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346" r:id="rId3"/>
    <p:sldId id="276" r:id="rId4"/>
    <p:sldId id="331" r:id="rId5"/>
    <p:sldId id="342" r:id="rId6"/>
    <p:sldId id="332" r:id="rId7"/>
    <p:sldId id="343" r:id="rId8"/>
    <p:sldId id="333" r:id="rId9"/>
    <p:sldId id="334" r:id="rId10"/>
    <p:sldId id="336" r:id="rId11"/>
    <p:sldId id="34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34" clrIdx="0"/>
  <p:cmAuthor id="2" name="Marcia Takeuchi" initials="" lastIdx="0" clrIdx="1"/>
  <p:cmAuthor id="3" name="Raquel Teixeira Otsuka" initials="RTO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Sujeito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O termo da oração sobre o qual se declara algo.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Predicado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Tudo o que se declara a respeito do sujeito.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2" custLinFactNeighborX="-104" custLinFactNeighborY="438"/>
      <dgm:spPr/>
    </dgm:pt>
    <dgm:pt modelId="{A13C8866-5B62-4BDB-BBF2-DE40092D29A9}" type="pres">
      <dgm:prSet presAssocID="{CC4BF32C-EB97-40B0-8369-6C8C5C3D0A37}" presName="textNode" presStyleLbl="bgShp" presStyleIdx="0" presStyleCnt="2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2" custScaleY="77769">
        <dgm:presLayoutVars>
          <dgm:bulletEnabled val="1"/>
        </dgm:presLayoutVars>
      </dgm:prSet>
      <dgm:spPr/>
    </dgm:pt>
    <dgm:pt modelId="{DFD5204B-580B-476F-A39E-C2AA98FED6F8}" type="pres">
      <dgm:prSet presAssocID="{CC4BF32C-EB97-40B0-8369-6C8C5C3D0A37}" presName="aSpace" presStyleCnt="0"/>
      <dgm:spPr/>
    </dgm:pt>
    <dgm:pt modelId="{9CD37DCC-0CCA-4541-B0AD-AD84F680E09A}" type="pres">
      <dgm:prSet presAssocID="{3F139636-21F7-4D9D-9A52-F6F00F082B46}" presName="compNode" presStyleCnt="0"/>
      <dgm:spPr/>
    </dgm:pt>
    <dgm:pt modelId="{30693CC0-1274-4719-BE8F-6E2A16A5E0B0}" type="pres">
      <dgm:prSet presAssocID="{3F139636-21F7-4D9D-9A52-F6F00F082B46}" presName="aNode" presStyleLbl="bgShp" presStyleIdx="1" presStyleCnt="2"/>
      <dgm:spPr/>
    </dgm:pt>
    <dgm:pt modelId="{21753F13-9DF2-4CBC-982C-6A8A3C47DE27}" type="pres">
      <dgm:prSet presAssocID="{3F139636-21F7-4D9D-9A52-F6F00F082B46}" presName="textNode" presStyleLbl="bgShp" presStyleIdx="1" presStyleCnt="2"/>
      <dgm:spPr/>
    </dgm:pt>
    <dgm:pt modelId="{CF6A7024-97C5-42AB-8B32-0021F53CF103}" type="pres">
      <dgm:prSet presAssocID="{3F139636-21F7-4D9D-9A52-F6F00F082B46}" presName="compChildNode" presStyleCnt="0"/>
      <dgm:spPr/>
    </dgm:pt>
    <dgm:pt modelId="{3ED2605D-E6EB-4CA9-941B-F05F4DDE4AEC}" type="pres">
      <dgm:prSet presAssocID="{3F139636-21F7-4D9D-9A52-F6F00F082B46}" presName="theInnerList" presStyleCnt="0"/>
      <dgm:spPr/>
    </dgm:pt>
    <dgm:pt modelId="{BC1AE78F-FD35-41EB-AEC8-E5F3F3CED2E2}" type="pres">
      <dgm:prSet presAssocID="{572F2A94-AB23-4814-9304-756E06CD0F06}" presName="childNode" presStyleLbl="node1" presStyleIdx="1" presStyleCnt="2" custScaleY="77802">
        <dgm:presLayoutVars>
          <dgm:bulletEnabled val="1"/>
        </dgm:presLayoutVars>
      </dgm:prSet>
      <dgm:spPr/>
    </dgm:pt>
  </dgm:ptLst>
  <dgm:cxnLst>
    <dgm:cxn modelId="{E5E5B414-CBF4-4992-B794-88D27CBE24E9}" type="presOf" srcId="{3F139636-21F7-4D9D-9A52-F6F00F082B46}" destId="{21753F13-9DF2-4CBC-982C-6A8A3C47DE27}" srcOrd="1" destOrd="0" presId="urn:microsoft.com/office/officeart/2005/8/layout/lProcess2"/>
    <dgm:cxn modelId="{DD139426-BBFA-4320-A460-70CF306607B8}" type="presOf" srcId="{C7334CC2-595E-4977-9023-24F256F95D16}" destId="{3304AE23-9C3D-40E4-8667-5F7AA4DF117B}" srcOrd="0" destOrd="0" presId="urn:microsoft.com/office/officeart/2005/8/layout/lProcess2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078F367A-7EF8-484E-A612-63E1A5615A68}" type="presOf" srcId="{572F2A94-AB23-4814-9304-756E06CD0F06}" destId="{BC1AE78F-FD35-41EB-AEC8-E5F3F3CED2E2}" srcOrd="0" destOrd="0" presId="urn:microsoft.com/office/officeart/2005/8/layout/lProcess2"/>
    <dgm:cxn modelId="{39C01889-F532-4FBA-A76B-8D15B4B21F83}" type="presOf" srcId="{3F139636-21F7-4D9D-9A52-F6F00F082B46}" destId="{30693CC0-1274-4719-BE8F-6E2A16A5E0B0}" srcOrd="0" destOrd="0" presId="urn:microsoft.com/office/officeart/2005/8/layout/lProcess2"/>
    <dgm:cxn modelId="{F328FEC4-2BAD-4E2D-9883-03555AFD7134}" type="presOf" srcId="{A3996699-C4C5-49EB-B704-FE3E17879177}" destId="{0F3CE5EC-ECF0-4B1A-BBEC-28BFDD1EBC89}" srcOrd="0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8EDA0AE4-2592-4951-AE95-47D1D8D55260}" type="presOf" srcId="{CC4BF32C-EB97-40B0-8369-6C8C5C3D0A37}" destId="{41E1C3A8-BCCF-4167-8F25-32E319A22C2E}" srcOrd="0" destOrd="0" presId="urn:microsoft.com/office/officeart/2005/8/layout/lProcess2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93250CFE-662E-4523-8FEA-9994DC2E4BFE}" type="presOf" srcId="{CC4BF32C-EB97-40B0-8369-6C8C5C3D0A37}" destId="{A13C8866-5B62-4BDB-BBF2-DE40092D29A9}" srcOrd="1" destOrd="0" presId="urn:microsoft.com/office/officeart/2005/8/layout/lProcess2"/>
    <dgm:cxn modelId="{4234D9EA-E7BF-46F3-A738-37BD4AFDFE25}" type="presParOf" srcId="{3304AE23-9C3D-40E4-8667-5F7AA4DF117B}" destId="{EA9ECB81-5257-401E-8FEE-26F2D9B4E3E5}" srcOrd="0" destOrd="0" presId="urn:microsoft.com/office/officeart/2005/8/layout/lProcess2"/>
    <dgm:cxn modelId="{BA1523B9-D105-4950-86BD-348F67DB2D9A}" type="presParOf" srcId="{EA9ECB81-5257-401E-8FEE-26F2D9B4E3E5}" destId="{41E1C3A8-BCCF-4167-8F25-32E319A22C2E}" srcOrd="0" destOrd="0" presId="urn:microsoft.com/office/officeart/2005/8/layout/lProcess2"/>
    <dgm:cxn modelId="{B5D0C6AB-32FC-44F2-A959-499B03B31F21}" type="presParOf" srcId="{EA9ECB81-5257-401E-8FEE-26F2D9B4E3E5}" destId="{A13C8866-5B62-4BDB-BBF2-DE40092D29A9}" srcOrd="1" destOrd="0" presId="urn:microsoft.com/office/officeart/2005/8/layout/lProcess2"/>
    <dgm:cxn modelId="{412B57E6-885A-41EC-9E33-C6BEF13FD807}" type="presParOf" srcId="{EA9ECB81-5257-401E-8FEE-26F2D9B4E3E5}" destId="{7BD5A8B4-8F3F-4DFE-9338-DA0B789B5F48}" srcOrd="2" destOrd="0" presId="urn:microsoft.com/office/officeart/2005/8/layout/lProcess2"/>
    <dgm:cxn modelId="{C0104773-0868-453D-B9F4-637E3ED4C9B9}" type="presParOf" srcId="{7BD5A8B4-8F3F-4DFE-9338-DA0B789B5F48}" destId="{2B79F0AF-606E-4DF6-855C-797B37B907BC}" srcOrd="0" destOrd="0" presId="urn:microsoft.com/office/officeart/2005/8/layout/lProcess2"/>
    <dgm:cxn modelId="{22345064-46CE-46AF-B306-AD14FBBE3A2E}" type="presParOf" srcId="{2B79F0AF-606E-4DF6-855C-797B37B907BC}" destId="{0F3CE5EC-ECF0-4B1A-BBEC-28BFDD1EBC89}" srcOrd="0" destOrd="0" presId="urn:microsoft.com/office/officeart/2005/8/layout/lProcess2"/>
    <dgm:cxn modelId="{283E2544-7E9B-4B1C-A9FA-37582FC0BA5F}" type="presParOf" srcId="{3304AE23-9C3D-40E4-8667-5F7AA4DF117B}" destId="{DFD5204B-580B-476F-A39E-C2AA98FED6F8}" srcOrd="1" destOrd="0" presId="urn:microsoft.com/office/officeart/2005/8/layout/lProcess2"/>
    <dgm:cxn modelId="{E26B0577-7F60-4D1A-96C1-BF1C90FF9733}" type="presParOf" srcId="{3304AE23-9C3D-40E4-8667-5F7AA4DF117B}" destId="{9CD37DCC-0CCA-4541-B0AD-AD84F680E09A}" srcOrd="2" destOrd="0" presId="urn:microsoft.com/office/officeart/2005/8/layout/lProcess2"/>
    <dgm:cxn modelId="{B7CE0CB0-B650-4424-A545-6871147420DC}" type="presParOf" srcId="{9CD37DCC-0CCA-4541-B0AD-AD84F680E09A}" destId="{30693CC0-1274-4719-BE8F-6E2A16A5E0B0}" srcOrd="0" destOrd="0" presId="urn:microsoft.com/office/officeart/2005/8/layout/lProcess2"/>
    <dgm:cxn modelId="{2C9F4791-0AB3-4AC2-8E35-8A5E8836B600}" type="presParOf" srcId="{9CD37DCC-0CCA-4541-B0AD-AD84F680E09A}" destId="{21753F13-9DF2-4CBC-982C-6A8A3C47DE27}" srcOrd="1" destOrd="0" presId="urn:microsoft.com/office/officeart/2005/8/layout/lProcess2"/>
    <dgm:cxn modelId="{19915043-A089-4A5E-8F4F-9CAA39760714}" type="presParOf" srcId="{9CD37DCC-0CCA-4541-B0AD-AD84F680E09A}" destId="{CF6A7024-97C5-42AB-8B32-0021F53CF103}" srcOrd="2" destOrd="0" presId="urn:microsoft.com/office/officeart/2005/8/layout/lProcess2"/>
    <dgm:cxn modelId="{C4F7BBB9-CC74-4DC1-A45C-F6179DF9C0B0}" type="presParOf" srcId="{CF6A7024-97C5-42AB-8B32-0021F53CF103}" destId="{3ED2605D-E6EB-4CA9-941B-F05F4DDE4AEC}" srcOrd="0" destOrd="0" presId="urn:microsoft.com/office/officeart/2005/8/layout/lProcess2"/>
    <dgm:cxn modelId="{27A4A41B-73A1-41D7-834C-1FE0334DCB50}" type="presParOf" srcId="{3ED2605D-E6EB-4CA9-941B-F05F4DDE4AEC}" destId="{BC1AE78F-FD35-41EB-AEC8-E5F3F3CED2E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Sujeito</a:t>
          </a:r>
        </a:p>
      </dsp:txBody>
      <dsp:txXfrm>
        <a:off x="0" y="0"/>
        <a:ext cx="5062686" cy="1305401"/>
      </dsp:txXfrm>
    </dsp:sp>
    <dsp:sp modelId="{0F3CE5EC-ECF0-4B1A-BBEC-28BFDD1EBC89}">
      <dsp:nvSpPr>
        <dsp:cNvPr id="0" name=""/>
        <dsp:cNvSpPr/>
      </dsp:nvSpPr>
      <dsp:spPr>
        <a:xfrm>
          <a:off x="511531" y="1619788"/>
          <a:ext cx="4050149" cy="219959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O termo da oração sobre o qual se declara algo.</a:t>
          </a:r>
        </a:p>
      </dsp:txBody>
      <dsp:txXfrm>
        <a:off x="575955" y="1684212"/>
        <a:ext cx="3921301" cy="2070746"/>
      </dsp:txXfrm>
    </dsp:sp>
    <dsp:sp modelId="{30693CC0-1274-4719-BE8F-6E2A16A5E0B0}">
      <dsp:nvSpPr>
        <dsp:cNvPr id="0" name=""/>
        <dsp:cNvSpPr/>
      </dsp:nvSpPr>
      <dsp:spPr>
        <a:xfrm>
          <a:off x="544765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Predicado</a:t>
          </a:r>
        </a:p>
      </dsp:txBody>
      <dsp:txXfrm>
        <a:off x="5447650" y="0"/>
        <a:ext cx="5062686" cy="1305401"/>
      </dsp:txXfrm>
    </dsp:sp>
    <dsp:sp modelId="{BC1AE78F-FD35-41EB-AEC8-E5F3F3CED2E2}">
      <dsp:nvSpPr>
        <dsp:cNvPr id="0" name=""/>
        <dsp:cNvSpPr/>
      </dsp:nvSpPr>
      <dsp:spPr>
        <a:xfrm>
          <a:off x="5953919" y="1619322"/>
          <a:ext cx="4050149" cy="220052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Tudo o que se declara a respeito do sujeito.</a:t>
          </a:r>
        </a:p>
      </dsp:txBody>
      <dsp:txXfrm>
        <a:off x="6018370" y="1683773"/>
        <a:ext cx="3921247" cy="2071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D4CB1-1AE4-E546-BE1D-4132C6B5A51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E17FA-3BA2-CA4C-B950-79E5A2F3E0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7F5DF-378F-F14C-87A8-A17D43D3291D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1562-6EF2-B043-89CA-1BD288224E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3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411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85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848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572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600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217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970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9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1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4358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43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9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31C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086"/>
          <a:stretch/>
        </p:blipFill>
        <p:spPr bwMode="auto">
          <a:xfrm>
            <a:off x="0" y="-27564"/>
            <a:ext cx="12192000" cy="6885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912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99154"/>
            <a:ext cx="10515600" cy="1170668"/>
          </a:xfrm>
        </p:spPr>
        <p:txBody>
          <a:bodyPr/>
          <a:lstStyle/>
          <a:p>
            <a:r>
              <a:rPr lang="pt-BR" dirty="0"/>
              <a:t>As orações coordenadas que não apresentam conjunção recebem o nome de </a:t>
            </a:r>
            <a:r>
              <a:rPr lang="pt-BR" b="1" dirty="0"/>
              <a:t>orações coordenadas assindéticas</a:t>
            </a:r>
            <a:r>
              <a:rPr lang="pt-BR" dirty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10</a:t>
            </a:fld>
            <a:endParaRPr lang="pt-BR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681EC0A-E602-4C0B-9103-AFA87191BBE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>
                <a:solidFill>
                  <a:schemeClr val="accent6"/>
                </a:solidFill>
              </a:rPr>
              <a:t>Oração coordenada assindética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3741964"/>
            <a:ext cx="72580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18236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BR" pitchFamily="2" charset="0"/>
              </a:rPr>
              <a:t>Unidade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029723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Anúncio para internet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714" y="2446111"/>
            <a:ext cx="7522029" cy="3497489"/>
          </a:xfrm>
        </p:spPr>
        <p:txBody>
          <a:bodyPr/>
          <a:lstStyle/>
          <a:p>
            <a:r>
              <a:rPr lang="pt-BR" dirty="0"/>
              <a:t>Tem como finalidade divulgar uma ideia, um evento, um produto ou uma marca </a:t>
            </a:r>
            <a:r>
              <a:rPr lang="pt-BR" i="1" dirty="0"/>
              <a:t>on-line </a:t>
            </a:r>
            <a:r>
              <a:rPr lang="pt-BR" dirty="0"/>
              <a:t>(em </a:t>
            </a:r>
            <a:r>
              <a:rPr lang="pt-BR" i="1" dirty="0"/>
              <a:t>sites</a:t>
            </a:r>
            <a:r>
              <a:rPr lang="pt-BR" dirty="0"/>
              <a:t>, </a:t>
            </a:r>
            <a:r>
              <a:rPr lang="pt-BR" i="1" dirty="0"/>
              <a:t>blogs </a:t>
            </a:r>
            <a:r>
              <a:rPr lang="pt-BR" dirty="0"/>
              <a:t>ou redes sociais) de forma objetiva e criativa. </a:t>
            </a:r>
          </a:p>
          <a:p>
            <a:r>
              <a:rPr lang="pt-BR" dirty="0"/>
              <a:t>Geralmente são utilizadas as linguagens verbal e não verbal, a fim de atrair a atenção do leitor e persuadi-lo a aderir à ideia ou à ação promovida ou, ainda, a adquirir o produto anunciado.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772836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Sujeito e predicado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graphicFrame>
        <p:nvGraphicFramePr>
          <p:cNvPr id="9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412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32698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Concordância verbal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135" y="2364469"/>
            <a:ext cx="6966857" cy="2476954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Quando o verbo é flexionado em número e pessoa para concordar com o sujeito a que se refere, ocorre o que chamamos </a:t>
            </a:r>
            <a:r>
              <a:rPr lang="pt-BR" b="1" dirty="0"/>
              <a:t>concordância verbal</a:t>
            </a:r>
            <a:r>
              <a:rPr lang="pt-BR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177394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Cartaz de campanha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5425" y="2081893"/>
            <a:ext cx="9201150" cy="3951514"/>
          </a:xfrm>
        </p:spPr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Texto publicitário formado por texto não verbal e texto verbal.</a:t>
            </a:r>
          </a:p>
          <a:p>
            <a:r>
              <a:rPr lang="pt-BR" dirty="0"/>
              <a:t>Tem como objetivo divulgar uma ideia, uma causa.</a:t>
            </a:r>
          </a:p>
          <a:p>
            <a:r>
              <a:rPr lang="pt-BR" dirty="0"/>
              <a:t>São apresentados argumentos para influenciar o comportamento do público-alvo.</a:t>
            </a:r>
          </a:p>
          <a:p>
            <a:r>
              <a:rPr lang="pt-BR" b="1" dirty="0"/>
              <a:t>Argumento</a:t>
            </a:r>
            <a:r>
              <a:rPr lang="pt-BR" dirty="0"/>
              <a:t> é o conjunto de fundamentos empregados para comprovar uma ideia, com o objetivo de convencer o interlocutor.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426777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Período simples 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42608"/>
          </a:xfrm>
        </p:spPr>
        <p:txBody>
          <a:bodyPr/>
          <a:lstStyle/>
          <a:p>
            <a:r>
              <a:rPr lang="pt-BR" dirty="0"/>
              <a:t>A frase composta por uma ou mais orações recebe o nome de </a:t>
            </a:r>
            <a:r>
              <a:rPr lang="pt-BR" b="1" dirty="0"/>
              <a:t>período</a:t>
            </a:r>
            <a:r>
              <a:rPr lang="pt-BR" dirty="0"/>
              <a:t>. </a:t>
            </a:r>
          </a:p>
          <a:p>
            <a:r>
              <a:rPr lang="pt-BR" dirty="0"/>
              <a:t>Quando o período é constituído apenas de uma oração, recebe o nome de </a:t>
            </a:r>
            <a:r>
              <a:rPr lang="pt-BR" b="1" dirty="0"/>
              <a:t>período simples</a:t>
            </a:r>
            <a:r>
              <a:rPr lang="pt-BR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718" y="3766456"/>
            <a:ext cx="8419956" cy="234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127899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EE051-5331-446F-A8BD-6E682486694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Período composto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B6EC56-5BF4-4EC2-83ED-8D9A833D1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0564"/>
            <a:ext cx="10485474" cy="984656"/>
          </a:xfrm>
        </p:spPr>
        <p:txBody>
          <a:bodyPr/>
          <a:lstStyle/>
          <a:p>
            <a:r>
              <a:rPr lang="pt-BR" dirty="0"/>
              <a:t>Período constituído de duas ou mais orações.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911" y="2842532"/>
            <a:ext cx="9638278" cy="2864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4187797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1EC0A-E602-4C0B-9103-AFA87191BBE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7371" cy="1917036"/>
          </a:xfrm>
        </p:spPr>
        <p:txBody>
          <a:bodyPr>
            <a:normAutofit/>
          </a:bodyPr>
          <a:lstStyle/>
          <a:p>
            <a:r>
              <a:rPr lang="pt-BR" dirty="0"/>
              <a:t>Em um </a:t>
            </a:r>
            <a:r>
              <a:rPr lang="pt-BR" b="1" dirty="0"/>
              <a:t>período composto por coordenação</a:t>
            </a:r>
            <a:r>
              <a:rPr lang="pt-BR" dirty="0"/>
              <a:t>, as orações apresentam estrutura sintaticamente independente, isto é, não funcionam como termos de outra oração. </a:t>
            </a:r>
          </a:p>
          <a:p>
            <a:r>
              <a:rPr lang="pt-BR" dirty="0"/>
              <a:t>Elas recebem o nome de </a:t>
            </a:r>
            <a:r>
              <a:rPr lang="pt-BR" b="1" dirty="0"/>
              <a:t>orações coordenadas</a:t>
            </a:r>
            <a:r>
              <a:rPr lang="pt-BR" dirty="0"/>
              <a:t>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9</a:t>
            </a:fld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078" y="3841296"/>
            <a:ext cx="79248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2684276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442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RobotoBR</vt:lpstr>
      <vt:lpstr>Tema do Office</vt:lpstr>
      <vt:lpstr>1_Tema do Office</vt:lpstr>
      <vt:lpstr>Apresentação do PowerPoint</vt:lpstr>
      <vt:lpstr>Unidade 7</vt:lpstr>
      <vt:lpstr>Anúncio para internet</vt:lpstr>
      <vt:lpstr>Sujeito e predicado</vt:lpstr>
      <vt:lpstr>Concordância verbal</vt:lpstr>
      <vt:lpstr>Cartaz de campanha</vt:lpstr>
      <vt:lpstr>Período simples </vt:lpstr>
      <vt:lpstr>Período composto</vt:lpstr>
      <vt:lpstr>Período composto por coordenação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113</cp:revision>
  <dcterms:created xsi:type="dcterms:W3CDTF">2019-02-21T18:53:00Z</dcterms:created>
  <dcterms:modified xsi:type="dcterms:W3CDTF">2023-06-13T19:12:01Z</dcterms:modified>
</cp:coreProperties>
</file>