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handoutMasterIdLst>
    <p:handoutMasterId r:id="rId14"/>
  </p:handoutMasterIdLst>
  <p:sldIdLst>
    <p:sldId id="346" r:id="rId3"/>
    <p:sldId id="273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  <p:cmAuthor id="3" name="Raquel Teixeira Otsuka" initials="RTO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Verbete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Cada palavra registrada no dicionário com seus respectivos significados recebe o nome de </a:t>
          </a:r>
          <a:r>
            <a:rPr lang="pt-BR" sz="2800" b="1" dirty="0"/>
            <a:t>verbete</a:t>
          </a:r>
          <a:r>
            <a:rPr lang="pt-BR" sz="2800" dirty="0"/>
            <a:t>. 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Acepções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Em um verbete podem aparecer diferentes significados, que são chamados </a:t>
          </a:r>
          <a:r>
            <a:rPr lang="pt-BR" sz="2800" b="1" dirty="0"/>
            <a:t>acepções</a:t>
          </a:r>
          <a:r>
            <a:rPr lang="pt-BR" sz="2800" dirty="0"/>
            <a:t>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2" custScaleY="141777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1" presStyleCnt="2" custScaleY="141798">
        <dgm:presLayoutVars>
          <dgm:bulletEnabled val="1"/>
        </dgm:presLayoutVars>
      </dgm:prSet>
      <dgm:spPr/>
    </dgm:pt>
  </dgm:ptLst>
  <dgm:cxnLst>
    <dgm:cxn modelId="{8FA93110-89C4-4137-9FE9-05BEB6E35313}" type="presOf" srcId="{3F139636-21F7-4D9D-9A52-F6F00F082B46}" destId="{21753F13-9DF2-4CBC-982C-6A8A3C47DE27}" srcOrd="1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BE407F7B-6007-4050-AACE-22BE0A0AC657}" type="presOf" srcId="{3F139636-21F7-4D9D-9A52-F6F00F082B46}" destId="{30693CC0-1274-4719-BE8F-6E2A16A5E0B0}" srcOrd="0" destOrd="0" presId="urn:microsoft.com/office/officeart/2005/8/layout/lProcess2"/>
    <dgm:cxn modelId="{A4B3A189-E5EA-4003-86F8-39438707206A}" type="presOf" srcId="{572F2A94-AB23-4814-9304-756E06CD0F06}" destId="{BC1AE78F-FD35-41EB-AEC8-E5F3F3CED2E2}" srcOrd="0" destOrd="0" presId="urn:microsoft.com/office/officeart/2005/8/layout/lProcess2"/>
    <dgm:cxn modelId="{8995FD9F-831A-497C-8501-FC03E260FA8D}" type="presOf" srcId="{A3996699-C4C5-49EB-B704-FE3E17879177}" destId="{0F3CE5EC-ECF0-4B1A-BBEC-28BFDD1EBC89}" srcOrd="0" destOrd="0" presId="urn:microsoft.com/office/officeart/2005/8/layout/lProcess2"/>
    <dgm:cxn modelId="{B37819AF-89D3-42F1-AE68-B2B41FDF01D5}" type="presOf" srcId="{C7334CC2-595E-4977-9023-24F256F95D16}" destId="{3304AE23-9C3D-40E4-8667-5F7AA4DF117B}" srcOrd="0" destOrd="0" presId="urn:microsoft.com/office/officeart/2005/8/layout/lProcess2"/>
    <dgm:cxn modelId="{5DDBE1BF-0593-4C0E-BF8E-2BE3E73B7D54}" type="presOf" srcId="{CC4BF32C-EB97-40B0-8369-6C8C5C3D0A37}" destId="{41E1C3A8-BCCF-4167-8F25-32E319A22C2E}" srcOrd="0" destOrd="0" presId="urn:microsoft.com/office/officeart/2005/8/layout/lProcess2"/>
    <dgm:cxn modelId="{EE058CCE-19A7-4E27-829E-EBA8211CBDD7}" type="presOf" srcId="{CC4BF32C-EB97-40B0-8369-6C8C5C3D0A37}" destId="{A13C8866-5B62-4BDB-BBF2-DE40092D29A9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2EDEEAC9-1378-476E-A6CA-7EF0601F0E45}" type="presParOf" srcId="{3304AE23-9C3D-40E4-8667-5F7AA4DF117B}" destId="{EA9ECB81-5257-401E-8FEE-26F2D9B4E3E5}" srcOrd="0" destOrd="0" presId="urn:microsoft.com/office/officeart/2005/8/layout/lProcess2"/>
    <dgm:cxn modelId="{2504A0A6-37EB-4594-A595-CC4FD318F4FE}" type="presParOf" srcId="{EA9ECB81-5257-401E-8FEE-26F2D9B4E3E5}" destId="{41E1C3A8-BCCF-4167-8F25-32E319A22C2E}" srcOrd="0" destOrd="0" presId="urn:microsoft.com/office/officeart/2005/8/layout/lProcess2"/>
    <dgm:cxn modelId="{1DA6659A-0062-4E86-9A0B-FF806BF21D8B}" type="presParOf" srcId="{EA9ECB81-5257-401E-8FEE-26F2D9B4E3E5}" destId="{A13C8866-5B62-4BDB-BBF2-DE40092D29A9}" srcOrd="1" destOrd="0" presId="urn:microsoft.com/office/officeart/2005/8/layout/lProcess2"/>
    <dgm:cxn modelId="{CF3802D4-FEB8-4317-A7E1-B9B8327A430E}" type="presParOf" srcId="{EA9ECB81-5257-401E-8FEE-26F2D9B4E3E5}" destId="{7BD5A8B4-8F3F-4DFE-9338-DA0B789B5F48}" srcOrd="2" destOrd="0" presId="urn:microsoft.com/office/officeart/2005/8/layout/lProcess2"/>
    <dgm:cxn modelId="{F26AB870-6713-4E9D-9A29-4668C1283182}" type="presParOf" srcId="{7BD5A8B4-8F3F-4DFE-9338-DA0B789B5F48}" destId="{2B79F0AF-606E-4DF6-855C-797B37B907BC}" srcOrd="0" destOrd="0" presId="urn:microsoft.com/office/officeart/2005/8/layout/lProcess2"/>
    <dgm:cxn modelId="{43451DD3-0F0A-4CC0-8F1E-5F7078B761F2}" type="presParOf" srcId="{2B79F0AF-606E-4DF6-855C-797B37B907BC}" destId="{0F3CE5EC-ECF0-4B1A-BBEC-28BFDD1EBC89}" srcOrd="0" destOrd="0" presId="urn:microsoft.com/office/officeart/2005/8/layout/lProcess2"/>
    <dgm:cxn modelId="{CFA8CA4C-355B-4FFE-880B-9A1C09CB9894}" type="presParOf" srcId="{3304AE23-9C3D-40E4-8667-5F7AA4DF117B}" destId="{DFD5204B-580B-476F-A39E-C2AA98FED6F8}" srcOrd="1" destOrd="0" presId="urn:microsoft.com/office/officeart/2005/8/layout/lProcess2"/>
    <dgm:cxn modelId="{6751000E-1C34-4217-AC97-CF5090D6F8DF}" type="presParOf" srcId="{3304AE23-9C3D-40E4-8667-5F7AA4DF117B}" destId="{9CD37DCC-0CCA-4541-B0AD-AD84F680E09A}" srcOrd="2" destOrd="0" presId="urn:microsoft.com/office/officeart/2005/8/layout/lProcess2"/>
    <dgm:cxn modelId="{E4FD543E-5E9E-4ED3-A236-9709C5188D08}" type="presParOf" srcId="{9CD37DCC-0CCA-4541-B0AD-AD84F680E09A}" destId="{30693CC0-1274-4719-BE8F-6E2A16A5E0B0}" srcOrd="0" destOrd="0" presId="urn:microsoft.com/office/officeart/2005/8/layout/lProcess2"/>
    <dgm:cxn modelId="{17DC324E-705D-470B-9C78-EA678D083164}" type="presParOf" srcId="{9CD37DCC-0CCA-4541-B0AD-AD84F680E09A}" destId="{21753F13-9DF2-4CBC-982C-6A8A3C47DE27}" srcOrd="1" destOrd="0" presId="urn:microsoft.com/office/officeart/2005/8/layout/lProcess2"/>
    <dgm:cxn modelId="{4147BCDF-6E6D-4FEE-A820-9C641CC16347}" type="presParOf" srcId="{9CD37DCC-0CCA-4541-B0AD-AD84F680E09A}" destId="{CF6A7024-97C5-42AB-8B32-0021F53CF103}" srcOrd="2" destOrd="0" presId="urn:microsoft.com/office/officeart/2005/8/layout/lProcess2"/>
    <dgm:cxn modelId="{68F01E50-48E6-4788-BE57-68799D3DBBA0}" type="presParOf" srcId="{CF6A7024-97C5-42AB-8B32-0021F53CF103}" destId="{3ED2605D-E6EB-4CA9-941B-F05F4DDE4AEC}" srcOrd="0" destOrd="0" presId="urn:microsoft.com/office/officeart/2005/8/layout/lProcess2"/>
    <dgm:cxn modelId="{CBBE80B4-308B-4ED5-8E71-5F5AC6A89B5E}" type="presParOf" srcId="{3ED2605D-E6EB-4CA9-941B-F05F4DDE4AEC}" destId="{BC1AE78F-FD35-41EB-AEC8-E5F3F3CED2E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Verbete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5912"/>
          <a:ext cx="4050149" cy="2827347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Cada palavra registrada no dicionário com seus respectivos significados recebe o nome de </a:t>
          </a:r>
          <a:r>
            <a:rPr lang="pt-BR" sz="2800" b="1" kern="1200" dirty="0"/>
            <a:t>verbete</a:t>
          </a:r>
          <a:r>
            <a:rPr lang="pt-BR" sz="2800" kern="1200" dirty="0"/>
            <a:t>. </a:t>
          </a:r>
        </a:p>
      </dsp:txBody>
      <dsp:txXfrm>
        <a:off x="594341" y="1388722"/>
        <a:ext cx="3884529" cy="2661727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Acepções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5703"/>
          <a:ext cx="4050149" cy="2827766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Em um verbete podem aparecer diferentes significados, que são chamados </a:t>
          </a:r>
          <a:r>
            <a:rPr lang="pt-BR" sz="2800" b="1" kern="1200" dirty="0"/>
            <a:t>acepções</a:t>
          </a:r>
          <a:r>
            <a:rPr lang="pt-BR" sz="2800" kern="1200" dirty="0"/>
            <a:t>.</a:t>
          </a:r>
        </a:p>
      </dsp:txBody>
      <dsp:txXfrm>
        <a:off x="6036741" y="1388525"/>
        <a:ext cx="3884505" cy="2662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4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1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5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3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9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6"/>
          <a:stretch/>
        </p:blipFill>
        <p:spPr bwMode="auto">
          <a:xfrm>
            <a:off x="0" y="-27564"/>
            <a:ext cx="12192000" cy="68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1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23337"/>
            <a:ext cx="5541335" cy="3745835"/>
          </a:xfrm>
        </p:spPr>
        <p:txBody>
          <a:bodyPr/>
          <a:lstStyle/>
          <a:p>
            <a:r>
              <a:rPr lang="pt-BR" dirty="0"/>
              <a:t>Palavras que</a:t>
            </a:r>
            <a:r>
              <a:rPr lang="pt-BR" b="1" dirty="0"/>
              <a:t> </a:t>
            </a:r>
            <a:r>
              <a:rPr lang="pt-BR" dirty="0"/>
              <a:t>situam, no espaço, pessoas ou objetos em relação às três pessoas do discurso: quem fala, com quem se fala e de quem se fala, recebem o nome de </a:t>
            </a:r>
            <a:r>
              <a:rPr lang="pt-BR" b="1" dirty="0"/>
              <a:t>pronomes demonstrativos</a:t>
            </a:r>
            <a:r>
              <a:rPr lang="pt-BR" dirty="0"/>
              <a:t>.</a:t>
            </a:r>
          </a:p>
          <a:p>
            <a:r>
              <a:rPr lang="pt-BR" dirty="0"/>
              <a:t>Ex.: essa, este, aquela, nessa, neste, naquele, isso, isto, aquilo.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565" y="2256678"/>
            <a:ext cx="4805119" cy="28363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797961" y="4536274"/>
            <a:ext cx="89800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Isabela Santos </a:t>
            </a:r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10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 txBox="1">
            <a:spLocks/>
          </p:cNvSpPr>
          <p:nvPr/>
        </p:nvSpPr>
        <p:spPr>
          <a:xfrm>
            <a:off x="843734" y="369332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Pronome demonstrativo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635410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RobotoBR" pitchFamily="2" charset="0"/>
              </a:rPr>
              <a:t>Unidade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76807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734" y="369332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Notícia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892749" cy="4351338"/>
          </a:xfrm>
        </p:spPr>
        <p:txBody>
          <a:bodyPr>
            <a:noAutofit/>
          </a:bodyPr>
          <a:lstStyle/>
          <a:p>
            <a:r>
              <a:rPr lang="pt-BR" dirty="0"/>
              <a:t>É um gênero que tem como objetivo veicular informações recentes sobre fatos nacionais ou internacionais.</a:t>
            </a:r>
          </a:p>
          <a:p>
            <a:r>
              <a:rPr lang="pt-BR" dirty="0"/>
              <a:t>Em uma notícia, são apresentados o </a:t>
            </a:r>
            <a:r>
              <a:rPr lang="pt-BR" b="1" dirty="0"/>
              <a:t>lide</a:t>
            </a:r>
            <a:r>
              <a:rPr lang="pt-BR" dirty="0"/>
              <a:t> (que traz informações como: O quê?; Onde?; Quando?; Por quê?; Como?; Quem?) e o </a:t>
            </a:r>
            <a:r>
              <a:rPr lang="pt-BR" b="1" dirty="0"/>
              <a:t>corpo da notícia </a:t>
            </a:r>
            <a:r>
              <a:rPr lang="pt-BR" dirty="0"/>
              <a:t>(que complementa as informações do lide).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720" y="2026974"/>
            <a:ext cx="4999614" cy="37890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8448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38200" y="1825625"/>
            <a:ext cx="10517372" cy="875045"/>
          </a:xfrm>
        </p:spPr>
        <p:txBody>
          <a:bodyPr/>
          <a:lstStyle/>
          <a:p>
            <a:r>
              <a:rPr lang="pt-BR" dirty="0"/>
              <a:t>Para representar pessoas do discurso, empregam-se </a:t>
            </a:r>
            <a:r>
              <a:rPr lang="pt-BR" b="1" dirty="0"/>
              <a:t>pronomes pessoais</a:t>
            </a:r>
            <a:r>
              <a:rPr lang="pt-BR" dirty="0"/>
              <a:t>: eu, tu (você), ele, ela, nós, vós (vocês), eles, elas.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22003"/>
              </p:ext>
            </p:extLst>
          </p:nvPr>
        </p:nvGraphicFramePr>
        <p:xfrm>
          <a:off x="851786" y="2771802"/>
          <a:ext cx="10503788" cy="368221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5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9567">
                <a:tc gridSpan="4">
                  <a:txBody>
                    <a:bodyPr/>
                    <a:lstStyle/>
                    <a:p>
                      <a:pPr algn="ctr"/>
                      <a:r>
                        <a:rPr lang="pt-BR" dirty="0"/>
                        <a:t>Pronomes pessoais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567">
                <a:tc gridSpan="2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solidFill>
                      <a:srgbClr val="8BC1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retos</a:t>
                      </a:r>
                    </a:p>
                  </a:txBody>
                  <a:tcPr>
                    <a:solidFill>
                      <a:srgbClr val="8BC1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oblíquos</a:t>
                      </a:r>
                    </a:p>
                  </a:txBody>
                  <a:tcPr>
                    <a:solidFill>
                      <a:srgbClr val="8BC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567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1ª</a:t>
                      </a:r>
                      <a:r>
                        <a:rPr lang="pt-BR" baseline="0" dirty="0">
                          <a:solidFill>
                            <a:schemeClr val="bg1"/>
                          </a:solidFill>
                        </a:rPr>
                        <a:t> pessoa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BC1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me, mim, comigo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56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nós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nos,</a:t>
                      </a:r>
                      <a:r>
                        <a:rPr lang="pt-BR" baseline="0" dirty="0"/>
                        <a:t> conosco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567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2ª pessoa</a:t>
                      </a:r>
                    </a:p>
                  </a:txBody>
                  <a:tcPr anchor="ctr">
                    <a:solidFill>
                      <a:srgbClr val="8BC1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te, ti, contigo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956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plural</a:t>
                      </a:r>
                      <a:r>
                        <a:rPr lang="pt-BR" baseline="0" dirty="0"/>
                        <a:t> 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vós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vos, convosco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2404">
                <a:tc rowSpan="2">
                  <a:txBody>
                    <a:bodyPr/>
                    <a:lstStyle/>
                    <a:p>
                      <a:pPr algn="ctr"/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3ª</a:t>
                      </a:r>
                      <a:r>
                        <a:rPr lang="pt-BR" baseline="0" dirty="0">
                          <a:solidFill>
                            <a:schemeClr val="bg1"/>
                          </a:solidFill>
                        </a:rPr>
                        <a:t> pessoa</a:t>
                      </a:r>
                      <a:endParaRPr lang="pt-BR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8BC16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singular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ele, 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o, a, lhe, se,</a:t>
                      </a:r>
                      <a:r>
                        <a:rPr lang="pt-BR" baseline="0" dirty="0"/>
                        <a:t> si, consigo</a:t>
                      </a:r>
                      <a:endParaRPr lang="pt-B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2404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plural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eles, elas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os, as, lhes, se, si, consigo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 txBox="1">
            <a:spLocks/>
          </p:cNvSpPr>
          <p:nvPr/>
        </p:nvSpPr>
        <p:spPr>
          <a:xfrm>
            <a:off x="843734" y="369332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Pronome pessoal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33017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076725" y="2846351"/>
            <a:ext cx="5282609" cy="1831785"/>
          </a:xfrm>
        </p:spPr>
        <p:txBody>
          <a:bodyPr>
            <a:normAutofit/>
          </a:bodyPr>
          <a:lstStyle/>
          <a:p>
            <a:r>
              <a:rPr lang="pt-BR" dirty="0"/>
              <a:t>Dependendo da situação e da pessoa com quem falamos, utilizamos diferentes </a:t>
            </a:r>
            <a:r>
              <a:rPr lang="pt-BR" b="1" dirty="0"/>
              <a:t>pronomes de tratamento</a:t>
            </a:r>
            <a:r>
              <a:rPr lang="pt-BR" dirty="0"/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88" y="1970565"/>
            <a:ext cx="4801096" cy="40687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 txBox="1">
            <a:spLocks/>
          </p:cNvSpPr>
          <p:nvPr/>
        </p:nvSpPr>
        <p:spPr>
          <a:xfrm>
            <a:off x="843734" y="369332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Pronome de tratamento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674087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6EC56-5BF4-4EC2-83ED-8D9A833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67" y="2024358"/>
            <a:ext cx="10538637" cy="1399325"/>
          </a:xfrm>
        </p:spPr>
        <p:txBody>
          <a:bodyPr>
            <a:normAutofit/>
          </a:bodyPr>
          <a:lstStyle/>
          <a:p>
            <a:r>
              <a:rPr lang="pt-BR" dirty="0"/>
              <a:t>Quando nos referimos a algo para dar ideia de posse ou com a intenção de dizer que pertence a alguém, empregamos </a:t>
            </a:r>
            <a:r>
              <a:rPr lang="pt-BR" b="1" dirty="0"/>
              <a:t>pronomes possessivos</a:t>
            </a:r>
            <a:r>
              <a:rPr lang="pt-BR" dirty="0"/>
              <a:t>. 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225272"/>
              </p:ext>
            </p:extLst>
          </p:nvPr>
        </p:nvGraphicFramePr>
        <p:xfrm>
          <a:off x="787991" y="3728743"/>
          <a:ext cx="10621422" cy="19410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404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0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0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4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Pessoa</a:t>
                      </a:r>
                    </a:p>
                  </a:txBody>
                  <a:tcPr marL="119491" marR="119491" marT="59746" marB="59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Singular</a:t>
                      </a:r>
                    </a:p>
                  </a:txBody>
                  <a:tcPr marL="119491" marR="119491" marT="59746" marB="597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Plural</a:t>
                      </a:r>
                    </a:p>
                  </a:txBody>
                  <a:tcPr marL="119491" marR="119491" marT="59746" marB="597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4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1ª: eu/nós</a:t>
                      </a:r>
                    </a:p>
                  </a:txBody>
                  <a:tcPr marL="119491" marR="119491" marT="59746" marB="59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meu(s), minha(s)</a:t>
                      </a:r>
                    </a:p>
                  </a:txBody>
                  <a:tcPr marL="119491" marR="119491" marT="59746" marB="59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nosso(s),</a:t>
                      </a:r>
                      <a:r>
                        <a:rPr lang="pt-BR" sz="2400" baseline="0" dirty="0"/>
                        <a:t> nossa(s)</a:t>
                      </a:r>
                      <a:endParaRPr lang="pt-BR" sz="2400" dirty="0"/>
                    </a:p>
                  </a:txBody>
                  <a:tcPr marL="119491" marR="119491" marT="59746" marB="597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4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2ª: tu/vós</a:t>
                      </a:r>
                    </a:p>
                  </a:txBody>
                  <a:tcPr marL="119491" marR="119491" marT="59746" marB="59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teu(s), tua(s)</a:t>
                      </a:r>
                    </a:p>
                  </a:txBody>
                  <a:tcPr marL="119491" marR="119491" marT="59746" marB="59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vosso(s), vossa(s)</a:t>
                      </a:r>
                    </a:p>
                  </a:txBody>
                  <a:tcPr marL="119491" marR="119491" marT="59746" marB="597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602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3ª: ele/ela/eles/elas</a:t>
                      </a:r>
                    </a:p>
                  </a:txBody>
                  <a:tcPr marL="119491" marR="119491" marT="59746" marB="59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seu(s), sua(s)</a:t>
                      </a:r>
                    </a:p>
                  </a:txBody>
                  <a:tcPr marL="119491" marR="119491" marT="59746" marB="59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seu(s), sua(s)</a:t>
                      </a:r>
                    </a:p>
                  </a:txBody>
                  <a:tcPr marL="119491" marR="119491" marT="59746" marB="597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 txBox="1">
            <a:spLocks/>
          </p:cNvSpPr>
          <p:nvPr/>
        </p:nvSpPr>
        <p:spPr>
          <a:xfrm>
            <a:off x="843734" y="369332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Pronome possessivo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400723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Foto-denúncia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838200" y="2123337"/>
            <a:ext cx="10515600" cy="3703305"/>
          </a:xfrm>
        </p:spPr>
        <p:txBody>
          <a:bodyPr/>
          <a:lstStyle/>
          <a:p>
            <a:r>
              <a:rPr lang="pt-BR" dirty="0"/>
              <a:t>É uma fotografia produzida com o intuito de denunciar uma situação ou evento para a sociedade em geral. </a:t>
            </a:r>
          </a:p>
          <a:p>
            <a:r>
              <a:rPr lang="pt-BR" dirty="0"/>
              <a:t>Pode ser publicada em jornais e revistas (impressos e/ou digitais), </a:t>
            </a:r>
            <a:r>
              <a:rPr lang="pt-BR" i="1" dirty="0"/>
              <a:t>sites </a:t>
            </a:r>
            <a:r>
              <a:rPr lang="pt-BR" dirty="0"/>
              <a:t>ou ainda ser compartilhada entre leitores por meio de mensagens instantâneas e postagens. </a:t>
            </a:r>
          </a:p>
          <a:p>
            <a:r>
              <a:rPr lang="pt-BR" dirty="0"/>
              <a:t>A </a:t>
            </a:r>
            <a:r>
              <a:rPr lang="pt-BR" b="1" dirty="0"/>
              <a:t>foto-denúncia</a:t>
            </a:r>
            <a:r>
              <a:rPr lang="pt-BR" dirty="0"/>
              <a:t> tem como objetivo problematizar um assunto. Para produzi-la, o fotógrafo escolhe o enquadramento que melhor permite registrar a cena a ser denunciada.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93434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 txBox="1">
            <a:spLocks/>
          </p:cNvSpPr>
          <p:nvPr/>
        </p:nvSpPr>
        <p:spPr>
          <a:xfrm>
            <a:off x="838200" y="369332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Uso do dicionário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88311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59" y="1836459"/>
            <a:ext cx="5279931" cy="4298531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569" y="2474211"/>
            <a:ext cx="5020340" cy="2523091"/>
          </a:xfrm>
        </p:spPr>
        <p:txBody>
          <a:bodyPr/>
          <a:lstStyle/>
          <a:p>
            <a:r>
              <a:rPr lang="pt-BR" dirty="0"/>
              <a:t>Pronomes que fazem referência, de forma vaga e imprecisa, ao elemento de que se fala, ou seja, à 3ª pessoa do discurso são chamados </a:t>
            </a:r>
            <a:r>
              <a:rPr lang="pt-BR" b="1" dirty="0"/>
              <a:t>pronomes indefinidos</a:t>
            </a:r>
            <a:r>
              <a:rPr lang="pt-BR" dirty="0"/>
              <a:t>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 txBox="1">
            <a:spLocks/>
          </p:cNvSpPr>
          <p:nvPr/>
        </p:nvSpPr>
        <p:spPr>
          <a:xfrm>
            <a:off x="843734" y="369332"/>
            <a:ext cx="10515600" cy="13255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/>
              <a:t>Pronome indefinido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3749802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638</Words>
  <Application>Microsoft Office PowerPoint</Application>
  <PresentationFormat>Widescreen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RobotoBR</vt:lpstr>
      <vt:lpstr>TrasandinaBook</vt:lpstr>
      <vt:lpstr>Tema do Office</vt:lpstr>
      <vt:lpstr>1_Tema do Office</vt:lpstr>
      <vt:lpstr>Apresentação do PowerPoint</vt:lpstr>
      <vt:lpstr>Unidade 3</vt:lpstr>
      <vt:lpstr>Notícia</vt:lpstr>
      <vt:lpstr>Apresentação do PowerPoint</vt:lpstr>
      <vt:lpstr>Apresentação do PowerPoint</vt:lpstr>
      <vt:lpstr>Apresentação do PowerPoint</vt:lpstr>
      <vt:lpstr>Foto-denúncia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113</cp:revision>
  <dcterms:created xsi:type="dcterms:W3CDTF">2019-02-21T18:53:00Z</dcterms:created>
  <dcterms:modified xsi:type="dcterms:W3CDTF">2023-06-13T19:09:29Z</dcterms:modified>
</cp:coreProperties>
</file>