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46" r:id="rId3"/>
    <p:sldId id="271" r:id="rId4"/>
    <p:sldId id="257" r:id="rId5"/>
    <p:sldId id="258" r:id="rId6"/>
    <p:sldId id="267" r:id="rId7"/>
    <p:sldId id="270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  <p:cmAuthor id="3" name="Raquel Teixeira Otsuka" initials="RT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Comum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Nomeia qualquer ser de uma mesma espécie sem distingui-lo em particular.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menina, irmã, </a:t>
          </a:r>
        </a:p>
        <a:p>
          <a:r>
            <a:rPr lang="pt-BR" dirty="0"/>
            <a:t>apelido, dia.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Próprio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Nomeia um ser específico da espécie.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Chapeuzinho Azul, Ceará, Brasil, Tietê.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C2C79D9-9FDE-46CE-B2D4-23B642041FB3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  <dgm:cxn modelId="{1BF0AF3A-4F28-4B48-98C6-5A6B7B72C524}" type="presParOf" srcId="{3ED2605D-E6EB-4CA9-941B-F05F4DDE4AEC}" destId="{B6482FC9-44AA-4BCA-B13A-DF414450AFEB}" srcOrd="1" destOrd="0" presId="urn:microsoft.com/office/officeart/2005/8/layout/lProcess2"/>
    <dgm:cxn modelId="{EEBAC9D7-2857-4A34-9D3D-74D779A7A1FB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Simples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Formado por uma única palavra.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guarda, chuva, flor, cultura, tempo.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Composto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Formado por mais de uma palavra.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guarda-chuva, floricultura, passatempo.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C2C79D9-9FDE-46CE-B2D4-23B642041FB3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  <dgm:cxn modelId="{1BF0AF3A-4F28-4B48-98C6-5A6B7B72C524}" type="presParOf" srcId="{3ED2605D-E6EB-4CA9-941B-F05F4DDE4AEC}" destId="{B6482FC9-44AA-4BCA-B13A-DF414450AFEB}" srcOrd="1" destOrd="0" presId="urn:microsoft.com/office/officeart/2005/8/layout/lProcess2"/>
    <dgm:cxn modelId="{EEBAC9D7-2857-4A34-9D3D-74D779A7A1FB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Primitivo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Aquele que não se origina de outra palavra da língua e pode dar origem a outras palavras.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caça, cavalo, </a:t>
          </a:r>
        </a:p>
        <a:p>
          <a:r>
            <a:rPr lang="pt-BR" dirty="0"/>
            <a:t>rio, boi e carro.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Derivado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Aquele que se origina de outra palavra. 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caçador, cavaleiro, riacho, boiada e carreteiro.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C2C79D9-9FDE-46CE-B2D4-23B642041FB3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  <dgm:cxn modelId="{1BF0AF3A-4F28-4B48-98C6-5A6B7B72C524}" type="presParOf" srcId="{3ED2605D-E6EB-4CA9-941B-F05F4DDE4AEC}" destId="{B6482FC9-44AA-4BCA-B13A-DF414450AFEB}" srcOrd="1" destOrd="0" presId="urn:microsoft.com/office/officeart/2005/8/layout/lProcess2"/>
    <dgm:cxn modelId="{EEBAC9D7-2857-4A34-9D3D-74D779A7A1FB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599F4C-0DF1-4F68-99FB-72EB0643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1FF069-CDF7-4EE8-8D8C-0A5F97C59BD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Variedade geográfica</a:t>
          </a:r>
          <a:endParaRPr lang="pt-BR" sz="3600" dirty="0"/>
        </a:p>
      </dgm:t>
    </dgm:pt>
    <dgm:pt modelId="{5F4FBF0B-3E07-4553-994B-018029361FBF}" type="parTrans" cxnId="{ABABB17A-F400-49F2-93F6-A7E39284D8BA}">
      <dgm:prSet/>
      <dgm:spPr/>
      <dgm:t>
        <a:bodyPr/>
        <a:lstStyle/>
        <a:p>
          <a:endParaRPr lang="pt-BR"/>
        </a:p>
      </dgm:t>
    </dgm:pt>
    <dgm:pt modelId="{CECF7F61-C68C-4F90-BE3E-EE6A5DFE9DE8}" type="sibTrans" cxnId="{ABABB17A-F400-49F2-93F6-A7E39284D8BA}">
      <dgm:prSet/>
      <dgm:spPr/>
      <dgm:t>
        <a:bodyPr/>
        <a:lstStyle/>
        <a:p>
          <a:endParaRPr lang="pt-BR"/>
        </a:p>
      </dgm:t>
    </dgm:pt>
    <dgm:pt modelId="{7081FF12-0904-47E8-B07A-DBD5BA2FA40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Variedade histórica</a:t>
          </a:r>
          <a:endParaRPr lang="pt-BR" sz="3600" dirty="0"/>
        </a:p>
      </dgm:t>
    </dgm:pt>
    <dgm:pt modelId="{871A0205-25F3-4796-BF51-A3FEC4F03D44}" type="parTrans" cxnId="{72FFDAB2-B57F-4B01-A08C-1E439EC0F6D9}">
      <dgm:prSet/>
      <dgm:spPr/>
      <dgm:t>
        <a:bodyPr/>
        <a:lstStyle/>
        <a:p>
          <a:endParaRPr lang="pt-BR"/>
        </a:p>
      </dgm:t>
    </dgm:pt>
    <dgm:pt modelId="{4FB018F3-6866-4BE8-AF41-5AFD4A653A6F}" type="sibTrans" cxnId="{72FFDAB2-B57F-4B01-A08C-1E439EC0F6D9}">
      <dgm:prSet/>
      <dgm:spPr/>
      <dgm:t>
        <a:bodyPr/>
        <a:lstStyle/>
        <a:p>
          <a:endParaRPr lang="pt-BR"/>
        </a:p>
      </dgm:t>
    </dgm:pt>
    <dgm:pt modelId="{D637B543-1479-4430-99CA-67DEF0D6FFF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Graus de monitoramento </a:t>
          </a:r>
          <a:endParaRPr lang="pt-BR" sz="3600" dirty="0"/>
        </a:p>
      </dgm:t>
    </dgm:pt>
    <dgm:pt modelId="{0AE67C28-BDEE-4152-9FC8-4E6F7070479D}" type="parTrans" cxnId="{D692E885-233E-4ED1-A7D0-47A8532522A0}">
      <dgm:prSet/>
      <dgm:spPr/>
      <dgm:t>
        <a:bodyPr/>
        <a:lstStyle/>
        <a:p>
          <a:endParaRPr lang="pt-BR"/>
        </a:p>
      </dgm:t>
    </dgm:pt>
    <dgm:pt modelId="{491CAFC0-338B-47F9-A2CA-455E1F4FE1F9}" type="sibTrans" cxnId="{D692E885-233E-4ED1-A7D0-47A8532522A0}">
      <dgm:prSet/>
      <dgm:spPr/>
      <dgm:t>
        <a:bodyPr/>
        <a:lstStyle/>
        <a:p>
          <a:endParaRPr lang="pt-BR"/>
        </a:p>
      </dgm:t>
    </dgm:pt>
    <dgm:pt modelId="{0F811F94-20D8-4919-AB13-74EF33C5DC23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dirty="0"/>
            <a:t>A diversidade linguística que ocorre entre uma região e outra do Brasil, entre o português brasileiro e o português de Portugal ou o dos outros países lusófonos.</a:t>
          </a:r>
        </a:p>
      </dgm:t>
    </dgm:pt>
    <dgm:pt modelId="{D6D64CBC-9C2F-4A10-AF9B-E4B0E535A4CA}" type="parTrans" cxnId="{ED12BF84-48D6-4340-B39A-B9B5468C6556}">
      <dgm:prSet/>
      <dgm:spPr/>
      <dgm:t>
        <a:bodyPr/>
        <a:lstStyle/>
        <a:p>
          <a:endParaRPr lang="pt-BR"/>
        </a:p>
      </dgm:t>
    </dgm:pt>
    <dgm:pt modelId="{4D7E6791-CFFF-40B2-81A8-237199178C3D}" type="sibTrans" cxnId="{ED12BF84-48D6-4340-B39A-B9B5468C6556}">
      <dgm:prSet/>
      <dgm:spPr/>
      <dgm:t>
        <a:bodyPr/>
        <a:lstStyle/>
        <a:p>
          <a:endParaRPr lang="pt-BR"/>
        </a:p>
      </dgm:t>
    </dgm:pt>
    <dgm:pt modelId="{6D8D305B-C8E2-4AE9-8E6B-6B07C91F711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pt-BR" dirty="0"/>
            <a:t>Uso que o falante faz da língua, de acordo com determinado tempo histórico.</a:t>
          </a:r>
        </a:p>
      </dgm:t>
    </dgm:pt>
    <dgm:pt modelId="{C1696944-0B5F-4BB8-A4BB-994B01D67251}" type="parTrans" cxnId="{A314EC96-5CD1-45E6-A94B-51B0D019D6F3}">
      <dgm:prSet/>
      <dgm:spPr/>
      <dgm:t>
        <a:bodyPr/>
        <a:lstStyle/>
        <a:p>
          <a:endParaRPr lang="pt-BR"/>
        </a:p>
      </dgm:t>
    </dgm:pt>
    <dgm:pt modelId="{9C372D54-BE0E-4A16-9FB1-F9293BB20DC8}" type="sibTrans" cxnId="{A314EC96-5CD1-45E6-A94B-51B0D019D6F3}">
      <dgm:prSet/>
      <dgm:spPr/>
      <dgm:t>
        <a:bodyPr/>
        <a:lstStyle/>
        <a:p>
          <a:endParaRPr lang="pt-BR"/>
        </a:p>
      </dgm:t>
    </dgm:pt>
    <dgm:pt modelId="{8B6C1100-7C64-4644-9874-C3449028323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Menor planejamento e maior espontaneidade: registro mais </a:t>
          </a:r>
          <a:r>
            <a:rPr lang="pt-BR" b="1" dirty="0"/>
            <a:t>informal</a:t>
          </a:r>
          <a:r>
            <a:rPr lang="pt-BR" dirty="0"/>
            <a:t>.</a:t>
          </a:r>
        </a:p>
        <a:p>
          <a:r>
            <a:rPr lang="pt-BR" dirty="0"/>
            <a:t>Maior planejamento, evita-se o uso de expressões informais: registro mais </a:t>
          </a:r>
          <a:r>
            <a:rPr lang="pt-BR" b="1" dirty="0"/>
            <a:t>formal</a:t>
          </a:r>
          <a:r>
            <a:rPr lang="pt-BR" dirty="0"/>
            <a:t>.</a:t>
          </a:r>
        </a:p>
      </dgm:t>
    </dgm:pt>
    <dgm:pt modelId="{FC9B6338-CC7B-4735-9830-FBDAADF1E0F5}" type="parTrans" cxnId="{6C505CFD-C43A-4D6E-BD40-5EBAD0510FB3}">
      <dgm:prSet/>
      <dgm:spPr/>
      <dgm:t>
        <a:bodyPr/>
        <a:lstStyle/>
        <a:p>
          <a:endParaRPr lang="pt-BR"/>
        </a:p>
      </dgm:t>
    </dgm:pt>
    <dgm:pt modelId="{B229CCCA-7240-4CDF-B80F-C2AA793C43B4}" type="sibTrans" cxnId="{6C505CFD-C43A-4D6E-BD40-5EBAD0510FB3}">
      <dgm:prSet/>
      <dgm:spPr/>
      <dgm:t>
        <a:bodyPr/>
        <a:lstStyle/>
        <a:p>
          <a:endParaRPr lang="pt-BR"/>
        </a:p>
      </dgm:t>
    </dgm:pt>
    <dgm:pt modelId="{FAB7CFF2-BB62-41B0-87DB-0028CB51DA54}" type="pres">
      <dgm:prSet presAssocID="{93599F4C-0DF1-4F68-99FB-72EB06434AE4}" presName="diagram" presStyleCnt="0">
        <dgm:presLayoutVars>
          <dgm:dir/>
          <dgm:resizeHandles val="exact"/>
        </dgm:presLayoutVars>
      </dgm:prSet>
      <dgm:spPr/>
    </dgm:pt>
    <dgm:pt modelId="{961D569E-AC2D-464E-B3E3-204783A3AD4A}" type="pres">
      <dgm:prSet presAssocID="{D51FF069-CDF7-4EE8-8D8C-0A5F97C59BDC}" presName="node" presStyleLbl="node1" presStyleIdx="0" presStyleCnt="6">
        <dgm:presLayoutVars>
          <dgm:bulletEnabled val="1"/>
        </dgm:presLayoutVars>
      </dgm:prSet>
      <dgm:spPr/>
    </dgm:pt>
    <dgm:pt modelId="{3F1AC887-474B-4E85-8F1F-82BD1B012D28}" type="pres">
      <dgm:prSet presAssocID="{CECF7F61-C68C-4F90-BE3E-EE6A5DFE9DE8}" presName="sibTrans" presStyleCnt="0"/>
      <dgm:spPr/>
    </dgm:pt>
    <dgm:pt modelId="{428E4C09-7BE6-471C-A2E6-88A84BFD8E89}" type="pres">
      <dgm:prSet presAssocID="{7081FF12-0904-47E8-B07A-DBD5BA2FA40B}" presName="node" presStyleLbl="node1" presStyleIdx="1" presStyleCnt="6">
        <dgm:presLayoutVars>
          <dgm:bulletEnabled val="1"/>
        </dgm:presLayoutVars>
      </dgm:prSet>
      <dgm:spPr/>
    </dgm:pt>
    <dgm:pt modelId="{7BED617C-3FBB-45A2-BE79-373777C412F2}" type="pres">
      <dgm:prSet presAssocID="{4FB018F3-6866-4BE8-AF41-5AFD4A653A6F}" presName="sibTrans" presStyleCnt="0"/>
      <dgm:spPr/>
    </dgm:pt>
    <dgm:pt modelId="{F43C933F-8A04-453F-9A25-1F493D14CE3A}" type="pres">
      <dgm:prSet presAssocID="{D637B543-1479-4430-99CA-67DEF0D6FFF2}" presName="node" presStyleLbl="node1" presStyleIdx="2" presStyleCnt="6" custScaleX="102418">
        <dgm:presLayoutVars>
          <dgm:bulletEnabled val="1"/>
        </dgm:presLayoutVars>
      </dgm:prSet>
      <dgm:spPr/>
    </dgm:pt>
    <dgm:pt modelId="{EDA5ADDF-94EB-4880-A5E8-E81FDEFEF205}" type="pres">
      <dgm:prSet presAssocID="{491CAFC0-338B-47F9-A2CA-455E1F4FE1F9}" presName="sibTrans" presStyleCnt="0"/>
      <dgm:spPr/>
    </dgm:pt>
    <dgm:pt modelId="{5317EFE8-DDF2-4F84-82BE-93DA0D53ECCC}" type="pres">
      <dgm:prSet presAssocID="{0F811F94-20D8-4919-AB13-74EF33C5DC23}" presName="node" presStyleLbl="node1" presStyleIdx="3" presStyleCnt="6" custLinFactNeighborX="-1260" custLinFactNeighborY="1669">
        <dgm:presLayoutVars>
          <dgm:bulletEnabled val="1"/>
        </dgm:presLayoutVars>
      </dgm:prSet>
      <dgm:spPr/>
    </dgm:pt>
    <dgm:pt modelId="{B5D5831F-BB42-4337-BFAE-82238CE90273}" type="pres">
      <dgm:prSet presAssocID="{4D7E6791-CFFF-40B2-81A8-237199178C3D}" presName="sibTrans" presStyleCnt="0"/>
      <dgm:spPr/>
    </dgm:pt>
    <dgm:pt modelId="{0A3CCCED-50E7-4983-94AE-4D4852891413}" type="pres">
      <dgm:prSet presAssocID="{6D8D305B-C8E2-4AE9-8E6B-6B07C91F711B}" presName="node" presStyleLbl="node1" presStyleIdx="4" presStyleCnt="6" custLinFactNeighborX="0" custLinFactNeighborY="1265">
        <dgm:presLayoutVars>
          <dgm:bulletEnabled val="1"/>
        </dgm:presLayoutVars>
      </dgm:prSet>
      <dgm:spPr/>
    </dgm:pt>
    <dgm:pt modelId="{33DD89BF-BCD2-4EF0-91D0-548C92547C89}" type="pres">
      <dgm:prSet presAssocID="{9C372D54-BE0E-4A16-9FB1-F9293BB20DC8}" presName="sibTrans" presStyleCnt="0"/>
      <dgm:spPr/>
    </dgm:pt>
    <dgm:pt modelId="{8E1B04BD-D6F8-42D4-944B-4E594C74DCDA}" type="pres">
      <dgm:prSet presAssocID="{8B6C1100-7C64-4644-9874-C34490283234}" presName="node" presStyleLbl="node1" presStyleIdx="5" presStyleCnt="6" custLinFactNeighborX="1260" custLinFactNeighborY="2062">
        <dgm:presLayoutVars>
          <dgm:bulletEnabled val="1"/>
        </dgm:presLayoutVars>
      </dgm:prSet>
      <dgm:spPr/>
    </dgm:pt>
  </dgm:ptLst>
  <dgm:cxnLst>
    <dgm:cxn modelId="{A7EA9217-CE85-48CC-84EB-1172F1D1F7A0}" type="presOf" srcId="{0F811F94-20D8-4919-AB13-74EF33C5DC23}" destId="{5317EFE8-DDF2-4F84-82BE-93DA0D53ECCC}" srcOrd="0" destOrd="0" presId="urn:microsoft.com/office/officeart/2005/8/layout/default"/>
    <dgm:cxn modelId="{60753E33-24FB-4D5C-B34C-4B6D537028BB}" type="presOf" srcId="{7081FF12-0904-47E8-B07A-DBD5BA2FA40B}" destId="{428E4C09-7BE6-471C-A2E6-88A84BFD8E89}" srcOrd="0" destOrd="0" presId="urn:microsoft.com/office/officeart/2005/8/layout/default"/>
    <dgm:cxn modelId="{1C01C66E-55BA-49B2-A6E5-40100910BC4C}" type="presOf" srcId="{D637B543-1479-4430-99CA-67DEF0D6FFF2}" destId="{F43C933F-8A04-453F-9A25-1F493D14CE3A}" srcOrd="0" destOrd="0" presId="urn:microsoft.com/office/officeart/2005/8/layout/default"/>
    <dgm:cxn modelId="{ABABB17A-F400-49F2-93F6-A7E39284D8BA}" srcId="{93599F4C-0DF1-4F68-99FB-72EB06434AE4}" destId="{D51FF069-CDF7-4EE8-8D8C-0A5F97C59BDC}" srcOrd="0" destOrd="0" parTransId="{5F4FBF0B-3E07-4553-994B-018029361FBF}" sibTransId="{CECF7F61-C68C-4F90-BE3E-EE6A5DFE9DE8}"/>
    <dgm:cxn modelId="{ED12BF84-48D6-4340-B39A-B9B5468C6556}" srcId="{93599F4C-0DF1-4F68-99FB-72EB06434AE4}" destId="{0F811F94-20D8-4919-AB13-74EF33C5DC23}" srcOrd="3" destOrd="0" parTransId="{D6D64CBC-9C2F-4A10-AF9B-E4B0E535A4CA}" sibTransId="{4D7E6791-CFFF-40B2-81A8-237199178C3D}"/>
    <dgm:cxn modelId="{D692E885-233E-4ED1-A7D0-47A8532522A0}" srcId="{93599F4C-0DF1-4F68-99FB-72EB06434AE4}" destId="{D637B543-1479-4430-99CA-67DEF0D6FFF2}" srcOrd="2" destOrd="0" parTransId="{0AE67C28-BDEE-4152-9FC8-4E6F7070479D}" sibTransId="{491CAFC0-338B-47F9-A2CA-455E1F4FE1F9}"/>
    <dgm:cxn modelId="{AD19C88C-DCEC-4EF2-9329-720F7284A336}" type="presOf" srcId="{8B6C1100-7C64-4644-9874-C34490283234}" destId="{8E1B04BD-D6F8-42D4-944B-4E594C74DCDA}" srcOrd="0" destOrd="0" presId="urn:microsoft.com/office/officeart/2005/8/layout/default"/>
    <dgm:cxn modelId="{A314EC96-5CD1-45E6-A94B-51B0D019D6F3}" srcId="{93599F4C-0DF1-4F68-99FB-72EB06434AE4}" destId="{6D8D305B-C8E2-4AE9-8E6B-6B07C91F711B}" srcOrd="4" destOrd="0" parTransId="{C1696944-0B5F-4BB8-A4BB-994B01D67251}" sibTransId="{9C372D54-BE0E-4A16-9FB1-F9293BB20DC8}"/>
    <dgm:cxn modelId="{5B3BB4AE-86FA-4199-855E-16DA3D5CE792}" type="presOf" srcId="{6D8D305B-C8E2-4AE9-8E6B-6B07C91F711B}" destId="{0A3CCCED-50E7-4983-94AE-4D4852891413}" srcOrd="0" destOrd="0" presId="urn:microsoft.com/office/officeart/2005/8/layout/default"/>
    <dgm:cxn modelId="{72FFDAB2-B57F-4B01-A08C-1E439EC0F6D9}" srcId="{93599F4C-0DF1-4F68-99FB-72EB06434AE4}" destId="{7081FF12-0904-47E8-B07A-DBD5BA2FA40B}" srcOrd="1" destOrd="0" parTransId="{871A0205-25F3-4796-BF51-A3FEC4F03D44}" sibTransId="{4FB018F3-6866-4BE8-AF41-5AFD4A653A6F}"/>
    <dgm:cxn modelId="{D13463C5-AC4E-4D4C-B1D0-697C8D04699E}" type="presOf" srcId="{93599F4C-0DF1-4F68-99FB-72EB06434AE4}" destId="{FAB7CFF2-BB62-41B0-87DB-0028CB51DA54}" srcOrd="0" destOrd="0" presId="urn:microsoft.com/office/officeart/2005/8/layout/default"/>
    <dgm:cxn modelId="{2888BCC5-633C-4F9B-9582-C1FD6698545F}" type="presOf" srcId="{D51FF069-CDF7-4EE8-8D8C-0A5F97C59BDC}" destId="{961D569E-AC2D-464E-B3E3-204783A3AD4A}" srcOrd="0" destOrd="0" presId="urn:microsoft.com/office/officeart/2005/8/layout/default"/>
    <dgm:cxn modelId="{6C505CFD-C43A-4D6E-BD40-5EBAD0510FB3}" srcId="{93599F4C-0DF1-4F68-99FB-72EB06434AE4}" destId="{8B6C1100-7C64-4644-9874-C34490283234}" srcOrd="5" destOrd="0" parTransId="{FC9B6338-CC7B-4735-9830-FBDAADF1E0F5}" sibTransId="{B229CCCA-7240-4CDF-B80F-C2AA793C43B4}"/>
    <dgm:cxn modelId="{F84E4E3A-E018-4CDC-90F4-DAC0322E1D33}" type="presParOf" srcId="{FAB7CFF2-BB62-41B0-87DB-0028CB51DA54}" destId="{961D569E-AC2D-464E-B3E3-204783A3AD4A}" srcOrd="0" destOrd="0" presId="urn:microsoft.com/office/officeart/2005/8/layout/default"/>
    <dgm:cxn modelId="{507C6BF4-453D-4364-859B-B0F21F5CA1F1}" type="presParOf" srcId="{FAB7CFF2-BB62-41B0-87DB-0028CB51DA54}" destId="{3F1AC887-474B-4E85-8F1F-82BD1B012D28}" srcOrd="1" destOrd="0" presId="urn:microsoft.com/office/officeart/2005/8/layout/default"/>
    <dgm:cxn modelId="{F374E6C4-EA68-49EF-9A3A-82A1319468EA}" type="presParOf" srcId="{FAB7CFF2-BB62-41B0-87DB-0028CB51DA54}" destId="{428E4C09-7BE6-471C-A2E6-88A84BFD8E89}" srcOrd="2" destOrd="0" presId="urn:microsoft.com/office/officeart/2005/8/layout/default"/>
    <dgm:cxn modelId="{12C59F57-CA3F-4FD4-A80E-DD00909DF1BE}" type="presParOf" srcId="{FAB7CFF2-BB62-41B0-87DB-0028CB51DA54}" destId="{7BED617C-3FBB-45A2-BE79-373777C412F2}" srcOrd="3" destOrd="0" presId="urn:microsoft.com/office/officeart/2005/8/layout/default"/>
    <dgm:cxn modelId="{164F2B4D-071C-44CE-A69C-655807DEE251}" type="presParOf" srcId="{FAB7CFF2-BB62-41B0-87DB-0028CB51DA54}" destId="{F43C933F-8A04-453F-9A25-1F493D14CE3A}" srcOrd="4" destOrd="0" presId="urn:microsoft.com/office/officeart/2005/8/layout/default"/>
    <dgm:cxn modelId="{C3FAA5FA-ECBA-4694-B020-4B7F194E06FE}" type="presParOf" srcId="{FAB7CFF2-BB62-41B0-87DB-0028CB51DA54}" destId="{EDA5ADDF-94EB-4880-A5E8-E81FDEFEF205}" srcOrd="5" destOrd="0" presId="urn:microsoft.com/office/officeart/2005/8/layout/default"/>
    <dgm:cxn modelId="{8C5FBD5B-DDB7-4D35-89D1-1D42B3185937}" type="presParOf" srcId="{FAB7CFF2-BB62-41B0-87DB-0028CB51DA54}" destId="{5317EFE8-DDF2-4F84-82BE-93DA0D53ECCC}" srcOrd="6" destOrd="0" presId="urn:microsoft.com/office/officeart/2005/8/layout/default"/>
    <dgm:cxn modelId="{DBA7A053-B959-40BF-B7A1-3998EC50B861}" type="presParOf" srcId="{FAB7CFF2-BB62-41B0-87DB-0028CB51DA54}" destId="{B5D5831F-BB42-4337-BFAE-82238CE90273}" srcOrd="7" destOrd="0" presId="urn:microsoft.com/office/officeart/2005/8/layout/default"/>
    <dgm:cxn modelId="{A5CA0374-3110-40E5-B582-001860C8E48A}" type="presParOf" srcId="{FAB7CFF2-BB62-41B0-87DB-0028CB51DA54}" destId="{0A3CCCED-50E7-4983-94AE-4D4852891413}" srcOrd="8" destOrd="0" presId="urn:microsoft.com/office/officeart/2005/8/layout/default"/>
    <dgm:cxn modelId="{C807B309-0D48-4147-BCC8-8F05516A6575}" type="presParOf" srcId="{FAB7CFF2-BB62-41B0-87DB-0028CB51DA54}" destId="{33DD89BF-BCD2-4EF0-91D0-548C92547C89}" srcOrd="9" destOrd="0" presId="urn:microsoft.com/office/officeart/2005/8/layout/default"/>
    <dgm:cxn modelId="{4776C6BA-CE4D-4AF1-84BD-ABE6D36777CB}" type="presParOf" srcId="{FAB7CFF2-BB62-41B0-87DB-0028CB51DA54}" destId="{8E1B04BD-D6F8-42D4-944B-4E594C74DC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881292-77BD-4FE2-ADCB-01DC1516B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014369-707C-46B2-B77B-B84B12E8E49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Gênero</a:t>
          </a:r>
        </a:p>
      </dgm:t>
    </dgm:pt>
    <dgm:pt modelId="{90973C44-5331-4D45-A717-5760F074AF21}" type="parTrans" cxnId="{092C6FA3-CE81-4249-8506-753C371ED811}">
      <dgm:prSet/>
      <dgm:spPr/>
      <dgm:t>
        <a:bodyPr/>
        <a:lstStyle/>
        <a:p>
          <a:endParaRPr lang="pt-BR"/>
        </a:p>
      </dgm:t>
    </dgm:pt>
    <dgm:pt modelId="{B59C4E19-9905-4047-9B70-F1F3FB771F1A}" type="sibTrans" cxnId="{092C6FA3-CE81-4249-8506-753C371ED811}">
      <dgm:prSet/>
      <dgm:spPr/>
      <dgm:t>
        <a:bodyPr/>
        <a:lstStyle/>
        <a:p>
          <a:endParaRPr lang="pt-BR"/>
        </a:p>
      </dgm:t>
    </dgm:pt>
    <dgm:pt modelId="{4B47E788-3E5C-4712-B11D-864CB03D753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Grau</a:t>
          </a:r>
        </a:p>
      </dgm:t>
    </dgm:pt>
    <dgm:pt modelId="{19A6516E-DBDD-4186-8F31-97D16DF0796C}" type="parTrans" cxnId="{D1A5CF79-F2FC-4807-8FF6-896CFFE82F55}">
      <dgm:prSet/>
      <dgm:spPr/>
      <dgm:t>
        <a:bodyPr/>
        <a:lstStyle/>
        <a:p>
          <a:endParaRPr lang="pt-BR"/>
        </a:p>
      </dgm:t>
    </dgm:pt>
    <dgm:pt modelId="{E7D76C8C-B9CF-46A9-B777-3FCEE5518755}" type="sibTrans" cxnId="{D1A5CF79-F2FC-4807-8FF6-896CFFE82F55}">
      <dgm:prSet/>
      <dgm:spPr/>
      <dgm:t>
        <a:bodyPr/>
        <a:lstStyle/>
        <a:p>
          <a:endParaRPr lang="pt-BR"/>
        </a:p>
      </dgm:t>
    </dgm:pt>
    <dgm:pt modelId="{6B3B04AB-9D41-4172-9867-2C106409360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pt-BR" dirty="0"/>
            <a:t>O substantivo pode variar em gênero, ou seja, </a:t>
          </a:r>
          <a:r>
            <a:rPr lang="pt-BR" b="1" dirty="0"/>
            <a:t>masculino</a:t>
          </a:r>
          <a:r>
            <a:rPr lang="pt-BR" dirty="0"/>
            <a:t> ou </a:t>
          </a:r>
          <a:r>
            <a:rPr lang="pt-BR" b="1" dirty="0"/>
            <a:t>feminino</a:t>
          </a:r>
          <a:r>
            <a:rPr lang="pt-BR" dirty="0"/>
            <a:t>.</a:t>
          </a:r>
        </a:p>
      </dgm:t>
    </dgm:pt>
    <dgm:pt modelId="{E576A3F5-070C-48B3-AA89-D1CE39C460E5}" type="parTrans" cxnId="{58A0C2C3-5A60-438A-9FA8-E8A89271ABA0}">
      <dgm:prSet/>
      <dgm:spPr/>
      <dgm:t>
        <a:bodyPr/>
        <a:lstStyle/>
        <a:p>
          <a:endParaRPr lang="pt-BR"/>
        </a:p>
      </dgm:t>
    </dgm:pt>
    <dgm:pt modelId="{58930522-1BD7-472D-8BE9-6ADBF6AAF390}" type="sibTrans" cxnId="{58A0C2C3-5A60-438A-9FA8-E8A89271ABA0}">
      <dgm:prSet/>
      <dgm:spPr/>
      <dgm:t>
        <a:bodyPr/>
        <a:lstStyle/>
        <a:p>
          <a:endParaRPr lang="pt-BR"/>
        </a:p>
      </dgm:t>
    </dgm:pt>
    <dgm:pt modelId="{1BFA4EA7-D236-49A7-AC96-A14125CF792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Indica algo que está no </a:t>
          </a:r>
          <a:r>
            <a:rPr lang="pt-BR" b="1" dirty="0"/>
            <a:t>singular</a:t>
          </a:r>
          <a:r>
            <a:rPr lang="pt-BR" dirty="0"/>
            <a:t> (mesa, jarro) ou no </a:t>
          </a:r>
          <a:r>
            <a:rPr lang="pt-BR" b="1" dirty="0"/>
            <a:t>plural</a:t>
          </a:r>
          <a:r>
            <a:rPr lang="pt-BR" dirty="0"/>
            <a:t> (cadeiras, flores).</a:t>
          </a:r>
        </a:p>
      </dgm:t>
    </dgm:pt>
    <dgm:pt modelId="{D89AC67E-5BDF-40D4-AAC7-90B5453DC7F0}" type="parTrans" cxnId="{EDBC5D40-A671-4408-B170-8065BF462A04}">
      <dgm:prSet/>
      <dgm:spPr/>
      <dgm:t>
        <a:bodyPr/>
        <a:lstStyle/>
        <a:p>
          <a:endParaRPr lang="pt-BR"/>
        </a:p>
      </dgm:t>
    </dgm:pt>
    <dgm:pt modelId="{DCEAFD6F-9AB6-4328-9697-FF5C56C723B3}" type="sibTrans" cxnId="{EDBC5D40-A671-4408-B170-8065BF462A04}">
      <dgm:prSet/>
      <dgm:spPr/>
      <dgm:t>
        <a:bodyPr/>
        <a:lstStyle/>
        <a:p>
          <a:endParaRPr lang="pt-BR"/>
        </a:p>
      </dgm:t>
    </dgm:pt>
    <dgm:pt modelId="{9691E789-1F91-4553-B263-EAAF6049ABBF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O </a:t>
          </a:r>
          <a:r>
            <a:rPr lang="pt-BR" b="1" dirty="0"/>
            <a:t>aumentativo</a:t>
          </a:r>
          <a:r>
            <a:rPr lang="pt-BR" dirty="0"/>
            <a:t> e o </a:t>
          </a:r>
          <a:r>
            <a:rPr lang="pt-BR" b="1" dirty="0"/>
            <a:t>diminutivo</a:t>
          </a:r>
          <a:r>
            <a:rPr lang="pt-BR" dirty="0"/>
            <a:t> podem ser usados para expressar, além de tamanho, carinho, ironia, intensidade e desprezo.</a:t>
          </a:r>
        </a:p>
      </dgm:t>
    </dgm:pt>
    <dgm:pt modelId="{90C231D8-D9DA-491B-A30E-4FC3F0EC907B}" type="parTrans" cxnId="{ABDDC45B-2025-440C-822A-087A445B3CD6}">
      <dgm:prSet/>
      <dgm:spPr/>
      <dgm:t>
        <a:bodyPr/>
        <a:lstStyle/>
        <a:p>
          <a:endParaRPr lang="pt-BR"/>
        </a:p>
      </dgm:t>
    </dgm:pt>
    <dgm:pt modelId="{A83681D1-C454-436C-9786-92E662B08C8F}" type="sibTrans" cxnId="{ABDDC45B-2025-440C-822A-087A445B3CD6}">
      <dgm:prSet/>
      <dgm:spPr/>
      <dgm:t>
        <a:bodyPr/>
        <a:lstStyle/>
        <a:p>
          <a:endParaRPr lang="pt-BR"/>
        </a:p>
      </dgm:t>
    </dgm:pt>
    <dgm:pt modelId="{946F8D29-2969-4FC0-A908-E5B57F38C3B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Número</a:t>
          </a:r>
        </a:p>
      </dgm:t>
    </dgm:pt>
    <dgm:pt modelId="{E0C3A9CE-5C3F-4A3B-8ED3-7ECB4E90D845}" type="sibTrans" cxnId="{DC9FE5DD-4769-4C4B-B2A4-3BAE0EF0C695}">
      <dgm:prSet/>
      <dgm:spPr/>
      <dgm:t>
        <a:bodyPr/>
        <a:lstStyle/>
        <a:p>
          <a:endParaRPr lang="pt-BR"/>
        </a:p>
      </dgm:t>
    </dgm:pt>
    <dgm:pt modelId="{843DA159-6787-4812-85AE-5986B96F9FBE}" type="parTrans" cxnId="{DC9FE5DD-4769-4C4B-B2A4-3BAE0EF0C695}">
      <dgm:prSet/>
      <dgm:spPr/>
      <dgm:t>
        <a:bodyPr/>
        <a:lstStyle/>
        <a:p>
          <a:endParaRPr lang="pt-BR"/>
        </a:p>
      </dgm:t>
    </dgm:pt>
    <dgm:pt modelId="{63135F26-6AE3-413C-8F66-68EBE4F5D509}" type="pres">
      <dgm:prSet presAssocID="{45881292-77BD-4FE2-ADCB-01DC1516B198}" presName="diagram" presStyleCnt="0">
        <dgm:presLayoutVars>
          <dgm:dir/>
          <dgm:resizeHandles val="exact"/>
        </dgm:presLayoutVars>
      </dgm:prSet>
      <dgm:spPr/>
    </dgm:pt>
    <dgm:pt modelId="{9D0A592D-3EF5-48B3-B5F5-D076979FA346}" type="pres">
      <dgm:prSet presAssocID="{9B014369-707C-46B2-B77B-B84B12E8E495}" presName="node" presStyleLbl="node1" presStyleIdx="0" presStyleCnt="6">
        <dgm:presLayoutVars>
          <dgm:bulletEnabled val="1"/>
        </dgm:presLayoutVars>
      </dgm:prSet>
      <dgm:spPr/>
    </dgm:pt>
    <dgm:pt modelId="{22F47BDC-628C-4B77-8FFA-CF1FA7DE5BD4}" type="pres">
      <dgm:prSet presAssocID="{B59C4E19-9905-4047-9B70-F1F3FB771F1A}" presName="sibTrans" presStyleCnt="0"/>
      <dgm:spPr/>
    </dgm:pt>
    <dgm:pt modelId="{0DF442AC-9078-492C-8456-24DE9CEB6ED2}" type="pres">
      <dgm:prSet presAssocID="{946F8D29-2969-4FC0-A908-E5B57F38C3B5}" presName="node" presStyleLbl="node1" presStyleIdx="1" presStyleCnt="6">
        <dgm:presLayoutVars>
          <dgm:bulletEnabled val="1"/>
        </dgm:presLayoutVars>
      </dgm:prSet>
      <dgm:spPr/>
    </dgm:pt>
    <dgm:pt modelId="{56DC8AB9-4C7E-4B67-A92A-4AB1C4904FF6}" type="pres">
      <dgm:prSet presAssocID="{E0C3A9CE-5C3F-4A3B-8ED3-7ECB4E90D845}" presName="sibTrans" presStyleCnt="0"/>
      <dgm:spPr/>
    </dgm:pt>
    <dgm:pt modelId="{1BE60A05-7F05-46DB-8EEE-F9E13CD43F25}" type="pres">
      <dgm:prSet presAssocID="{4B47E788-3E5C-4712-B11D-864CB03D7531}" presName="node" presStyleLbl="node1" presStyleIdx="2" presStyleCnt="6">
        <dgm:presLayoutVars>
          <dgm:bulletEnabled val="1"/>
        </dgm:presLayoutVars>
      </dgm:prSet>
      <dgm:spPr/>
    </dgm:pt>
    <dgm:pt modelId="{0DED8C9A-840C-4DFB-8A12-B53F42E2ECDC}" type="pres">
      <dgm:prSet presAssocID="{E7D76C8C-B9CF-46A9-B777-3FCEE5518755}" presName="sibTrans" presStyleCnt="0"/>
      <dgm:spPr/>
    </dgm:pt>
    <dgm:pt modelId="{710CD88C-4994-4E21-9B9B-28F0C3224899}" type="pres">
      <dgm:prSet presAssocID="{6B3B04AB-9D41-4172-9867-2C1064093602}" presName="node" presStyleLbl="node1" presStyleIdx="3" presStyleCnt="6">
        <dgm:presLayoutVars>
          <dgm:bulletEnabled val="1"/>
        </dgm:presLayoutVars>
      </dgm:prSet>
      <dgm:spPr/>
    </dgm:pt>
    <dgm:pt modelId="{030B341F-E5EB-4E97-8DEC-F87FDFDC0095}" type="pres">
      <dgm:prSet presAssocID="{58930522-1BD7-472D-8BE9-6ADBF6AAF390}" presName="sibTrans" presStyleCnt="0"/>
      <dgm:spPr/>
    </dgm:pt>
    <dgm:pt modelId="{EF5C01D4-F294-46F7-99A3-C6D1C57B741A}" type="pres">
      <dgm:prSet presAssocID="{1BFA4EA7-D236-49A7-AC96-A14125CF792B}" presName="node" presStyleLbl="node1" presStyleIdx="4" presStyleCnt="6">
        <dgm:presLayoutVars>
          <dgm:bulletEnabled val="1"/>
        </dgm:presLayoutVars>
      </dgm:prSet>
      <dgm:spPr/>
    </dgm:pt>
    <dgm:pt modelId="{059D504C-050C-44E0-AD3F-C0B753217216}" type="pres">
      <dgm:prSet presAssocID="{DCEAFD6F-9AB6-4328-9697-FF5C56C723B3}" presName="sibTrans" presStyleCnt="0"/>
      <dgm:spPr/>
    </dgm:pt>
    <dgm:pt modelId="{A49D1A68-8EC7-456B-A4F9-AFDCC20E4860}" type="pres">
      <dgm:prSet presAssocID="{9691E789-1F91-4553-B263-EAAF6049ABBF}" presName="node" presStyleLbl="node1" presStyleIdx="5" presStyleCnt="6">
        <dgm:presLayoutVars>
          <dgm:bulletEnabled val="1"/>
        </dgm:presLayoutVars>
      </dgm:prSet>
      <dgm:spPr/>
    </dgm:pt>
  </dgm:ptLst>
  <dgm:cxnLst>
    <dgm:cxn modelId="{7AB4941D-EED0-447F-90E8-4289F647526F}" type="presOf" srcId="{9B014369-707C-46B2-B77B-B84B12E8E495}" destId="{9D0A592D-3EF5-48B3-B5F5-D076979FA346}" srcOrd="0" destOrd="0" presId="urn:microsoft.com/office/officeart/2005/8/layout/default"/>
    <dgm:cxn modelId="{EDBC5D40-A671-4408-B170-8065BF462A04}" srcId="{45881292-77BD-4FE2-ADCB-01DC1516B198}" destId="{1BFA4EA7-D236-49A7-AC96-A14125CF792B}" srcOrd="4" destOrd="0" parTransId="{D89AC67E-5BDF-40D4-AAC7-90B5453DC7F0}" sibTransId="{DCEAFD6F-9AB6-4328-9697-FF5C56C723B3}"/>
    <dgm:cxn modelId="{ABDDC45B-2025-440C-822A-087A445B3CD6}" srcId="{45881292-77BD-4FE2-ADCB-01DC1516B198}" destId="{9691E789-1F91-4553-B263-EAAF6049ABBF}" srcOrd="5" destOrd="0" parTransId="{90C231D8-D9DA-491B-A30E-4FC3F0EC907B}" sibTransId="{A83681D1-C454-436C-9786-92E662B08C8F}"/>
    <dgm:cxn modelId="{60579F4C-4A9F-491A-ACE4-11D6929D7E1C}" type="presOf" srcId="{1BFA4EA7-D236-49A7-AC96-A14125CF792B}" destId="{EF5C01D4-F294-46F7-99A3-C6D1C57B741A}" srcOrd="0" destOrd="0" presId="urn:microsoft.com/office/officeart/2005/8/layout/default"/>
    <dgm:cxn modelId="{C1D0264F-F55E-4A31-8CAA-017C71A28EC6}" type="presOf" srcId="{9691E789-1F91-4553-B263-EAAF6049ABBF}" destId="{A49D1A68-8EC7-456B-A4F9-AFDCC20E4860}" srcOrd="0" destOrd="0" presId="urn:microsoft.com/office/officeart/2005/8/layout/default"/>
    <dgm:cxn modelId="{D1A5CF79-F2FC-4807-8FF6-896CFFE82F55}" srcId="{45881292-77BD-4FE2-ADCB-01DC1516B198}" destId="{4B47E788-3E5C-4712-B11D-864CB03D7531}" srcOrd="2" destOrd="0" parTransId="{19A6516E-DBDD-4186-8F31-97D16DF0796C}" sibTransId="{E7D76C8C-B9CF-46A9-B777-3FCEE5518755}"/>
    <dgm:cxn modelId="{0DDADD98-3C99-4308-9801-A3E4D528A4B2}" type="presOf" srcId="{45881292-77BD-4FE2-ADCB-01DC1516B198}" destId="{63135F26-6AE3-413C-8F66-68EBE4F5D509}" srcOrd="0" destOrd="0" presId="urn:microsoft.com/office/officeart/2005/8/layout/default"/>
    <dgm:cxn modelId="{50BAA49F-D2E2-4DB5-83F8-32E68687A350}" type="presOf" srcId="{946F8D29-2969-4FC0-A908-E5B57F38C3B5}" destId="{0DF442AC-9078-492C-8456-24DE9CEB6ED2}" srcOrd="0" destOrd="0" presId="urn:microsoft.com/office/officeart/2005/8/layout/default"/>
    <dgm:cxn modelId="{092C6FA3-CE81-4249-8506-753C371ED811}" srcId="{45881292-77BD-4FE2-ADCB-01DC1516B198}" destId="{9B014369-707C-46B2-B77B-B84B12E8E495}" srcOrd="0" destOrd="0" parTransId="{90973C44-5331-4D45-A717-5760F074AF21}" sibTransId="{B59C4E19-9905-4047-9B70-F1F3FB771F1A}"/>
    <dgm:cxn modelId="{675C05C2-4D60-46AE-A894-D2AEFBC0AF7A}" type="presOf" srcId="{6B3B04AB-9D41-4172-9867-2C1064093602}" destId="{710CD88C-4994-4E21-9B9B-28F0C3224899}" srcOrd="0" destOrd="0" presId="urn:microsoft.com/office/officeart/2005/8/layout/default"/>
    <dgm:cxn modelId="{58A0C2C3-5A60-438A-9FA8-E8A89271ABA0}" srcId="{45881292-77BD-4FE2-ADCB-01DC1516B198}" destId="{6B3B04AB-9D41-4172-9867-2C1064093602}" srcOrd="3" destOrd="0" parTransId="{E576A3F5-070C-48B3-AA89-D1CE39C460E5}" sibTransId="{58930522-1BD7-472D-8BE9-6ADBF6AAF390}"/>
    <dgm:cxn modelId="{6FEE17C6-478A-4980-8BCB-29672BCDD141}" type="presOf" srcId="{4B47E788-3E5C-4712-B11D-864CB03D7531}" destId="{1BE60A05-7F05-46DB-8EEE-F9E13CD43F25}" srcOrd="0" destOrd="0" presId="urn:microsoft.com/office/officeart/2005/8/layout/default"/>
    <dgm:cxn modelId="{DC9FE5DD-4769-4C4B-B2A4-3BAE0EF0C695}" srcId="{45881292-77BD-4FE2-ADCB-01DC1516B198}" destId="{946F8D29-2969-4FC0-A908-E5B57F38C3B5}" srcOrd="1" destOrd="0" parTransId="{843DA159-6787-4812-85AE-5986B96F9FBE}" sibTransId="{E0C3A9CE-5C3F-4A3B-8ED3-7ECB4E90D845}"/>
    <dgm:cxn modelId="{A30DACB8-B062-45FA-9838-ED4E97BA50E4}" type="presParOf" srcId="{63135F26-6AE3-413C-8F66-68EBE4F5D509}" destId="{9D0A592D-3EF5-48B3-B5F5-D076979FA346}" srcOrd="0" destOrd="0" presId="urn:microsoft.com/office/officeart/2005/8/layout/default"/>
    <dgm:cxn modelId="{5154C6CC-FBDC-40E6-9816-601D673F57DC}" type="presParOf" srcId="{63135F26-6AE3-413C-8F66-68EBE4F5D509}" destId="{22F47BDC-628C-4B77-8FFA-CF1FA7DE5BD4}" srcOrd="1" destOrd="0" presId="urn:microsoft.com/office/officeart/2005/8/layout/default"/>
    <dgm:cxn modelId="{6E4A8416-A63B-4CBA-8B77-9600E9B2C473}" type="presParOf" srcId="{63135F26-6AE3-413C-8F66-68EBE4F5D509}" destId="{0DF442AC-9078-492C-8456-24DE9CEB6ED2}" srcOrd="2" destOrd="0" presId="urn:microsoft.com/office/officeart/2005/8/layout/default"/>
    <dgm:cxn modelId="{D6E7429B-CC6D-4AD1-BC5F-64301BE806BF}" type="presParOf" srcId="{63135F26-6AE3-413C-8F66-68EBE4F5D509}" destId="{56DC8AB9-4C7E-4B67-A92A-4AB1C4904FF6}" srcOrd="3" destOrd="0" presId="urn:microsoft.com/office/officeart/2005/8/layout/default"/>
    <dgm:cxn modelId="{962BA539-825F-4ED8-B2D8-63EB0B6B0488}" type="presParOf" srcId="{63135F26-6AE3-413C-8F66-68EBE4F5D509}" destId="{1BE60A05-7F05-46DB-8EEE-F9E13CD43F25}" srcOrd="4" destOrd="0" presId="urn:microsoft.com/office/officeart/2005/8/layout/default"/>
    <dgm:cxn modelId="{37224539-2586-4BF8-83BE-17E5CE9ADF51}" type="presParOf" srcId="{63135F26-6AE3-413C-8F66-68EBE4F5D509}" destId="{0DED8C9A-840C-4DFB-8A12-B53F42E2ECDC}" srcOrd="5" destOrd="0" presId="urn:microsoft.com/office/officeart/2005/8/layout/default"/>
    <dgm:cxn modelId="{24100B46-ED8C-4553-8272-FD8115B14DB5}" type="presParOf" srcId="{63135F26-6AE3-413C-8F66-68EBE4F5D509}" destId="{710CD88C-4994-4E21-9B9B-28F0C3224899}" srcOrd="6" destOrd="0" presId="urn:microsoft.com/office/officeart/2005/8/layout/default"/>
    <dgm:cxn modelId="{ADDE323A-9820-4677-AE14-9923D8DBF090}" type="presParOf" srcId="{63135F26-6AE3-413C-8F66-68EBE4F5D509}" destId="{030B341F-E5EB-4E97-8DEC-F87FDFDC0095}" srcOrd="7" destOrd="0" presId="urn:microsoft.com/office/officeart/2005/8/layout/default"/>
    <dgm:cxn modelId="{2A1CD6FD-3AEF-4DB2-9FB0-3BCE02E1E439}" type="presParOf" srcId="{63135F26-6AE3-413C-8F66-68EBE4F5D509}" destId="{EF5C01D4-F294-46F7-99A3-C6D1C57B741A}" srcOrd="8" destOrd="0" presId="urn:microsoft.com/office/officeart/2005/8/layout/default"/>
    <dgm:cxn modelId="{E688C3B1-B51B-4531-9317-617EF51807B6}" type="presParOf" srcId="{63135F26-6AE3-413C-8F66-68EBE4F5D509}" destId="{059D504C-050C-44E0-AD3F-C0B753217216}" srcOrd="9" destOrd="0" presId="urn:microsoft.com/office/officeart/2005/8/layout/default"/>
    <dgm:cxn modelId="{CEB1265A-4DC6-44C1-A8B3-05109DF6CDE2}" type="presParOf" srcId="{63135F26-6AE3-413C-8F66-68EBE4F5D509}" destId="{A49D1A68-8EC7-456B-A4F9-AFDCC20E48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Comum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Nomeia qualquer ser de uma mesma espécie sem distingui-lo em particular.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Ex.: menina, irmã,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apelido, dia.</a:t>
          </a:r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Próprio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Nomeia um ser específico da espécie.</a:t>
          </a:r>
        </a:p>
      </dsp:txBody>
      <dsp:txXfrm>
        <a:off x="5992346" y="1345103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Ex.: Chapeuzinho Azul, Ceará, Brasil, Tietê.</a:t>
          </a:r>
        </a:p>
      </dsp:txBody>
      <dsp:txXfrm>
        <a:off x="5992346" y="2858935"/>
        <a:ext cx="3973295" cy="12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Simples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Formado por uma única palavra.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Ex.: guarda, chuva, flor, cultura, tempo.</a:t>
          </a:r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Composto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Formado por mais de uma palavra. </a:t>
          </a:r>
        </a:p>
      </dsp:txBody>
      <dsp:txXfrm>
        <a:off x="5992346" y="1345103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Ex.: guarda-chuva, floricultura, passatempo.</a:t>
          </a:r>
        </a:p>
      </dsp:txBody>
      <dsp:txXfrm>
        <a:off x="5992346" y="2858935"/>
        <a:ext cx="3973295" cy="12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Primitivo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Aquele que não se origina de outra palavra da língua e pode dar origem a outras palavras.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Ex.: caça, cavalo,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rio, boi e carro.</a:t>
          </a:r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Derivado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Aquele que se origina de outra palavra.  </a:t>
          </a:r>
        </a:p>
      </dsp:txBody>
      <dsp:txXfrm>
        <a:off x="5992346" y="1345103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Ex.: caçador, cavaleiro, riacho, boiada e carreteiro.</a:t>
          </a:r>
        </a:p>
      </dsp:txBody>
      <dsp:txXfrm>
        <a:off x="5992346" y="2858935"/>
        <a:ext cx="3973295" cy="123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569E-AC2D-464E-B3E3-204783A3AD4A}">
      <dsp:nvSpPr>
        <dsp:cNvPr id="0" name=""/>
        <dsp:cNvSpPr/>
      </dsp:nvSpPr>
      <dsp:spPr>
        <a:xfrm>
          <a:off x="1657" y="56375"/>
          <a:ext cx="3260452" cy="1956271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Variedade geográfica</a:t>
          </a:r>
          <a:endParaRPr lang="pt-BR" sz="3600" kern="1200" dirty="0"/>
        </a:p>
      </dsp:txBody>
      <dsp:txXfrm>
        <a:off x="1657" y="56375"/>
        <a:ext cx="3260452" cy="1956271"/>
      </dsp:txXfrm>
    </dsp:sp>
    <dsp:sp modelId="{428E4C09-7BE6-471C-A2E6-88A84BFD8E89}">
      <dsp:nvSpPr>
        <dsp:cNvPr id="0" name=""/>
        <dsp:cNvSpPr/>
      </dsp:nvSpPr>
      <dsp:spPr>
        <a:xfrm>
          <a:off x="3588155" y="56375"/>
          <a:ext cx="3260452" cy="1956271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Variedade histórica</a:t>
          </a:r>
          <a:endParaRPr lang="pt-BR" sz="3600" kern="1200" dirty="0"/>
        </a:p>
      </dsp:txBody>
      <dsp:txXfrm>
        <a:off x="3588155" y="56375"/>
        <a:ext cx="3260452" cy="1956271"/>
      </dsp:txXfrm>
    </dsp:sp>
    <dsp:sp modelId="{F43C933F-8A04-453F-9A25-1F493D14CE3A}">
      <dsp:nvSpPr>
        <dsp:cNvPr id="0" name=""/>
        <dsp:cNvSpPr/>
      </dsp:nvSpPr>
      <dsp:spPr>
        <a:xfrm>
          <a:off x="7174652" y="56375"/>
          <a:ext cx="3339289" cy="1956271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Graus de monitoramento </a:t>
          </a:r>
          <a:endParaRPr lang="pt-BR" sz="3600" kern="1200" dirty="0"/>
        </a:p>
      </dsp:txBody>
      <dsp:txXfrm>
        <a:off x="7174652" y="56375"/>
        <a:ext cx="3339289" cy="1956271"/>
      </dsp:txXfrm>
    </dsp:sp>
    <dsp:sp modelId="{5317EFE8-DDF2-4F84-82BE-93DA0D53ECCC}">
      <dsp:nvSpPr>
        <dsp:cNvPr id="0" name=""/>
        <dsp:cNvSpPr/>
      </dsp:nvSpPr>
      <dsp:spPr>
        <a:xfrm>
          <a:off x="0" y="2371341"/>
          <a:ext cx="3260452" cy="195627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diversidade linguística que ocorre entre uma região e outra do Brasil, entre o português brasileiro e o português de Portugal ou o dos outros países lusófonos.</a:t>
          </a:r>
        </a:p>
      </dsp:txBody>
      <dsp:txXfrm>
        <a:off x="0" y="2371341"/>
        <a:ext cx="3260452" cy="1956271"/>
      </dsp:txXfrm>
    </dsp:sp>
    <dsp:sp modelId="{0A3CCCED-50E7-4983-94AE-4D4852891413}">
      <dsp:nvSpPr>
        <dsp:cNvPr id="0" name=""/>
        <dsp:cNvSpPr/>
      </dsp:nvSpPr>
      <dsp:spPr>
        <a:xfrm>
          <a:off x="3627573" y="2363438"/>
          <a:ext cx="3260452" cy="195627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Uso que o falante faz da língua, de acordo com determinado tempo histórico.</a:t>
          </a:r>
        </a:p>
      </dsp:txBody>
      <dsp:txXfrm>
        <a:off x="3627573" y="2363438"/>
        <a:ext cx="3260452" cy="1956271"/>
      </dsp:txXfrm>
    </dsp:sp>
    <dsp:sp modelId="{8E1B04BD-D6F8-42D4-944B-4E594C74DCDA}">
      <dsp:nvSpPr>
        <dsp:cNvPr id="0" name=""/>
        <dsp:cNvSpPr/>
      </dsp:nvSpPr>
      <dsp:spPr>
        <a:xfrm>
          <a:off x="7255147" y="2379029"/>
          <a:ext cx="3260452" cy="195627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Menor planejamento e maior espontaneidade: registro mais </a:t>
          </a:r>
          <a:r>
            <a:rPr lang="pt-BR" sz="1900" b="1" kern="1200" dirty="0"/>
            <a:t>informal</a:t>
          </a:r>
          <a:r>
            <a:rPr lang="pt-BR" sz="1900" kern="1200" dirty="0"/>
            <a:t>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Maior planejamento, evita-se o uso de expressões informais: registro mais </a:t>
          </a:r>
          <a:r>
            <a:rPr lang="pt-BR" sz="1900" b="1" kern="1200" dirty="0"/>
            <a:t>formal</a:t>
          </a:r>
          <a:r>
            <a:rPr lang="pt-BR" sz="1900" kern="1200" dirty="0"/>
            <a:t>.</a:t>
          </a:r>
        </a:p>
      </dsp:txBody>
      <dsp:txXfrm>
        <a:off x="7255147" y="2379029"/>
        <a:ext cx="3260452" cy="1956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592D-3EF5-48B3-B5F5-D076979FA34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Gênero</a:t>
          </a:r>
        </a:p>
      </dsp:txBody>
      <dsp:txXfrm>
        <a:off x="0" y="39687"/>
        <a:ext cx="3286125" cy="1971675"/>
      </dsp:txXfrm>
    </dsp:sp>
    <dsp:sp modelId="{0DF442AC-9078-492C-8456-24DE9CEB6ED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Número</a:t>
          </a:r>
        </a:p>
      </dsp:txBody>
      <dsp:txXfrm>
        <a:off x="3614737" y="39687"/>
        <a:ext cx="3286125" cy="1971675"/>
      </dsp:txXfrm>
    </dsp:sp>
    <dsp:sp modelId="{1BE60A05-7F05-46DB-8EEE-F9E13CD43F2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Grau</a:t>
          </a:r>
        </a:p>
      </dsp:txBody>
      <dsp:txXfrm>
        <a:off x="7229475" y="39687"/>
        <a:ext cx="3286125" cy="1971675"/>
      </dsp:txXfrm>
    </dsp:sp>
    <dsp:sp modelId="{710CD88C-4994-4E21-9B9B-28F0C322489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substantivo pode variar em gênero, ou seja, </a:t>
          </a:r>
          <a:r>
            <a:rPr lang="pt-BR" sz="2100" b="1" kern="1200" dirty="0"/>
            <a:t>masculino</a:t>
          </a:r>
          <a:r>
            <a:rPr lang="pt-BR" sz="2100" kern="1200" dirty="0"/>
            <a:t> ou </a:t>
          </a:r>
          <a:r>
            <a:rPr lang="pt-BR" sz="2100" b="1" kern="1200" dirty="0"/>
            <a:t>feminino</a:t>
          </a:r>
          <a:r>
            <a:rPr lang="pt-BR" sz="2100" kern="1200" dirty="0"/>
            <a:t>.</a:t>
          </a:r>
        </a:p>
      </dsp:txBody>
      <dsp:txXfrm>
        <a:off x="0" y="2339975"/>
        <a:ext cx="3286125" cy="1971675"/>
      </dsp:txXfrm>
    </dsp:sp>
    <dsp:sp modelId="{EF5C01D4-F294-46F7-99A3-C6D1C57B741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Indica algo que está no </a:t>
          </a:r>
          <a:r>
            <a:rPr lang="pt-BR" sz="2100" b="1" kern="1200" dirty="0"/>
            <a:t>singular</a:t>
          </a:r>
          <a:r>
            <a:rPr lang="pt-BR" sz="2100" kern="1200" dirty="0"/>
            <a:t> (mesa, jarro) ou no </a:t>
          </a:r>
          <a:r>
            <a:rPr lang="pt-BR" sz="2100" b="1" kern="1200" dirty="0"/>
            <a:t>plural</a:t>
          </a:r>
          <a:r>
            <a:rPr lang="pt-BR" sz="2100" kern="1200" dirty="0"/>
            <a:t> (cadeiras, flores).</a:t>
          </a:r>
        </a:p>
      </dsp:txBody>
      <dsp:txXfrm>
        <a:off x="3614737" y="2339975"/>
        <a:ext cx="3286125" cy="1971675"/>
      </dsp:txXfrm>
    </dsp:sp>
    <dsp:sp modelId="{A49D1A68-8EC7-456B-A4F9-AFDCC20E486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</a:t>
          </a:r>
          <a:r>
            <a:rPr lang="pt-BR" sz="2100" b="1" kern="1200" dirty="0"/>
            <a:t>aumentativo</a:t>
          </a:r>
          <a:r>
            <a:rPr lang="pt-BR" sz="2100" kern="1200" dirty="0"/>
            <a:t> e o </a:t>
          </a:r>
          <a:r>
            <a:rPr lang="pt-BR" sz="2100" b="1" kern="1200" dirty="0"/>
            <a:t>diminutivo</a:t>
          </a:r>
          <a:r>
            <a:rPr lang="pt-BR" sz="2100" kern="1200" dirty="0"/>
            <a:t> podem ser usados para expressar, além de tamanho, carinho, ironia, intensidade e desprezo.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4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6"/>
          <a:stretch/>
        </p:blipFill>
        <p:spPr bwMode="auto">
          <a:xfrm>
            <a:off x="0" y="-27564"/>
            <a:ext cx="12192000" cy="68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1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CE0A0-59BB-4EDB-8653-F5E1359977F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Variedades linguísticas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CADB0FF-2378-4792-BF8B-01F2B3E51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47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63255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61882B6-311C-47E6-8ADC-875209034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078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11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2BCE0A0-59BB-4EDB-8653-F5E1359977FC}"/>
              </a:ext>
            </a:extLst>
          </p:cNvPr>
          <p:cNvSpPr txBox="1">
            <a:spLocks/>
          </p:cNvSpPr>
          <p:nvPr/>
        </p:nvSpPr>
        <p:spPr>
          <a:xfrm>
            <a:off x="838200" y="3787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Gênero, número e grau do substantivo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42398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BR" pitchFamily="2" charset="0"/>
              </a:rPr>
              <a:t>Unidade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8819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Fábula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9574" cy="4351338"/>
          </a:xfrm>
        </p:spPr>
        <p:txBody>
          <a:bodyPr/>
          <a:lstStyle/>
          <a:p>
            <a:r>
              <a:rPr lang="pt-BR" dirty="0"/>
              <a:t>É um gênero textual que, geralmente, tem como personagens animais que se comportam (agem, pensam e falam) como seres humanos. </a:t>
            </a:r>
          </a:p>
          <a:p>
            <a:r>
              <a:rPr lang="pt-BR" dirty="0"/>
              <a:t>Sempre há um ensinamento, apresentado por meio de uma moral, chamada também </a:t>
            </a:r>
            <a:r>
              <a:rPr lang="pt-BR" b="1" dirty="0"/>
              <a:t>moral</a:t>
            </a:r>
            <a:r>
              <a:rPr lang="pt-BR" dirty="0"/>
              <a:t> </a:t>
            </a:r>
            <a:r>
              <a:rPr lang="pt-BR" b="1" dirty="0"/>
              <a:t>da história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98F5C6-B6DC-4D36-BD92-5596E1E7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92" y="1877785"/>
            <a:ext cx="4883142" cy="46471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Substantivo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0" y="2378075"/>
            <a:ext cx="4019550" cy="4351338"/>
          </a:xfrm>
        </p:spPr>
        <p:txBody>
          <a:bodyPr/>
          <a:lstStyle/>
          <a:p>
            <a:r>
              <a:rPr lang="pt-BR" dirty="0"/>
              <a:t>É a palavra empregada para nomear todos os seres que existem (reais ou imaginários), objetos, sentimentos, lugares, ações, estados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72337F-1B79-4FE2-90D3-598ABBFB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2628" r="15625" b="20688"/>
          <a:stretch/>
        </p:blipFill>
        <p:spPr>
          <a:xfrm>
            <a:off x="838200" y="2233614"/>
            <a:ext cx="6372224" cy="37861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0164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385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do substantivo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29157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3673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do substantivo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1669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53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do substantivo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83490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Substantivo</a:t>
            </a:r>
            <a:r>
              <a:rPr lang="pt-BR" b="1" dirty="0"/>
              <a:t> </a:t>
            </a:r>
            <a:r>
              <a:rPr lang="pt-BR" dirty="0"/>
              <a:t>coletivo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5257800" cy="4216400"/>
          </a:xfrm>
        </p:spPr>
        <p:txBody>
          <a:bodyPr/>
          <a:lstStyle/>
          <a:p>
            <a:r>
              <a:rPr lang="pt-BR" dirty="0"/>
              <a:t>Recebe o nome de substantivo coletivo o substantivo comum que, no singular, nomeia uma coleção ou um conjunto de seres de uma mesma espécie.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163CC5-E7AD-46AD-9EAF-65CC7C180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24652" r="25313" b="21528"/>
          <a:stretch/>
        </p:blipFill>
        <p:spPr>
          <a:xfrm>
            <a:off x="5983713" y="1960563"/>
            <a:ext cx="6208287" cy="45910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3249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Causo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B03A5-A636-4858-9637-C28B61CC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95950" cy="503237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É um gênero transmitido oralmente de geração a geração, não possuindo autoria reconhecida. </a:t>
            </a:r>
          </a:p>
          <a:p>
            <a:r>
              <a:rPr lang="pt-BR" dirty="0"/>
              <a:t>Alguns contadores de causo recontam essas histórias, registrando-as por escrito e publicando-as em livros. </a:t>
            </a:r>
          </a:p>
          <a:p>
            <a:r>
              <a:rPr lang="pt-BR" dirty="0"/>
              <a:t>Os personagens dos causos podem ser tipos sociais ou, ainda, animais, assombrações, seres imaginários. </a:t>
            </a:r>
          </a:p>
          <a:p>
            <a:r>
              <a:rPr lang="pt-BR" dirty="0"/>
              <a:t>As histórias ocorrem, geralmente, em localidades afastadas dos centros urbanos.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39" y="2139041"/>
            <a:ext cx="4267632" cy="398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531678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629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1</vt:lpstr>
      <vt:lpstr>Fábula</vt:lpstr>
      <vt:lpstr>Substantivo</vt:lpstr>
      <vt:lpstr>Classificação do substantivo</vt:lpstr>
      <vt:lpstr>Classificação do substantivo</vt:lpstr>
      <vt:lpstr>Classificação do substantivo</vt:lpstr>
      <vt:lpstr>Substantivo coletivo</vt:lpstr>
      <vt:lpstr>Causo</vt:lpstr>
      <vt:lpstr>Variedades linguísticas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113</cp:revision>
  <dcterms:created xsi:type="dcterms:W3CDTF">2019-02-21T18:53:00Z</dcterms:created>
  <dcterms:modified xsi:type="dcterms:W3CDTF">2023-06-13T19:08:18Z</dcterms:modified>
</cp:coreProperties>
</file>