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46" r:id="rId2"/>
    <p:sldId id="285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28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20" clrIdx="0"/>
  <p:cmAuthor id="2" name="Lilian Semenichin Nogueira" initials="LSN" lastIdx="10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C9D491-314D-4242-B7CE-19B34750738E}" v="22" dt="2019-06-25T14:32:22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21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CEE9D-BAE8-1949-9B92-9D9ADDB80B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5E597-86C6-9944-9EF4-623E580DCF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99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B62A-A6DF-7F42-A6BA-CAAAA0D1358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B745-04AD-1744-9C40-E9629D0306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7E-5A7A-D042-AD68-DBC012F384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488A-9074-EC4C-8CE2-3A576BB4E4A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BAEE-4E1A-8A44-BE68-C5A8F04473F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A276F-D3D8-5D41-92E7-D13DFFE4FF1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663-DC55-E442-A72E-53449F2BBAD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A008-3D10-9B44-A14F-C13357E9C97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8200-5190-4143-B8A3-DB8C878E8D0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A0D6-94D1-064A-8EB6-F246F3681B7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80FB-1CB7-4F4F-8B86-B9CF20C4027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441E7-00A2-984C-91A3-7D3C64AD2724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2145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05"/>
          <a:stretch/>
        </p:blipFill>
        <p:spPr>
          <a:xfrm>
            <a:off x="0" y="0"/>
            <a:ext cx="9387281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514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8487" y="828765"/>
            <a:ext cx="10515600" cy="1325563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anose="02000000000000000000" pitchFamily="2" charset="0"/>
                <a:ea typeface="Roboto" panose="02000000000000000000" pitchFamily="2" charset="0"/>
              </a:rPr>
              <a:t>Marc Ferrez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798487" y="2202287"/>
            <a:ext cx="10419011" cy="4005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Considerado o principal fotógrafo brasileiro do século 19,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Marc Ferrez 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(1843-1923) tornou-se bastante conhecido por seus panoramas da cidade do Rio de Janeiro. 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Em 1875, participou de uma expedição financiada pelo governo imperial. Sua tarefa era registrar pessoas e paisagens do Brasil. </a:t>
            </a:r>
            <a:endParaRPr lang="pt-B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6910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Os artistas viajantes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131194" y="2627290"/>
            <a:ext cx="9929611" cy="282047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Assim como Marc Ferrez, muitos outros artistas, como Hercule Florence, Johann </a:t>
            </a:r>
            <a:r>
              <a:rPr lang="pt-BR" sz="2800" dirty="0" err="1">
                <a:latin typeface="Roboto" panose="02000000000000000000" pitchFamily="2" charset="0"/>
                <a:ea typeface="Roboto" panose="02000000000000000000" pitchFamily="2" charset="0"/>
              </a:rPr>
              <a:t>Rugendas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e </a:t>
            </a:r>
            <a:r>
              <a:rPr lang="pt-BR" sz="2800" dirty="0" err="1">
                <a:latin typeface="Roboto" panose="02000000000000000000" pitchFamily="2" charset="0"/>
                <a:ea typeface="Roboto" panose="02000000000000000000" pitchFamily="2" charset="0"/>
              </a:rPr>
              <a:t>Aimé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-Adrien Taunay, participaram de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expedições pelo Brasil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no século 19, com o objetivo de registrar o território, ainda bem pouco conhecido. </a:t>
            </a:r>
            <a:endParaRPr lang="pt-BR" sz="2800" kern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31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96979" y="1953026"/>
            <a:ext cx="96333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A inglesa Marianne North (1830-1890) foi uma das artistas que mais se dedicou a retratar as plantas brasileiras.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Ela veio ao Brasil em 1872 e produziu 112 pinturas em tinta a óleo sobre papel. 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Suas pinturas tinham como tema central a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flora brasileira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, fascinada que era pelas árvores, plantas, flores, frutas.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3922265" y="944064"/>
            <a:ext cx="45191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Marianne North </a:t>
            </a:r>
            <a:endParaRPr lang="pt-BR" sz="4800" dirty="0"/>
          </a:p>
        </p:txBody>
      </p:sp>
      <p:sp>
        <p:nvSpPr>
          <p:cNvPr id="6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824247" y="878747"/>
            <a:ext cx="10715223" cy="5322028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7681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4 – Capítulo 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788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 paisagem sonora</a:t>
            </a:r>
          </a:p>
        </p:txBody>
      </p:sp>
      <p:sp>
        <p:nvSpPr>
          <p:cNvPr id="8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914400" y="2169545"/>
            <a:ext cx="6038850" cy="3564505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>
                <a:latin typeface="RobotoBR"/>
                <a:ea typeface="Roboto" panose="02000000000000000000" pitchFamily="2" charset="0"/>
              </a:rPr>
              <a:t>O conjunto de sons que nos envolvem em um ambiente é chamado de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paisagem sonora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217911" y="2391340"/>
            <a:ext cx="44216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/>
                <a:ea typeface="Roboto" panose="02000000000000000000" pitchFamily="2" charset="0"/>
              </a:rPr>
              <a:t>Esse conceito foi criado pelo musicista e  pesquisador canadense Raymond Murray</a:t>
            </a:r>
          </a:p>
          <a:p>
            <a:r>
              <a:rPr lang="pt-BR" sz="2800" dirty="0" err="1">
                <a:latin typeface="RobotoBR"/>
                <a:ea typeface="Roboto" panose="02000000000000000000" pitchFamily="2" charset="0"/>
              </a:rPr>
              <a:t>Schafer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 e refere-se ao conjunto de todo e qualquer evento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acústico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 que compõe um ambiente.</a:t>
            </a:r>
          </a:p>
        </p:txBody>
      </p:sp>
      <p:sp>
        <p:nvSpPr>
          <p:cNvPr id="10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7149859" y="2179069"/>
            <a:ext cx="4489691" cy="402170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383432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Som e memória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2143105" y="2314575"/>
            <a:ext cx="8267720" cy="4451826"/>
            <a:chOff x="332063" y="110646"/>
            <a:chExt cx="2425780" cy="1947029"/>
          </a:xfrm>
          <a:scene3d>
            <a:camera prst="orthographicFront"/>
            <a:lightRig rig="flat" dir="t"/>
          </a:scene3d>
        </p:grpSpPr>
        <p:sp>
          <p:nvSpPr>
            <p:cNvPr id="5" name="Elipse 4"/>
            <p:cNvSpPr/>
            <p:nvPr/>
          </p:nvSpPr>
          <p:spPr>
            <a:xfrm>
              <a:off x="332063" y="110646"/>
              <a:ext cx="2425780" cy="158301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pt-BR" sz="2800" dirty="0">
                  <a:latin typeface="Roboto" panose="02000000000000000000" pitchFamily="2" charset="0"/>
                  <a:ea typeface="Roboto" panose="02000000000000000000" pitchFamily="2" charset="0"/>
                </a:rPr>
                <a:t>Pense nos lugares onde você já morou ou que frequentou e que marcaram a sua vida. Existe algum som que faz você lembrar deles?</a:t>
              </a:r>
            </a:p>
            <a:p>
              <a:pPr algn="ctr"/>
              <a:r>
                <a:rPr lang="pt-BR" sz="2800" dirty="0">
                  <a:latin typeface="Roboto" panose="02000000000000000000" pitchFamily="2" charset="0"/>
                  <a:ea typeface="Roboto" panose="02000000000000000000" pitchFamily="2" charset="0"/>
                </a:rPr>
                <a:t>O som pode despertar nossas </a:t>
              </a:r>
              <a:r>
                <a:rPr lang="pt-BR" sz="2800" b="1" dirty="0">
                  <a:latin typeface="Roboto" panose="02000000000000000000" pitchFamily="2" charset="0"/>
                  <a:ea typeface="Roboto" panose="02000000000000000000" pitchFamily="2" charset="0"/>
                </a:rPr>
                <a:t>memórias </a:t>
              </a:r>
              <a:r>
                <a:rPr lang="pt-BR" sz="2800" dirty="0">
                  <a:latin typeface="Roboto" panose="02000000000000000000" pitchFamily="2" charset="0"/>
                  <a:ea typeface="Roboto" panose="02000000000000000000" pitchFamily="2" charset="0"/>
                </a:rPr>
                <a:t>e gerar imagens.</a:t>
              </a:r>
            </a:p>
            <a:p>
              <a:pPr algn="ctr"/>
              <a:endParaRPr lang="pt-BR" sz="28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6" name="Elipse 4"/>
            <p:cNvSpPr/>
            <p:nvPr/>
          </p:nvSpPr>
          <p:spPr>
            <a:xfrm>
              <a:off x="652449" y="300400"/>
              <a:ext cx="1706860" cy="17572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267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9114" y="1943099"/>
            <a:ext cx="9297473" cy="465088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Já imaginou um instrumento que não é tocado por uma pessoa, e sim pelas ondas do mar? </a:t>
            </a:r>
            <a:b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E uma tela em branco exposta em uma galeria, em que o público é convidado a imaginar a pintura por meio da audição de sons? </a:t>
            </a:r>
            <a:b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Há muitos artistas dedicados a produzir</a:t>
            </a:r>
            <a:b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criações de arte sonora 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como essas.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Criações sonoras</a:t>
            </a:r>
          </a:p>
        </p:txBody>
      </p:sp>
    </p:spTree>
    <p:extLst>
      <p:ext uri="{BB962C8B-B14F-4D97-AF65-F5344CB8AC3E}">
        <p14:creationId xmlns:p14="http://schemas.microsoft.com/office/powerpoint/2010/main" val="1487141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70982" y="1747784"/>
            <a:ext cx="6896968" cy="795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800" b="1" dirty="0">
                <a:latin typeface="Roboto" panose="02000000000000000000" pitchFamily="2" charset="0"/>
                <a:ea typeface="Roboto" panose="02000000000000000000" pitchFamily="2" charset="0"/>
              </a:rPr>
              <a:t>Instalação sonora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3190" y="2692704"/>
            <a:ext cx="10198100" cy="1631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Obra de arte que ocupa o espaço propondo ao público experiências sonoras, que exigem atenção auditiva.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5474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Entre o som e o silêncio</a:t>
            </a: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1237042" y="2080286"/>
            <a:ext cx="9530367" cy="424431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t-BR" dirty="0">
                <a:latin typeface="RobotoBR"/>
                <a:ea typeface="Roboto" panose="02000000000000000000" pitchFamily="2" charset="0"/>
              </a:rPr>
              <a:t>Quando os limites de intensidade do som que o ouvido humano suporta são ultrapassados, os sons podem causar problemas como estresse, ansiedade, dificuldade de concentração, insônia e dores de cabeça.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dirty="0">
                <a:latin typeface="RobotoBR"/>
                <a:ea typeface="Roboto" panose="02000000000000000000" pitchFamily="2" charset="0"/>
              </a:rPr>
              <a:t>O</a:t>
            </a:r>
            <a:r>
              <a:rPr lang="pt-BR" b="1" dirty="0">
                <a:latin typeface="RobotoBR"/>
                <a:ea typeface="Roboto" panose="02000000000000000000" pitchFamily="2" charset="0"/>
              </a:rPr>
              <a:t> </a:t>
            </a:r>
            <a:r>
              <a:rPr lang="pt-BR" dirty="0">
                <a:latin typeface="RobotoBR"/>
                <a:ea typeface="Roboto" panose="02000000000000000000" pitchFamily="2" charset="0"/>
              </a:rPr>
              <a:t>nome dado aos sons excessivos que causam </a:t>
            </a:r>
            <a:r>
              <a:rPr lang="pt-BR" b="1" dirty="0">
                <a:latin typeface="RobotoBR"/>
                <a:ea typeface="Roboto" panose="02000000000000000000" pitchFamily="2" charset="0"/>
              </a:rPr>
              <a:t>danos à saúde</a:t>
            </a:r>
            <a:r>
              <a:rPr lang="pt-BR" dirty="0">
                <a:latin typeface="RobotoBR"/>
                <a:ea typeface="Roboto" panose="02000000000000000000" pitchFamily="2" charset="0"/>
              </a:rPr>
              <a:t> é </a:t>
            </a:r>
            <a:r>
              <a:rPr lang="pt-BR" b="1" dirty="0">
                <a:latin typeface="RobotoBR"/>
                <a:ea typeface="Roboto" panose="02000000000000000000" pitchFamily="2" charset="0"/>
              </a:rPr>
              <a:t>poluição sonora</a:t>
            </a:r>
            <a:r>
              <a:rPr lang="pt-BR" dirty="0">
                <a:latin typeface="RobotoBR"/>
                <a:ea typeface="Roboto" panose="02000000000000000000" pitchFamily="2" charset="0"/>
              </a:rPr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dirty="0">
                <a:latin typeface="RobotoBR"/>
                <a:ea typeface="Roboto" panose="02000000000000000000" pitchFamily="2" charset="0"/>
              </a:rPr>
              <a:t>Além dos danos à saúde, a poluição sonora nos impede de </a:t>
            </a:r>
            <a:r>
              <a:rPr lang="pt-BR" b="1" dirty="0">
                <a:latin typeface="RobotoBR"/>
                <a:ea typeface="Roboto" panose="02000000000000000000" pitchFamily="2" charset="0"/>
              </a:rPr>
              <a:t>perceber o silêncio</a:t>
            </a:r>
            <a:r>
              <a:rPr lang="pt-BR" dirty="0">
                <a:latin typeface="RobotoBR"/>
                <a:ea typeface="Roboto" panose="02000000000000000000" pitchFamily="2" charset="0"/>
              </a:rPr>
              <a:t>.</a:t>
            </a:r>
            <a:br>
              <a:rPr lang="pt-BR" dirty="0">
                <a:latin typeface="RobotoBR"/>
                <a:ea typeface="Roboto" panose="02000000000000000000" pitchFamily="2" charset="0"/>
              </a:rPr>
            </a:br>
            <a:endParaRPr lang="pt-BR" dirty="0">
              <a:latin typeface="RobotoBR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1095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56398" y="1768922"/>
            <a:ext cx="6039118" cy="1141703"/>
          </a:xfrm>
        </p:spPr>
        <p:txBody>
          <a:bodyPr>
            <a:normAutofit/>
          </a:bodyPr>
          <a:lstStyle/>
          <a:p>
            <a:r>
              <a:rPr lang="pt-BR" sz="4800" dirty="0">
                <a:latin typeface="Roboto" panose="02000000000000000000" pitchFamily="2" charset="0"/>
                <a:ea typeface="Roboto" panose="02000000000000000000" pitchFamily="2" charset="0"/>
              </a:rPr>
              <a:t>O valor do silêncio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32137" y="1761231"/>
            <a:ext cx="10739907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pt-BR" dirty="0">
              <a:latin typeface="RobotoBR"/>
              <a:ea typeface="Roboto" panose="02000000000000000000" pitchFamily="2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dirty="0">
              <a:latin typeface="RobotoBR"/>
              <a:ea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dirty="0">
                <a:latin typeface="RobotoBR"/>
                <a:ea typeface="Roboto" panose="02000000000000000000" pitchFamily="2" charset="0"/>
              </a:rPr>
              <a:t>O silêncio torna possível percebermos os </a:t>
            </a:r>
            <a:r>
              <a:rPr lang="pt-BR" b="1" dirty="0">
                <a:latin typeface="RobotoBR"/>
                <a:ea typeface="Roboto" panose="02000000000000000000" pitchFamily="2" charset="0"/>
              </a:rPr>
              <a:t>sons mais sutis </a:t>
            </a:r>
            <a:r>
              <a:rPr lang="pt-BR" dirty="0">
                <a:latin typeface="RobotoBR"/>
                <a:ea typeface="Roboto" panose="02000000000000000000" pitchFamily="2" charset="0"/>
              </a:rPr>
              <a:t>que compõem a paisagem sonora.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dirty="0">
                <a:latin typeface="RobotoBR"/>
                <a:ea typeface="Roboto" panose="02000000000000000000" pitchFamily="2" charset="0"/>
              </a:rPr>
              <a:t>Muitos artistas tomaram o silêncio como tema de suas obras.</a:t>
            </a:r>
          </a:p>
        </p:txBody>
      </p:sp>
      <p:sp>
        <p:nvSpPr>
          <p:cNvPr id="4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2936384" y="1571222"/>
            <a:ext cx="5602310" cy="1339403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699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4 – Capítulo 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1650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246712" y="725433"/>
            <a:ext cx="9627887" cy="5808717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048235" y="1011585"/>
            <a:ext cx="6387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John Cage </a:t>
            </a: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1500892" y="1680057"/>
            <a:ext cx="9119525" cy="4777893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dirty="0">
                <a:latin typeface="RobotoBR"/>
                <a:ea typeface="Roboto" panose="02000000000000000000" pitchFamily="2" charset="0"/>
              </a:rPr>
              <a:t>O silêncio era um tema importante para o músico estadunidense John Cage. Sua obra </a:t>
            </a:r>
            <a:r>
              <a:rPr lang="pt-BR" b="1" dirty="0">
                <a:latin typeface="RobotoBR"/>
                <a:ea typeface="Roboto" panose="02000000000000000000" pitchFamily="2" charset="0"/>
              </a:rPr>
              <a:t>4’33’’ </a:t>
            </a:r>
            <a:r>
              <a:rPr lang="pt-BR" dirty="0">
                <a:latin typeface="RobotoBR"/>
                <a:ea typeface="Roboto" panose="02000000000000000000" pitchFamily="2" charset="0"/>
              </a:rPr>
              <a:t>é uma composição feita de silêncio, sem a utilização de nenhum instrumento. Assim, ela destaca a percepção dos sons do ambiente, fazendo com que o público deixe de ser passivo e passe a ser, ao mesmo tempo, espectador, parceiro musical e instrumento do artista.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20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1356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096138" y="2164976"/>
            <a:ext cx="9981127" cy="40879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Esse artista italiano desenvolveu esculturas conhecidas como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pedras sonoras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. Essas peças em calcário ou basalto foram sulcadas por ele e, quando esfregadas com a mão ou com pequenas pedras, produzem diversos sons. Desse modo, Sciola convida o espectador a interagir com a escultura usando diversos sentidos: a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visão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, o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tato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 e a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audição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.</a:t>
            </a:r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kern="1200" dirty="0">
              <a:latin typeface="RobotoB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21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As esculturas sonoras </a:t>
            </a:r>
          </a:p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de </a:t>
            </a:r>
            <a:r>
              <a:rPr lang="pt-BR" sz="4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Pinuccio</a:t>
            </a:r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pt-BR" sz="4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Sciola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205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Uma propriedade do som: o timbre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17378" y="2382591"/>
            <a:ext cx="9769697" cy="38250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BR" sz="2800" dirty="0">
                <a:solidFill>
                  <a:schemeClr val="tx1"/>
                </a:solidFill>
                <a:latin typeface="RobotoBR"/>
                <a:ea typeface="Roboto" panose="02000000000000000000" pitchFamily="2" charset="0"/>
              </a:rPr>
              <a:t>As diferenças de timbre entre os diversos objetos sonoros são provocadas por fatores como o material de que são constituídos os objetos ou instrumentos musicais convencionais, o formato de sua caixa de ressonância, entre outros.</a:t>
            </a:r>
            <a:endParaRPr lang="pt-BR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537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724024" y="2000250"/>
            <a:ext cx="8829675" cy="4514850"/>
            <a:chOff x="355864" y="-9791"/>
            <a:chExt cx="2161165" cy="2067466"/>
          </a:xfrm>
          <a:scene3d>
            <a:camera prst="orthographicFront"/>
            <a:lightRig rig="flat" dir="t"/>
          </a:scene3d>
        </p:grpSpPr>
        <p:sp>
          <p:nvSpPr>
            <p:cNvPr id="12" name="Elipse 11"/>
            <p:cNvSpPr/>
            <p:nvPr/>
          </p:nvSpPr>
          <p:spPr>
            <a:xfrm>
              <a:off x="355864" y="-9791"/>
              <a:ext cx="2161165" cy="203413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pt-BR" sz="2800" dirty="0">
                  <a:latin typeface="RobotoBR"/>
                  <a:ea typeface="Roboto" panose="02000000000000000000" pitchFamily="2" charset="0"/>
                </a:rPr>
                <a:t>As </a:t>
              </a:r>
              <a:r>
                <a:rPr lang="pt-BR" sz="2800" b="1" dirty="0">
                  <a:latin typeface="RobotoBR"/>
                  <a:ea typeface="Roboto" panose="02000000000000000000" pitchFamily="2" charset="0"/>
                </a:rPr>
                <a:t>paisagens</a:t>
              </a:r>
              <a:r>
                <a:rPr lang="pt-BR" sz="2800" dirty="0">
                  <a:latin typeface="RobotoBR"/>
                  <a:ea typeface="Roboto" panose="02000000000000000000" pitchFamily="2" charset="0"/>
                </a:rPr>
                <a:t> passam por transformações e fazem parte da história coletiva e pessoal de quem tem contato com elas. </a:t>
              </a:r>
              <a:br>
                <a:rPr lang="pt-BR" sz="2800" dirty="0">
                  <a:latin typeface="RobotoBR"/>
                  <a:ea typeface="Roboto" panose="02000000000000000000" pitchFamily="2" charset="0"/>
                </a:rPr>
              </a:br>
              <a:r>
                <a:rPr lang="pt-BR" sz="2800" dirty="0">
                  <a:latin typeface="RobotoBR"/>
                  <a:ea typeface="Roboto" panose="02000000000000000000" pitchFamily="2" charset="0"/>
                </a:rPr>
                <a:t>Todo registro de uma paisagem é um ato </a:t>
              </a:r>
              <a:r>
                <a:rPr lang="pt-BR" sz="2800" b="1" dirty="0">
                  <a:latin typeface="RobotoBR"/>
                  <a:ea typeface="Roboto" panose="02000000000000000000" pitchFamily="2" charset="0"/>
                </a:rPr>
                <a:t>intencional</a:t>
              </a:r>
              <a:r>
                <a:rPr lang="pt-BR" sz="2800" dirty="0">
                  <a:latin typeface="RobotoBR"/>
                  <a:ea typeface="Roboto" panose="02000000000000000000" pitchFamily="2" charset="0"/>
                </a:rPr>
                <a:t>, ou seja, define um modo de representar aquele local.</a:t>
              </a:r>
              <a:br>
                <a:rPr lang="pt-BR" sz="2800" dirty="0">
                  <a:latin typeface="RobotoBR"/>
                  <a:ea typeface="Roboto" panose="02000000000000000000" pitchFamily="2" charset="0"/>
                </a:rPr>
              </a:br>
              <a:endParaRPr lang="pt-BR" sz="2800" dirty="0">
                <a:latin typeface="RobotoBR"/>
                <a:ea typeface="Roboto" panose="02000000000000000000" pitchFamily="2" charset="0"/>
              </a:endParaRPr>
            </a:p>
          </p:txBody>
        </p:sp>
        <p:sp>
          <p:nvSpPr>
            <p:cNvPr id="16" name="Elipse 4"/>
            <p:cNvSpPr/>
            <p:nvPr/>
          </p:nvSpPr>
          <p:spPr>
            <a:xfrm>
              <a:off x="652449" y="300400"/>
              <a:ext cx="1706860" cy="17572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Até perder de vista</a:t>
            </a:r>
          </a:p>
        </p:txBody>
      </p:sp>
    </p:spTree>
    <p:extLst>
      <p:ext uri="{BB962C8B-B14F-4D97-AF65-F5344CB8AC3E}">
        <p14:creationId xmlns:p14="http://schemas.microsoft.com/office/powerpoint/2010/main" val="402449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Uma paisagem na memória</a:t>
            </a:r>
          </a:p>
        </p:txBody>
      </p:sp>
      <p:sp>
        <p:nvSpPr>
          <p:cNvPr id="9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242096" y="2515406"/>
            <a:ext cx="9541814" cy="3104344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403975" y="2691654"/>
            <a:ext cx="92180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RobotoBR"/>
                <a:ea typeface="Roboto" panose="02000000000000000000" pitchFamily="2" charset="0"/>
              </a:rPr>
              <a:t>Até meados do século 19, muitos artistas pintavam as paisagens com base em seus rascunhos ou até mesmo de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memória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. Naquela época, o principal recurso dos artistas viajantes eram os seus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cadernos de viagem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, nos quais eles faziam esboços que depois seriam convertidos em pinturas e gravuras.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054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081825" y="2366753"/>
            <a:ext cx="103674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O artista brasileiro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Alberto da Veiga Guignard 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(1896-1962) </a:t>
            </a: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r>
              <a:rPr lang="pt-BR" sz="2800" dirty="0">
                <a:latin typeface="RobotoBR"/>
                <a:ea typeface="Roboto" panose="02000000000000000000" pitchFamily="2" charset="0"/>
              </a:rPr>
              <a:t>criava uma atmosfera de cores que parecia fazer flutuar as figuras desenhadas. As montanhas mineiras, suas cidades históricas e festas populares foram fonte de sua inspiração.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Paisagem imaginante</a:t>
            </a:r>
          </a:p>
        </p:txBody>
      </p:sp>
    </p:spTree>
    <p:extLst>
      <p:ext uri="{BB962C8B-B14F-4D97-AF65-F5344CB8AC3E}">
        <p14:creationId xmlns:p14="http://schemas.microsoft.com/office/powerpoint/2010/main" val="1036809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aixaDeTexto 47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190625" y="2162175"/>
            <a:ext cx="10115550" cy="34766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lvl="1" indent="-45720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Sair para pintar era um programa corriqueiro de um grupo de artistas na França, entre as décadas de 1860 e 1880.</a:t>
            </a:r>
          </a:p>
          <a:p>
            <a:pPr lvl="1" indent="-45720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Graças à fabricação de telas menores e de tinta a óleo em tubos, esses artistas podiam sair de seus ateliês e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pintar ao ar livre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. </a:t>
            </a:r>
          </a:p>
          <a:p>
            <a:pPr lvl="1" indent="-45720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Assim, eles perceberam que a luminosidade alterava a percepção das cores de uma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paisagem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 no decorrer do dia. </a:t>
            </a:r>
            <a:endParaRPr lang="pt-BR" sz="2800" kern="1200" dirty="0">
              <a:latin typeface="RobotoB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Impressões da luz</a:t>
            </a:r>
          </a:p>
        </p:txBody>
      </p:sp>
    </p:spTree>
    <p:extLst>
      <p:ext uri="{BB962C8B-B14F-4D97-AF65-F5344CB8AC3E}">
        <p14:creationId xmlns:p14="http://schemas.microsoft.com/office/powerpoint/2010/main" val="1978218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39913" y="2163952"/>
            <a:ext cx="10294781" cy="2609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Sua obra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Impressão, nascer do sol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deu origem ao nome de um movimento que marcou a história da arte: o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Impressionismo. </a:t>
            </a:r>
            <a:b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O efeito da luz sobre a paisagem se sobrepõe aos elementos que a compõem, que se tornam apenas manchas de tinta.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043966" y="1456923"/>
            <a:ext cx="4275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Claude Monet</a:t>
            </a:r>
          </a:p>
        </p:txBody>
      </p:sp>
      <p:sp>
        <p:nvSpPr>
          <p:cNvPr id="27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824247" y="1390650"/>
            <a:ext cx="10715223" cy="394335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468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Cores complementares</a:t>
            </a:r>
          </a:p>
        </p:txBody>
      </p:sp>
      <p:sp>
        <p:nvSpPr>
          <p:cNvPr id="3" name="Retângulo 2"/>
          <p:cNvSpPr/>
          <p:nvPr/>
        </p:nvSpPr>
        <p:spPr>
          <a:xfrm>
            <a:off x="1365164" y="3721892"/>
            <a:ext cx="94647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Vistas lado a lado, as cores complementares geram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contrastes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e trazem o efeito de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luminosidade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. Quando estão juntas, parecem valorizar uma a outra, além de atrair os olhares para a composição.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161" y="2053510"/>
            <a:ext cx="9613375" cy="167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199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577517" y="2280605"/>
            <a:ext cx="9036965" cy="37077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Surgida na primeira metade do século 19, 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fotografia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rapidamente se tornou uma ferramenta importante na produção de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registros da paisagem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Ela foi usada tanto para documentação histórica como para produção de cartões-postais para colecionadores.</a:t>
            </a:r>
            <a:endParaRPr lang="pt-BR" sz="2800" kern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 um clique da paisagem</a:t>
            </a:r>
          </a:p>
        </p:txBody>
      </p:sp>
    </p:spTree>
    <p:extLst>
      <p:ext uri="{BB962C8B-B14F-4D97-AF65-F5344CB8AC3E}">
        <p14:creationId xmlns:p14="http://schemas.microsoft.com/office/powerpoint/2010/main" val="1246512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1000</Words>
  <Application>Microsoft Office PowerPoint</Application>
  <PresentationFormat>Widescreen</PresentationFormat>
  <Paragraphs>73</Paragraphs>
  <Slides>22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Roboto</vt:lpstr>
      <vt:lpstr>RobotoBR</vt:lpstr>
      <vt:lpstr>Tema do Office</vt:lpstr>
      <vt:lpstr>Apresentação do PowerPoint</vt:lpstr>
      <vt:lpstr> Unidade 4 – Capítulo 7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Marc Ferrez</vt:lpstr>
      <vt:lpstr>Apresentação do PowerPoint</vt:lpstr>
      <vt:lpstr>Apresentação do PowerPoint</vt:lpstr>
      <vt:lpstr> Unidade 4 – Capítulo 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valor do silêncio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204</cp:revision>
  <dcterms:created xsi:type="dcterms:W3CDTF">2019-02-19T17:58:13Z</dcterms:created>
  <dcterms:modified xsi:type="dcterms:W3CDTF">2023-06-22T18:38:56Z</dcterms:modified>
</cp:coreProperties>
</file>