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46" r:id="rId2"/>
    <p:sldId id="283" r:id="rId3"/>
    <p:sldId id="312" r:id="rId4"/>
    <p:sldId id="313" r:id="rId5"/>
    <p:sldId id="314" r:id="rId6"/>
    <p:sldId id="315" r:id="rId7"/>
    <p:sldId id="316" r:id="rId8"/>
    <p:sldId id="317" r:id="rId9"/>
    <p:sldId id="260" r:id="rId10"/>
    <p:sldId id="357" r:id="rId11"/>
    <p:sldId id="261" r:id="rId12"/>
    <p:sldId id="263" r:id="rId13"/>
    <p:sldId id="318" r:id="rId14"/>
    <p:sldId id="358" r:id="rId15"/>
    <p:sldId id="284" r:id="rId16"/>
    <p:sldId id="320" r:id="rId17"/>
    <p:sldId id="321" r:id="rId18"/>
    <p:sldId id="322" r:id="rId19"/>
    <p:sldId id="323" r:id="rId20"/>
    <p:sldId id="274" r:id="rId21"/>
    <p:sldId id="275" r:id="rId22"/>
    <p:sldId id="276" r:id="rId23"/>
    <p:sldId id="324" r:id="rId24"/>
    <p:sldId id="325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são" initials="R" lastIdx="20" clrIdx="0"/>
  <p:cmAuthor id="2" name="Lilian Semenichin Nogueira" initials="LSN" lastIdx="10" clrIdx="1"/>
  <p:cmAuthor id="3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C9D491-314D-4242-B7CE-19B34750738E}" v="22" dt="2019-06-25T14:32:22.5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21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28B4360-0A65-4628-977C-BDFEF123BB10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2E70C7E8-8CAB-4625-9022-821C5B1B4507}" type="pres">
      <dgm:prSet presAssocID="{E28B4360-0A65-4628-977C-BDFEF123BB10}" presName="Name0" presStyleCnt="0">
        <dgm:presLayoutVars>
          <dgm:chPref val="3"/>
          <dgm:dir/>
          <dgm:animLvl val="lvl"/>
          <dgm:resizeHandles/>
        </dgm:presLayoutVars>
      </dgm:prSet>
      <dgm:spPr/>
    </dgm:pt>
  </dgm:ptLst>
  <dgm:cxnLst>
    <dgm:cxn modelId="{08DC0B47-BC04-48EC-AFA6-566B16010666}" type="presOf" srcId="{E28B4360-0A65-4628-977C-BDFEF123BB10}" destId="{2E70C7E8-8CAB-4625-9022-821C5B1B450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62B03A-EE07-4856-A3A8-B66D4CFBC5D0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D9D75FD-6B3E-4E75-B63E-3EE3FB3E059E}">
      <dgm:prSet phldrT="[Texto]"/>
      <dgm:spPr/>
      <dgm:t>
        <a:bodyPr/>
        <a:lstStyle/>
        <a:p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O </a:t>
          </a:r>
          <a:r>
            <a:rPr lang="pt-BR" b="1" dirty="0">
              <a:latin typeface="Roboto" panose="02000000000000000000" pitchFamily="2" charset="0"/>
              <a:ea typeface="Roboto" panose="02000000000000000000" pitchFamily="2" charset="0"/>
            </a:rPr>
            <a:t>personagem</a:t>
          </a:r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pt-BR" b="1" dirty="0">
              <a:latin typeface="Roboto" panose="02000000000000000000" pitchFamily="2" charset="0"/>
              <a:ea typeface="Roboto" panose="02000000000000000000" pitchFamily="2" charset="0"/>
            </a:rPr>
            <a:t>teatral </a:t>
          </a:r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é o sujeito fictício que vivencia ou narra as ações da peça. </a:t>
          </a:r>
          <a:br>
            <a:rPr lang="pt-BR" dirty="0">
              <a:latin typeface="Roboto" panose="02000000000000000000" pitchFamily="2" charset="0"/>
              <a:ea typeface="Roboto" panose="02000000000000000000" pitchFamily="2" charset="0"/>
            </a:rPr>
          </a:br>
          <a:r>
            <a:rPr lang="pt-BR" dirty="0">
              <a:latin typeface="Roboto" panose="02000000000000000000" pitchFamily="2" charset="0"/>
              <a:ea typeface="Roboto" panose="02000000000000000000" pitchFamily="2" charset="0"/>
            </a:rPr>
            <a:t>Ele pode ser classificado como:</a:t>
          </a:r>
        </a:p>
      </dgm:t>
    </dgm:pt>
    <dgm:pt modelId="{648CD4C4-632C-4E31-8AEC-B5D08320021F}" type="parTrans" cxnId="{89F76D83-03D2-423C-B1CD-0067F2E0BCF9}">
      <dgm:prSet/>
      <dgm:spPr/>
      <dgm:t>
        <a:bodyPr/>
        <a:lstStyle/>
        <a:p>
          <a:endParaRPr lang="pt-BR"/>
        </a:p>
      </dgm:t>
    </dgm:pt>
    <dgm:pt modelId="{2A332BD8-2DFE-43FF-858A-262E83936641}" type="sibTrans" cxnId="{89F76D83-03D2-423C-B1CD-0067F2E0BCF9}">
      <dgm:prSet/>
      <dgm:spPr/>
      <dgm:t>
        <a:bodyPr/>
        <a:lstStyle/>
        <a:p>
          <a:endParaRPr lang="pt-BR"/>
        </a:p>
      </dgm:t>
    </dgm:pt>
    <dgm:pt modelId="{EC2ECD0C-CB17-459B-98A8-2EA514372CD8}">
      <dgm:prSet phldrT="[Texto]" custT="1"/>
      <dgm:spPr/>
      <dgm:t>
        <a:bodyPr/>
        <a:lstStyle/>
        <a:p>
          <a:r>
            <a:rPr lang="pt-BR" sz="2800" b="1" dirty="0">
              <a:latin typeface="Roboto" panose="02000000000000000000" pitchFamily="2" charset="0"/>
              <a:ea typeface="Roboto" panose="02000000000000000000" pitchFamily="2" charset="0"/>
            </a:rPr>
            <a:t>Protagonista</a:t>
          </a:r>
        </a:p>
      </dgm:t>
    </dgm:pt>
    <dgm:pt modelId="{6DB85567-DF09-459B-87CC-07C2489DCC39}" type="parTrans" cxnId="{BE837547-680F-4A25-B2CD-6F32709D8078}">
      <dgm:prSet/>
      <dgm:spPr/>
      <dgm:t>
        <a:bodyPr/>
        <a:lstStyle/>
        <a:p>
          <a:endParaRPr lang="pt-BR"/>
        </a:p>
      </dgm:t>
    </dgm:pt>
    <dgm:pt modelId="{C86AA488-4C4B-4531-A9A4-36A6978FC4D1}" type="sibTrans" cxnId="{BE837547-680F-4A25-B2CD-6F32709D8078}">
      <dgm:prSet/>
      <dgm:spPr/>
      <dgm:t>
        <a:bodyPr/>
        <a:lstStyle/>
        <a:p>
          <a:endParaRPr lang="pt-BR"/>
        </a:p>
      </dgm:t>
    </dgm:pt>
    <dgm:pt modelId="{C30FD431-5478-4102-8B4E-45FEBC3A4046}">
      <dgm:prSet phldrT="[Texto]" custT="1"/>
      <dgm:spPr/>
      <dgm:t>
        <a:bodyPr/>
        <a:lstStyle/>
        <a:p>
          <a:r>
            <a:rPr lang="pt-BR" sz="2800" b="1" dirty="0">
              <a:latin typeface="Roboto" panose="02000000000000000000" pitchFamily="2" charset="0"/>
              <a:ea typeface="Roboto" panose="02000000000000000000" pitchFamily="2" charset="0"/>
            </a:rPr>
            <a:t>Antagonista</a:t>
          </a:r>
        </a:p>
      </dgm:t>
    </dgm:pt>
    <dgm:pt modelId="{83435F2D-9FE2-48BF-8227-C4AE8C919958}" type="parTrans" cxnId="{B8B5B26D-EDE9-44C2-B561-0F874077E198}">
      <dgm:prSet/>
      <dgm:spPr/>
      <dgm:t>
        <a:bodyPr/>
        <a:lstStyle/>
        <a:p>
          <a:endParaRPr lang="pt-BR"/>
        </a:p>
      </dgm:t>
    </dgm:pt>
    <dgm:pt modelId="{B5B1D8A7-1624-4152-BFA7-514CFE1457B9}" type="sibTrans" cxnId="{B8B5B26D-EDE9-44C2-B561-0F874077E198}">
      <dgm:prSet/>
      <dgm:spPr/>
      <dgm:t>
        <a:bodyPr/>
        <a:lstStyle/>
        <a:p>
          <a:endParaRPr lang="pt-BR"/>
        </a:p>
      </dgm:t>
    </dgm:pt>
    <dgm:pt modelId="{5DF01690-C3C7-47DE-89E3-6C16C4C59155}">
      <dgm:prSet custT="1"/>
      <dgm:spPr/>
      <dgm:t>
        <a:bodyPr/>
        <a:lstStyle/>
        <a:p>
          <a:r>
            <a:rPr lang="pt-BR" sz="2800" b="1" dirty="0">
              <a:latin typeface="Roboto" panose="02000000000000000000" pitchFamily="2" charset="0"/>
              <a:ea typeface="Roboto" panose="02000000000000000000" pitchFamily="2" charset="0"/>
            </a:rPr>
            <a:t>Coadjuvante </a:t>
          </a:r>
        </a:p>
      </dgm:t>
    </dgm:pt>
    <dgm:pt modelId="{D7611330-87DD-4832-A8F8-DD7975A9FADC}" type="parTrans" cxnId="{7A42BB0F-E64F-4897-9417-B1E8E5C0D37B}">
      <dgm:prSet/>
      <dgm:spPr/>
      <dgm:t>
        <a:bodyPr/>
        <a:lstStyle/>
        <a:p>
          <a:endParaRPr lang="pt-BR"/>
        </a:p>
      </dgm:t>
    </dgm:pt>
    <dgm:pt modelId="{FA4B0563-2A86-42A6-BEE2-DA4AE42541E3}" type="sibTrans" cxnId="{7A42BB0F-E64F-4897-9417-B1E8E5C0D37B}">
      <dgm:prSet/>
      <dgm:spPr/>
      <dgm:t>
        <a:bodyPr/>
        <a:lstStyle/>
        <a:p>
          <a:endParaRPr lang="pt-BR"/>
        </a:p>
      </dgm:t>
    </dgm:pt>
    <dgm:pt modelId="{3636022C-64F8-4916-A577-C02518754850}">
      <dgm:prSet custT="1"/>
      <dgm:spPr/>
      <dgm:t>
        <a:bodyPr/>
        <a:lstStyle/>
        <a:p>
          <a:r>
            <a:rPr lang="pt-BR" sz="2800" b="1" dirty="0">
              <a:latin typeface="Roboto" panose="02000000000000000000" pitchFamily="2" charset="0"/>
              <a:ea typeface="Roboto" panose="02000000000000000000" pitchFamily="2" charset="0"/>
            </a:rPr>
            <a:t>Figurante</a:t>
          </a:r>
        </a:p>
      </dgm:t>
    </dgm:pt>
    <dgm:pt modelId="{3749CBC4-A9D8-4C44-8586-D700EF96BD29}" type="parTrans" cxnId="{FA0FE404-3D9A-4B77-A411-FA7AC80D8DE9}">
      <dgm:prSet/>
      <dgm:spPr/>
      <dgm:t>
        <a:bodyPr/>
        <a:lstStyle/>
        <a:p>
          <a:endParaRPr lang="pt-BR"/>
        </a:p>
      </dgm:t>
    </dgm:pt>
    <dgm:pt modelId="{EF000CB8-0987-4A21-A495-2E1B385C49A0}" type="sibTrans" cxnId="{FA0FE404-3D9A-4B77-A411-FA7AC80D8DE9}">
      <dgm:prSet/>
      <dgm:spPr/>
      <dgm:t>
        <a:bodyPr/>
        <a:lstStyle/>
        <a:p>
          <a:endParaRPr lang="pt-BR"/>
        </a:p>
      </dgm:t>
    </dgm:pt>
    <dgm:pt modelId="{070CEB2D-0E60-4FF7-85B6-0040FDCAB586}" type="pres">
      <dgm:prSet presAssocID="{A862B03A-EE07-4856-A3A8-B66D4CFBC5D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45ACC76-AFD8-4F56-B059-7EFB8272CED4}" type="pres">
      <dgm:prSet presAssocID="{7D9D75FD-6B3E-4E75-B63E-3EE3FB3E059E}" presName="root" presStyleCnt="0"/>
      <dgm:spPr/>
    </dgm:pt>
    <dgm:pt modelId="{B5238EC2-05E0-44AE-B3ED-6D0459C88548}" type="pres">
      <dgm:prSet presAssocID="{7D9D75FD-6B3E-4E75-B63E-3EE3FB3E059E}" presName="rootComposite" presStyleCnt="0"/>
      <dgm:spPr/>
    </dgm:pt>
    <dgm:pt modelId="{9D69E59E-C43D-4C66-AEF7-AFC862F61E1D}" type="pres">
      <dgm:prSet presAssocID="{7D9D75FD-6B3E-4E75-B63E-3EE3FB3E059E}" presName="rootText" presStyleLbl="node1" presStyleIdx="0" presStyleCnt="1" custScaleX="331041"/>
      <dgm:spPr/>
    </dgm:pt>
    <dgm:pt modelId="{64E4AF15-B09D-43CD-8E3D-8615FB0FCAE6}" type="pres">
      <dgm:prSet presAssocID="{7D9D75FD-6B3E-4E75-B63E-3EE3FB3E059E}" presName="rootConnector" presStyleLbl="node1" presStyleIdx="0" presStyleCnt="1"/>
      <dgm:spPr/>
    </dgm:pt>
    <dgm:pt modelId="{BDE0B003-C0F1-4007-8C2C-0CD30C3823F9}" type="pres">
      <dgm:prSet presAssocID="{7D9D75FD-6B3E-4E75-B63E-3EE3FB3E059E}" presName="childShape" presStyleCnt="0"/>
      <dgm:spPr/>
    </dgm:pt>
    <dgm:pt modelId="{7565DE24-0395-4451-B7DC-5EF8135F3D21}" type="pres">
      <dgm:prSet presAssocID="{6DB85567-DF09-459B-87CC-07C2489DCC39}" presName="Name13" presStyleLbl="parChTrans1D2" presStyleIdx="0" presStyleCnt="4"/>
      <dgm:spPr/>
    </dgm:pt>
    <dgm:pt modelId="{A3F86A94-86B0-451C-B7F7-E4945B2C2569}" type="pres">
      <dgm:prSet presAssocID="{EC2ECD0C-CB17-459B-98A8-2EA514372CD8}" presName="childText" presStyleLbl="bgAcc1" presStyleIdx="0" presStyleCnt="4" custScaleX="261532" custScaleY="47047">
        <dgm:presLayoutVars>
          <dgm:bulletEnabled val="1"/>
        </dgm:presLayoutVars>
      </dgm:prSet>
      <dgm:spPr/>
    </dgm:pt>
    <dgm:pt modelId="{1C0A611A-FA4C-4804-BB29-0160CB910826}" type="pres">
      <dgm:prSet presAssocID="{83435F2D-9FE2-48BF-8227-C4AE8C919958}" presName="Name13" presStyleLbl="parChTrans1D2" presStyleIdx="1" presStyleCnt="4"/>
      <dgm:spPr/>
    </dgm:pt>
    <dgm:pt modelId="{33318350-C25F-468A-856F-0CB1E04F8A83}" type="pres">
      <dgm:prSet presAssocID="{C30FD431-5478-4102-8B4E-45FEBC3A4046}" presName="childText" presStyleLbl="bgAcc1" presStyleIdx="1" presStyleCnt="4" custScaleX="264476" custScaleY="56359" custLinFactNeighborX="-2165" custLinFactNeighborY="-4618">
        <dgm:presLayoutVars>
          <dgm:bulletEnabled val="1"/>
        </dgm:presLayoutVars>
      </dgm:prSet>
      <dgm:spPr/>
    </dgm:pt>
    <dgm:pt modelId="{D342FFC1-D886-4688-8054-D6E0BC44C9DB}" type="pres">
      <dgm:prSet presAssocID="{D7611330-87DD-4832-A8F8-DD7975A9FADC}" presName="Name13" presStyleLbl="parChTrans1D2" presStyleIdx="2" presStyleCnt="4"/>
      <dgm:spPr/>
    </dgm:pt>
    <dgm:pt modelId="{DEA07926-CA70-4BE8-82EA-FEEAAEA706BE}" type="pres">
      <dgm:prSet presAssocID="{5DF01690-C3C7-47DE-89E3-6C16C4C59155}" presName="childText" presStyleLbl="bgAcc1" presStyleIdx="2" presStyleCnt="4" custScaleX="264575" custScaleY="55661">
        <dgm:presLayoutVars>
          <dgm:bulletEnabled val="1"/>
        </dgm:presLayoutVars>
      </dgm:prSet>
      <dgm:spPr/>
    </dgm:pt>
    <dgm:pt modelId="{E439F040-150B-424E-A319-C791B16A42E7}" type="pres">
      <dgm:prSet presAssocID="{3749CBC4-A9D8-4C44-8586-D700EF96BD29}" presName="Name13" presStyleLbl="parChTrans1D2" presStyleIdx="3" presStyleCnt="4"/>
      <dgm:spPr/>
    </dgm:pt>
    <dgm:pt modelId="{39AD9369-A447-4500-92C7-01760046D61F}" type="pres">
      <dgm:prSet presAssocID="{3636022C-64F8-4916-A577-C02518754850}" presName="childText" presStyleLbl="bgAcc1" presStyleIdx="3" presStyleCnt="4" custScaleX="265895" custScaleY="55930">
        <dgm:presLayoutVars>
          <dgm:bulletEnabled val="1"/>
        </dgm:presLayoutVars>
      </dgm:prSet>
      <dgm:spPr/>
    </dgm:pt>
  </dgm:ptLst>
  <dgm:cxnLst>
    <dgm:cxn modelId="{FA0FE404-3D9A-4B77-A411-FA7AC80D8DE9}" srcId="{7D9D75FD-6B3E-4E75-B63E-3EE3FB3E059E}" destId="{3636022C-64F8-4916-A577-C02518754850}" srcOrd="3" destOrd="0" parTransId="{3749CBC4-A9D8-4C44-8586-D700EF96BD29}" sibTransId="{EF000CB8-0987-4A21-A495-2E1B385C49A0}"/>
    <dgm:cxn modelId="{7A42BB0F-E64F-4897-9417-B1E8E5C0D37B}" srcId="{7D9D75FD-6B3E-4E75-B63E-3EE3FB3E059E}" destId="{5DF01690-C3C7-47DE-89E3-6C16C4C59155}" srcOrd="2" destOrd="0" parTransId="{D7611330-87DD-4832-A8F8-DD7975A9FADC}" sibTransId="{FA4B0563-2A86-42A6-BEE2-DA4AE42541E3}"/>
    <dgm:cxn modelId="{E604BF1B-7E87-470E-9D9D-C6D0EC67DCD2}" type="presOf" srcId="{83435F2D-9FE2-48BF-8227-C4AE8C919958}" destId="{1C0A611A-FA4C-4804-BB29-0160CB910826}" srcOrd="0" destOrd="0" presId="urn:microsoft.com/office/officeart/2005/8/layout/hierarchy3"/>
    <dgm:cxn modelId="{DB72CE44-8B77-4E6C-A5CE-8F7DB38160E9}" type="presOf" srcId="{D7611330-87DD-4832-A8F8-DD7975A9FADC}" destId="{D342FFC1-D886-4688-8054-D6E0BC44C9DB}" srcOrd="0" destOrd="0" presId="urn:microsoft.com/office/officeart/2005/8/layout/hierarchy3"/>
    <dgm:cxn modelId="{BE837547-680F-4A25-B2CD-6F32709D8078}" srcId="{7D9D75FD-6B3E-4E75-B63E-3EE3FB3E059E}" destId="{EC2ECD0C-CB17-459B-98A8-2EA514372CD8}" srcOrd="0" destOrd="0" parTransId="{6DB85567-DF09-459B-87CC-07C2489DCC39}" sibTransId="{C86AA488-4C4B-4531-A9A4-36A6978FC4D1}"/>
    <dgm:cxn modelId="{62801C69-FC0D-4189-A33A-6F3972F9DA67}" type="presOf" srcId="{3749CBC4-A9D8-4C44-8586-D700EF96BD29}" destId="{E439F040-150B-424E-A319-C791B16A42E7}" srcOrd="0" destOrd="0" presId="urn:microsoft.com/office/officeart/2005/8/layout/hierarchy3"/>
    <dgm:cxn modelId="{DE3B334D-BF81-462D-93B7-100D02ADE8CF}" type="presOf" srcId="{3636022C-64F8-4916-A577-C02518754850}" destId="{39AD9369-A447-4500-92C7-01760046D61F}" srcOrd="0" destOrd="0" presId="urn:microsoft.com/office/officeart/2005/8/layout/hierarchy3"/>
    <dgm:cxn modelId="{B8B5B26D-EDE9-44C2-B561-0F874077E198}" srcId="{7D9D75FD-6B3E-4E75-B63E-3EE3FB3E059E}" destId="{C30FD431-5478-4102-8B4E-45FEBC3A4046}" srcOrd="1" destOrd="0" parTransId="{83435F2D-9FE2-48BF-8227-C4AE8C919958}" sibTransId="{B5B1D8A7-1624-4152-BFA7-514CFE1457B9}"/>
    <dgm:cxn modelId="{AA4D7951-0C37-48B8-AFC8-2662ED8BB9E1}" type="presOf" srcId="{5DF01690-C3C7-47DE-89E3-6C16C4C59155}" destId="{DEA07926-CA70-4BE8-82EA-FEEAAEA706BE}" srcOrd="0" destOrd="0" presId="urn:microsoft.com/office/officeart/2005/8/layout/hierarchy3"/>
    <dgm:cxn modelId="{32569E7E-92BC-4382-8850-12D46AEAA675}" type="presOf" srcId="{6DB85567-DF09-459B-87CC-07C2489DCC39}" destId="{7565DE24-0395-4451-B7DC-5EF8135F3D21}" srcOrd="0" destOrd="0" presId="urn:microsoft.com/office/officeart/2005/8/layout/hierarchy3"/>
    <dgm:cxn modelId="{89F76D83-03D2-423C-B1CD-0067F2E0BCF9}" srcId="{A862B03A-EE07-4856-A3A8-B66D4CFBC5D0}" destId="{7D9D75FD-6B3E-4E75-B63E-3EE3FB3E059E}" srcOrd="0" destOrd="0" parTransId="{648CD4C4-632C-4E31-8AEC-B5D08320021F}" sibTransId="{2A332BD8-2DFE-43FF-858A-262E83936641}"/>
    <dgm:cxn modelId="{F4A94C96-11A1-4E18-8600-0B56B3D3E9BD}" type="presOf" srcId="{A862B03A-EE07-4856-A3A8-B66D4CFBC5D0}" destId="{070CEB2D-0E60-4FF7-85B6-0040FDCAB586}" srcOrd="0" destOrd="0" presId="urn:microsoft.com/office/officeart/2005/8/layout/hierarchy3"/>
    <dgm:cxn modelId="{B9A07A97-2EBC-4ED0-86EB-00841D509AF5}" type="presOf" srcId="{C30FD431-5478-4102-8B4E-45FEBC3A4046}" destId="{33318350-C25F-468A-856F-0CB1E04F8A83}" srcOrd="0" destOrd="0" presId="urn:microsoft.com/office/officeart/2005/8/layout/hierarchy3"/>
    <dgm:cxn modelId="{9E07C5D7-6629-4315-80F8-EECC21D5BB2F}" type="presOf" srcId="{7D9D75FD-6B3E-4E75-B63E-3EE3FB3E059E}" destId="{9D69E59E-C43D-4C66-AEF7-AFC862F61E1D}" srcOrd="0" destOrd="0" presId="urn:microsoft.com/office/officeart/2005/8/layout/hierarchy3"/>
    <dgm:cxn modelId="{7BEA2CF3-F020-4EF8-A915-A1778A7E774E}" type="presOf" srcId="{7D9D75FD-6B3E-4E75-B63E-3EE3FB3E059E}" destId="{64E4AF15-B09D-43CD-8E3D-8615FB0FCAE6}" srcOrd="1" destOrd="0" presId="urn:microsoft.com/office/officeart/2005/8/layout/hierarchy3"/>
    <dgm:cxn modelId="{DDE97BF8-78DB-4C06-8829-95B653A48FDA}" type="presOf" srcId="{EC2ECD0C-CB17-459B-98A8-2EA514372CD8}" destId="{A3F86A94-86B0-451C-B7F7-E4945B2C2569}" srcOrd="0" destOrd="0" presId="urn:microsoft.com/office/officeart/2005/8/layout/hierarchy3"/>
    <dgm:cxn modelId="{EB6147B5-537F-406E-9ED4-6C5C2824D28D}" type="presParOf" srcId="{070CEB2D-0E60-4FF7-85B6-0040FDCAB586}" destId="{445ACC76-AFD8-4F56-B059-7EFB8272CED4}" srcOrd="0" destOrd="0" presId="urn:microsoft.com/office/officeart/2005/8/layout/hierarchy3"/>
    <dgm:cxn modelId="{F54F011C-2E55-4C3D-8A9C-9DE9549AD45C}" type="presParOf" srcId="{445ACC76-AFD8-4F56-B059-7EFB8272CED4}" destId="{B5238EC2-05E0-44AE-B3ED-6D0459C88548}" srcOrd="0" destOrd="0" presId="urn:microsoft.com/office/officeart/2005/8/layout/hierarchy3"/>
    <dgm:cxn modelId="{235743B6-AED8-4091-A640-96ED8F0286C8}" type="presParOf" srcId="{B5238EC2-05E0-44AE-B3ED-6D0459C88548}" destId="{9D69E59E-C43D-4C66-AEF7-AFC862F61E1D}" srcOrd="0" destOrd="0" presId="urn:microsoft.com/office/officeart/2005/8/layout/hierarchy3"/>
    <dgm:cxn modelId="{B689DEF8-6A20-48D0-A645-2E96FDDDA374}" type="presParOf" srcId="{B5238EC2-05E0-44AE-B3ED-6D0459C88548}" destId="{64E4AF15-B09D-43CD-8E3D-8615FB0FCAE6}" srcOrd="1" destOrd="0" presId="urn:microsoft.com/office/officeart/2005/8/layout/hierarchy3"/>
    <dgm:cxn modelId="{4B5B80D7-9D42-428A-930C-FC0F20CF9CD0}" type="presParOf" srcId="{445ACC76-AFD8-4F56-B059-7EFB8272CED4}" destId="{BDE0B003-C0F1-4007-8C2C-0CD30C3823F9}" srcOrd="1" destOrd="0" presId="urn:microsoft.com/office/officeart/2005/8/layout/hierarchy3"/>
    <dgm:cxn modelId="{E77F72D1-78A0-4692-B5E2-5D3CC7859A45}" type="presParOf" srcId="{BDE0B003-C0F1-4007-8C2C-0CD30C3823F9}" destId="{7565DE24-0395-4451-B7DC-5EF8135F3D21}" srcOrd="0" destOrd="0" presId="urn:microsoft.com/office/officeart/2005/8/layout/hierarchy3"/>
    <dgm:cxn modelId="{F6E5D41D-25C9-4AFB-9442-85A22074CCF9}" type="presParOf" srcId="{BDE0B003-C0F1-4007-8C2C-0CD30C3823F9}" destId="{A3F86A94-86B0-451C-B7F7-E4945B2C2569}" srcOrd="1" destOrd="0" presId="urn:microsoft.com/office/officeart/2005/8/layout/hierarchy3"/>
    <dgm:cxn modelId="{15FF0776-5F73-4F03-899F-043EAC9C5BAC}" type="presParOf" srcId="{BDE0B003-C0F1-4007-8C2C-0CD30C3823F9}" destId="{1C0A611A-FA4C-4804-BB29-0160CB910826}" srcOrd="2" destOrd="0" presId="urn:microsoft.com/office/officeart/2005/8/layout/hierarchy3"/>
    <dgm:cxn modelId="{BDDCCB64-08E4-461B-9F00-8BD915897EA9}" type="presParOf" srcId="{BDE0B003-C0F1-4007-8C2C-0CD30C3823F9}" destId="{33318350-C25F-468A-856F-0CB1E04F8A83}" srcOrd="3" destOrd="0" presId="urn:microsoft.com/office/officeart/2005/8/layout/hierarchy3"/>
    <dgm:cxn modelId="{1588D382-314F-4501-A441-411C3F262E58}" type="presParOf" srcId="{BDE0B003-C0F1-4007-8C2C-0CD30C3823F9}" destId="{D342FFC1-D886-4688-8054-D6E0BC44C9DB}" srcOrd="4" destOrd="0" presId="urn:microsoft.com/office/officeart/2005/8/layout/hierarchy3"/>
    <dgm:cxn modelId="{BB455341-7129-4855-999F-1513E444329C}" type="presParOf" srcId="{BDE0B003-C0F1-4007-8C2C-0CD30C3823F9}" destId="{DEA07926-CA70-4BE8-82EA-FEEAAEA706BE}" srcOrd="5" destOrd="0" presId="urn:microsoft.com/office/officeart/2005/8/layout/hierarchy3"/>
    <dgm:cxn modelId="{87F78EEE-5105-4E71-9EE2-BD260D726679}" type="presParOf" srcId="{BDE0B003-C0F1-4007-8C2C-0CD30C3823F9}" destId="{E439F040-150B-424E-A319-C791B16A42E7}" srcOrd="6" destOrd="0" presId="urn:microsoft.com/office/officeart/2005/8/layout/hierarchy3"/>
    <dgm:cxn modelId="{50CD09DE-7C3A-4F46-9B53-BBF5B9F6EBEE}" type="presParOf" srcId="{BDE0B003-C0F1-4007-8C2C-0CD30C3823F9}" destId="{39AD9369-A447-4500-92C7-01760046D61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69E59E-C43D-4C66-AEF7-AFC862F61E1D}">
      <dsp:nvSpPr>
        <dsp:cNvPr id="0" name=""/>
        <dsp:cNvSpPr/>
      </dsp:nvSpPr>
      <dsp:spPr>
        <a:xfrm>
          <a:off x="897932" y="3352"/>
          <a:ext cx="8719734" cy="13170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O </a:t>
          </a:r>
          <a:r>
            <a:rPr lang="pt-BR" sz="2500" b="1" kern="1200" dirty="0">
              <a:latin typeface="Roboto" panose="02000000000000000000" pitchFamily="2" charset="0"/>
              <a:ea typeface="Roboto" panose="02000000000000000000" pitchFamily="2" charset="0"/>
            </a:rPr>
            <a:t>personagem</a:t>
          </a: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 </a:t>
          </a:r>
          <a:r>
            <a:rPr lang="pt-BR" sz="2500" b="1" kern="1200" dirty="0">
              <a:latin typeface="Roboto" panose="02000000000000000000" pitchFamily="2" charset="0"/>
              <a:ea typeface="Roboto" panose="02000000000000000000" pitchFamily="2" charset="0"/>
            </a:rPr>
            <a:t>teatral </a:t>
          </a: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é o sujeito fictício que vivencia ou narra as ações da peça. </a:t>
          </a:r>
          <a:b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</a:br>
          <a:r>
            <a:rPr lang="pt-BR" sz="2500" kern="1200" dirty="0">
              <a:latin typeface="Roboto" panose="02000000000000000000" pitchFamily="2" charset="0"/>
              <a:ea typeface="Roboto" panose="02000000000000000000" pitchFamily="2" charset="0"/>
            </a:rPr>
            <a:t>Ele pode ser classificado como:</a:t>
          </a:r>
        </a:p>
      </dsp:txBody>
      <dsp:txXfrm>
        <a:off x="936506" y="41926"/>
        <a:ext cx="8642586" cy="1239869"/>
      </dsp:txXfrm>
    </dsp:sp>
    <dsp:sp modelId="{7565DE24-0395-4451-B7DC-5EF8135F3D21}">
      <dsp:nvSpPr>
        <dsp:cNvPr id="0" name=""/>
        <dsp:cNvSpPr/>
      </dsp:nvSpPr>
      <dsp:spPr>
        <a:xfrm>
          <a:off x="1769906" y="1320370"/>
          <a:ext cx="871973" cy="639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9062"/>
              </a:lnTo>
              <a:lnTo>
                <a:pt x="871973" y="6390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86A94-86B0-451C-B7F7-E4945B2C2569}">
      <dsp:nvSpPr>
        <dsp:cNvPr id="0" name=""/>
        <dsp:cNvSpPr/>
      </dsp:nvSpPr>
      <dsp:spPr>
        <a:xfrm>
          <a:off x="2641879" y="1649624"/>
          <a:ext cx="5511074" cy="619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Roboto" panose="02000000000000000000" pitchFamily="2" charset="0"/>
              <a:ea typeface="Roboto" panose="02000000000000000000" pitchFamily="2" charset="0"/>
            </a:rPr>
            <a:t>Protagonista</a:t>
          </a:r>
        </a:p>
      </dsp:txBody>
      <dsp:txXfrm>
        <a:off x="2660027" y="1667772"/>
        <a:ext cx="5474778" cy="583321"/>
      </dsp:txXfrm>
    </dsp:sp>
    <dsp:sp modelId="{1C0A611A-FA4C-4804-BB29-0160CB910826}">
      <dsp:nvSpPr>
        <dsp:cNvPr id="0" name=""/>
        <dsp:cNvSpPr/>
      </dsp:nvSpPr>
      <dsp:spPr>
        <a:xfrm>
          <a:off x="1769906" y="1320370"/>
          <a:ext cx="826351" cy="15884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8434"/>
              </a:lnTo>
              <a:lnTo>
                <a:pt x="826351" y="158843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318350-C25F-468A-856F-0CB1E04F8A83}">
      <dsp:nvSpPr>
        <dsp:cNvPr id="0" name=""/>
        <dsp:cNvSpPr/>
      </dsp:nvSpPr>
      <dsp:spPr>
        <a:xfrm>
          <a:off x="2596258" y="2537676"/>
          <a:ext cx="5573111" cy="742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Roboto" panose="02000000000000000000" pitchFamily="2" charset="0"/>
              <a:ea typeface="Roboto" panose="02000000000000000000" pitchFamily="2" charset="0"/>
            </a:rPr>
            <a:t>Antagonista</a:t>
          </a:r>
        </a:p>
      </dsp:txBody>
      <dsp:txXfrm>
        <a:off x="2617998" y="2559416"/>
        <a:ext cx="5529631" cy="698777"/>
      </dsp:txXfrm>
    </dsp:sp>
    <dsp:sp modelId="{D342FFC1-D886-4688-8054-D6E0BC44C9DB}">
      <dsp:nvSpPr>
        <dsp:cNvPr id="0" name=""/>
        <dsp:cNvSpPr/>
      </dsp:nvSpPr>
      <dsp:spPr>
        <a:xfrm>
          <a:off x="1769906" y="1320370"/>
          <a:ext cx="871973" cy="2716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6170"/>
              </a:lnTo>
              <a:lnTo>
                <a:pt x="871973" y="271617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A07926-CA70-4BE8-82EA-FEEAAEA706BE}">
      <dsp:nvSpPr>
        <dsp:cNvPr id="0" name=""/>
        <dsp:cNvSpPr/>
      </dsp:nvSpPr>
      <dsp:spPr>
        <a:xfrm>
          <a:off x="2641879" y="3670008"/>
          <a:ext cx="5575197" cy="7330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Roboto" panose="02000000000000000000" pitchFamily="2" charset="0"/>
              <a:ea typeface="Roboto" panose="02000000000000000000" pitchFamily="2" charset="0"/>
            </a:rPr>
            <a:t>Coadjuvante </a:t>
          </a:r>
        </a:p>
      </dsp:txBody>
      <dsp:txXfrm>
        <a:off x="2663350" y="3691479"/>
        <a:ext cx="5532255" cy="690122"/>
      </dsp:txXfrm>
    </dsp:sp>
    <dsp:sp modelId="{E439F040-150B-424E-A319-C791B16A42E7}">
      <dsp:nvSpPr>
        <dsp:cNvPr id="0" name=""/>
        <dsp:cNvSpPr/>
      </dsp:nvSpPr>
      <dsp:spPr>
        <a:xfrm>
          <a:off x="1769906" y="1320370"/>
          <a:ext cx="871973" cy="37802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80261"/>
              </a:lnTo>
              <a:lnTo>
                <a:pt x="871973" y="378026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AD9369-A447-4500-92C7-01760046D61F}">
      <dsp:nvSpPr>
        <dsp:cNvPr id="0" name=""/>
        <dsp:cNvSpPr/>
      </dsp:nvSpPr>
      <dsp:spPr>
        <a:xfrm>
          <a:off x="2641879" y="4732327"/>
          <a:ext cx="5603012" cy="736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>
              <a:latin typeface="Roboto" panose="02000000000000000000" pitchFamily="2" charset="0"/>
              <a:ea typeface="Roboto" panose="02000000000000000000" pitchFamily="2" charset="0"/>
            </a:rPr>
            <a:t>Figurante</a:t>
          </a:r>
        </a:p>
      </dsp:txBody>
      <dsp:txXfrm>
        <a:off x="2663453" y="4753901"/>
        <a:ext cx="5559864" cy="6934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ACEE9D-BAE8-1949-9B92-9D9ADDB80B0F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5E597-86C6-9944-9EF4-623E580DCFD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99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2A8AA-C865-4CD3-AC2F-DF1D92D37B2F}" type="datetimeFigureOut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03FD05-50D4-4A2F-903A-13670809CFAA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437219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5B62A-A6DF-7F42-A6BA-CAAAA0D1358C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6B745-04AD-1744-9C40-E9629D0306CD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1197E-5A7A-D042-AD68-DBC012F3840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02488A-9074-EC4C-8CE2-3A576BB4E4A5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EBAEE-4E1A-8A44-BE68-C5A8F04473F1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A276F-D3D8-5D41-92E7-D13DFFE4FF1F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256663-DC55-E442-A72E-53449F2BBAD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4A008-3D10-9B44-A14F-C13357E9C970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8200-5190-4143-B8A3-DB8C878E8D03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79A0D6-94D1-064A-8EB6-F246F3681B77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080FB-1CB7-4F4F-8B86-B9CF20C40272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441E7-00A2-984C-91A3-7D3C64AD2724}" type="datetime1">
              <a:rPr lang="pt-BR" smtClean="0"/>
              <a:t>22/06/2023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2145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005"/>
          <a:stretch/>
        </p:blipFill>
        <p:spPr>
          <a:xfrm>
            <a:off x="0" y="0"/>
            <a:ext cx="9387281" cy="68580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905146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Máscaras do mundo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10</a:t>
            </a:fld>
            <a:endParaRPr lang="pt-BR" dirty="0"/>
          </a:p>
        </p:txBody>
      </p:sp>
      <p:pic>
        <p:nvPicPr>
          <p:cNvPr id="1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upo 6"/>
          <p:cNvGrpSpPr/>
          <p:nvPr/>
        </p:nvGrpSpPr>
        <p:grpSpPr>
          <a:xfrm>
            <a:off x="2435226" y="2085975"/>
            <a:ext cx="6765924" cy="1039578"/>
            <a:chOff x="897932" y="-23842"/>
            <a:chExt cx="8815630" cy="1371403"/>
          </a:xfrm>
        </p:grpSpPr>
        <p:sp>
          <p:nvSpPr>
            <p:cNvPr id="8" name="Retângulo de cantos arredondados 7"/>
            <p:cNvSpPr/>
            <p:nvPr/>
          </p:nvSpPr>
          <p:spPr>
            <a:xfrm>
              <a:off x="897932" y="3352"/>
              <a:ext cx="8719734" cy="13170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tângulo 8"/>
            <p:cNvSpPr/>
            <p:nvPr/>
          </p:nvSpPr>
          <p:spPr>
            <a:xfrm>
              <a:off x="1032402" y="-23842"/>
              <a:ext cx="8681160" cy="13714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algn="ctr"/>
              <a:r>
                <a:rPr lang="pt-BR" sz="2800" dirty="0">
                  <a:latin typeface="RobotoBR"/>
                  <a:ea typeface="Roboto" panose="02000000000000000000" pitchFamily="2" charset="0"/>
                </a:rPr>
                <a:t>Máscaras de diferentes povos</a:t>
              </a:r>
              <a:endParaRPr lang="pt-BR" sz="2800" kern="1200" dirty="0">
                <a:latin typeface="RobotoBR"/>
                <a:ea typeface="Roboto" panose="02000000000000000000" pitchFamily="2" charset="0"/>
              </a:endParaRPr>
            </a:p>
          </p:txBody>
        </p:sp>
      </p:grpSp>
      <p:sp>
        <p:nvSpPr>
          <p:cNvPr id="14" name="Conector reto 5"/>
          <p:cNvSpPr/>
          <p:nvPr/>
        </p:nvSpPr>
        <p:spPr>
          <a:xfrm>
            <a:off x="2608107" y="3092728"/>
            <a:ext cx="871973" cy="63906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9062"/>
                </a:lnTo>
                <a:lnTo>
                  <a:pt x="871973" y="6390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Grupo 14"/>
          <p:cNvGrpSpPr/>
          <p:nvPr/>
        </p:nvGrpSpPr>
        <p:grpSpPr>
          <a:xfrm>
            <a:off x="3480080" y="3421982"/>
            <a:ext cx="5511074" cy="619617"/>
            <a:chOff x="2641879" y="1649624"/>
            <a:chExt cx="5511074" cy="619617"/>
          </a:xfrm>
        </p:grpSpPr>
        <p:sp>
          <p:nvSpPr>
            <p:cNvPr id="16" name="Retângulo de cantos arredondados 15"/>
            <p:cNvSpPr/>
            <p:nvPr/>
          </p:nvSpPr>
          <p:spPr>
            <a:xfrm>
              <a:off x="2641879" y="1649624"/>
              <a:ext cx="5511074" cy="6196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tângulo 16"/>
            <p:cNvSpPr/>
            <p:nvPr/>
          </p:nvSpPr>
          <p:spPr>
            <a:xfrm>
              <a:off x="2660027" y="1667772"/>
              <a:ext cx="5474778" cy="5833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>
                  <a:latin typeface="RobotoBR"/>
                  <a:ea typeface="Roboto" panose="02000000000000000000" pitchFamily="2" charset="0"/>
                </a:rPr>
                <a:t>Máscaras de </a:t>
              </a:r>
              <a:r>
                <a:rPr lang="pt-BR" sz="2800" b="1" dirty="0" err="1">
                  <a:latin typeface="RobotoBR"/>
                  <a:ea typeface="Roboto" panose="02000000000000000000" pitchFamily="2" charset="0"/>
                </a:rPr>
                <a:t>Geledé</a:t>
              </a:r>
              <a:endParaRPr lang="pt-BR" sz="2800" b="1" kern="1200" dirty="0">
                <a:latin typeface="RobotoBR"/>
                <a:ea typeface="Roboto" panose="02000000000000000000" pitchFamily="2" charset="0"/>
              </a:endParaRPr>
            </a:p>
          </p:txBody>
        </p:sp>
      </p:grpSp>
      <p:sp>
        <p:nvSpPr>
          <p:cNvPr id="18" name="Conector reto 8"/>
          <p:cNvSpPr/>
          <p:nvPr/>
        </p:nvSpPr>
        <p:spPr>
          <a:xfrm>
            <a:off x="2608107" y="3092728"/>
            <a:ext cx="826351" cy="158843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88434"/>
                </a:lnTo>
                <a:lnTo>
                  <a:pt x="826351" y="158843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9" name="Grupo 18"/>
          <p:cNvGrpSpPr/>
          <p:nvPr/>
        </p:nvGrpSpPr>
        <p:grpSpPr>
          <a:xfrm>
            <a:off x="3434459" y="4310034"/>
            <a:ext cx="5573111" cy="742257"/>
            <a:chOff x="2596258" y="2537676"/>
            <a:chExt cx="5573111" cy="742257"/>
          </a:xfrm>
        </p:grpSpPr>
        <p:sp>
          <p:nvSpPr>
            <p:cNvPr id="20" name="Retângulo de cantos arredondados 19"/>
            <p:cNvSpPr/>
            <p:nvPr/>
          </p:nvSpPr>
          <p:spPr>
            <a:xfrm>
              <a:off x="2596258" y="2537676"/>
              <a:ext cx="5573111" cy="7422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tângulo 20"/>
            <p:cNvSpPr/>
            <p:nvPr/>
          </p:nvSpPr>
          <p:spPr>
            <a:xfrm>
              <a:off x="2617998" y="2559416"/>
              <a:ext cx="5529631" cy="6987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>
                  <a:latin typeface="RobotoBR"/>
                  <a:ea typeface="Roboto" panose="02000000000000000000" pitchFamily="2" charset="0"/>
                </a:rPr>
                <a:t>Máscara </a:t>
              </a:r>
              <a:r>
                <a:rPr lang="pt-BR" sz="2800" b="1" dirty="0" err="1">
                  <a:latin typeface="RobotoBR"/>
                  <a:ea typeface="Roboto" panose="02000000000000000000" pitchFamily="2" charset="0"/>
                </a:rPr>
                <a:t>Ticuna</a:t>
              </a:r>
              <a:endParaRPr lang="pt-BR" sz="2800" b="1" kern="1200" dirty="0">
                <a:latin typeface="RobotoBR"/>
                <a:ea typeface="Roboto" panose="02000000000000000000" pitchFamily="2" charset="0"/>
              </a:endParaRPr>
            </a:p>
          </p:txBody>
        </p:sp>
      </p:grpSp>
      <p:sp>
        <p:nvSpPr>
          <p:cNvPr id="22" name="Conector reto 11"/>
          <p:cNvSpPr/>
          <p:nvPr/>
        </p:nvSpPr>
        <p:spPr>
          <a:xfrm>
            <a:off x="2608107" y="3092728"/>
            <a:ext cx="871973" cy="271617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716170"/>
                </a:lnTo>
                <a:lnTo>
                  <a:pt x="871973" y="27161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3" name="Grupo 22"/>
          <p:cNvGrpSpPr/>
          <p:nvPr/>
        </p:nvGrpSpPr>
        <p:grpSpPr>
          <a:xfrm>
            <a:off x="3480080" y="5442366"/>
            <a:ext cx="5575197" cy="733064"/>
            <a:chOff x="2641879" y="3670008"/>
            <a:chExt cx="5575197" cy="733064"/>
          </a:xfrm>
        </p:grpSpPr>
        <p:sp>
          <p:nvSpPr>
            <p:cNvPr id="24" name="Retângulo de cantos arredondados 23"/>
            <p:cNvSpPr/>
            <p:nvPr/>
          </p:nvSpPr>
          <p:spPr>
            <a:xfrm>
              <a:off x="2641879" y="3670008"/>
              <a:ext cx="5575197" cy="73306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tângulo 24"/>
            <p:cNvSpPr/>
            <p:nvPr/>
          </p:nvSpPr>
          <p:spPr>
            <a:xfrm>
              <a:off x="2663350" y="3691479"/>
              <a:ext cx="5532255" cy="690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>
                  <a:latin typeface="RobotoBR"/>
                  <a:ea typeface="Roboto" panose="02000000000000000000" pitchFamily="2" charset="0"/>
                </a:rPr>
                <a:t>Máscara de </a:t>
              </a:r>
              <a:r>
                <a:rPr lang="pt-BR" sz="2800" b="1" dirty="0" err="1">
                  <a:latin typeface="RobotoBR"/>
                  <a:ea typeface="Roboto" panose="02000000000000000000" pitchFamily="2" charset="0"/>
                </a:rPr>
                <a:t>Rangda</a:t>
              </a:r>
              <a:endParaRPr lang="pt-BR" sz="2800" b="1" kern="1200" dirty="0">
                <a:latin typeface="RobotoBR"/>
                <a:ea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61051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O teatro de animação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11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ço Reservado para Conteúdo 1"/>
          <p:cNvSpPr>
            <a:spLocks noGrp="1"/>
          </p:cNvSpPr>
          <p:nvPr>
            <p:ph idx="1"/>
          </p:nvPr>
        </p:nvSpPr>
        <p:spPr>
          <a:xfrm>
            <a:off x="889000" y="2232025"/>
            <a:ext cx="10515600" cy="3635375"/>
          </a:xfrm>
        </p:spPr>
        <p:txBody>
          <a:bodyPr>
            <a:noAutofit/>
          </a:bodyPr>
          <a:lstStyle/>
          <a:p>
            <a:r>
              <a:rPr lang="pt-BR" dirty="0">
                <a:latin typeface="RobotoBR" pitchFamily="2" charset="0"/>
              </a:rPr>
              <a:t>O teatro de animação compreende o trabalho com objetos cotidianos, máscaras, projeções e sombras para transformá-las em personagens.</a:t>
            </a:r>
          </a:p>
          <a:p>
            <a:r>
              <a:rPr lang="pt-BR" dirty="0">
                <a:latin typeface="RobotoBR" pitchFamily="2" charset="0"/>
              </a:rPr>
              <a:t>O foco da ação não está mais na pessoa que atua, mas nos objetos para os quais ela dá vida.</a:t>
            </a:r>
          </a:p>
          <a:p>
            <a:r>
              <a:rPr lang="pt-BR" dirty="0">
                <a:latin typeface="RobotoBR" pitchFamily="2" charset="0"/>
              </a:rPr>
              <a:t>A palavra “animar” vem do grego anima, que significa alma. Assim, o trabalho do ator ou da atriz “dá vida” ao objeto.</a:t>
            </a:r>
          </a:p>
        </p:txBody>
      </p:sp>
    </p:spTree>
    <p:extLst>
      <p:ext uri="{BB962C8B-B14F-4D97-AF65-F5344CB8AC3E}">
        <p14:creationId xmlns:p14="http://schemas.microsoft.com/office/powerpoint/2010/main" val="1459055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Os </a:t>
            </a:r>
            <a:r>
              <a:rPr lang="pt-BR" sz="48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titereiros</a:t>
            </a:r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 e suas técnicas</a:t>
            </a:r>
          </a:p>
        </p:txBody>
      </p:sp>
      <p:sp>
        <p:nvSpPr>
          <p:cNvPr id="12" name="Conector reto 5"/>
          <p:cNvSpPr/>
          <p:nvPr/>
        </p:nvSpPr>
        <p:spPr>
          <a:xfrm>
            <a:off x="2608108" y="2778403"/>
            <a:ext cx="844892" cy="43101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39062"/>
                </a:lnTo>
                <a:lnTo>
                  <a:pt x="871973" y="639062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3" name="Grupo 12"/>
          <p:cNvGrpSpPr/>
          <p:nvPr/>
        </p:nvGrpSpPr>
        <p:grpSpPr>
          <a:xfrm>
            <a:off x="3480079" y="3193382"/>
            <a:ext cx="5339919" cy="417903"/>
            <a:chOff x="2641879" y="1649624"/>
            <a:chExt cx="5511074" cy="619617"/>
          </a:xfrm>
        </p:grpSpPr>
        <p:sp>
          <p:nvSpPr>
            <p:cNvPr id="23" name="Retângulo de cantos arredondados 22"/>
            <p:cNvSpPr/>
            <p:nvPr/>
          </p:nvSpPr>
          <p:spPr>
            <a:xfrm>
              <a:off x="2641879" y="1649624"/>
              <a:ext cx="5511074" cy="6196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etângulo 23"/>
            <p:cNvSpPr/>
            <p:nvPr/>
          </p:nvSpPr>
          <p:spPr>
            <a:xfrm>
              <a:off x="2660027" y="1667772"/>
              <a:ext cx="5474778" cy="58332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>
                  <a:latin typeface="Roboto" panose="02000000000000000000" pitchFamily="2" charset="0"/>
                  <a:ea typeface="Roboto" panose="02000000000000000000" pitchFamily="2" charset="0"/>
                </a:rPr>
                <a:t>Marionete</a:t>
              </a:r>
              <a:endParaRPr lang="pt-BR" sz="2800" b="1" kern="12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14" name="Conector reto 8"/>
          <p:cNvSpPr/>
          <p:nvPr/>
        </p:nvSpPr>
        <p:spPr>
          <a:xfrm>
            <a:off x="2608107" y="2664103"/>
            <a:ext cx="800687" cy="84109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588434"/>
                </a:lnTo>
                <a:lnTo>
                  <a:pt x="826351" y="158843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5" name="Grupo 14"/>
          <p:cNvGrpSpPr/>
          <p:nvPr/>
        </p:nvGrpSpPr>
        <p:grpSpPr>
          <a:xfrm>
            <a:off x="3434459" y="3995710"/>
            <a:ext cx="5400029" cy="500618"/>
            <a:chOff x="2596258" y="2537676"/>
            <a:chExt cx="5573111" cy="742257"/>
          </a:xfrm>
        </p:grpSpPr>
        <p:sp>
          <p:nvSpPr>
            <p:cNvPr id="21" name="Retângulo de cantos arredondados 20"/>
            <p:cNvSpPr/>
            <p:nvPr/>
          </p:nvSpPr>
          <p:spPr>
            <a:xfrm>
              <a:off x="2596258" y="2537676"/>
              <a:ext cx="5573111" cy="74225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etângulo 21"/>
            <p:cNvSpPr/>
            <p:nvPr/>
          </p:nvSpPr>
          <p:spPr>
            <a:xfrm>
              <a:off x="2617998" y="2559416"/>
              <a:ext cx="5529631" cy="6987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>
                  <a:latin typeface="Roboto" panose="02000000000000000000" pitchFamily="2" charset="0"/>
                  <a:ea typeface="Roboto" panose="02000000000000000000" pitchFamily="2" charset="0"/>
                </a:rPr>
                <a:t>Boneco de vara</a:t>
              </a:r>
              <a:endParaRPr lang="pt-BR" sz="2800" b="1" kern="12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16" name="Conector reto 11"/>
          <p:cNvSpPr/>
          <p:nvPr/>
        </p:nvSpPr>
        <p:spPr>
          <a:xfrm>
            <a:off x="2608108" y="2368829"/>
            <a:ext cx="844892" cy="183193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716170"/>
                </a:lnTo>
                <a:lnTo>
                  <a:pt x="871973" y="2716170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Grupo 16"/>
          <p:cNvGrpSpPr/>
          <p:nvPr/>
        </p:nvGrpSpPr>
        <p:grpSpPr>
          <a:xfrm>
            <a:off x="3480081" y="4842292"/>
            <a:ext cx="5402050" cy="494418"/>
            <a:chOff x="2641879" y="3670008"/>
            <a:chExt cx="5575197" cy="733064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2641879" y="3670008"/>
              <a:ext cx="5575197" cy="73306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etângulo 19"/>
            <p:cNvSpPr/>
            <p:nvPr/>
          </p:nvSpPr>
          <p:spPr>
            <a:xfrm>
              <a:off x="2663350" y="3691479"/>
              <a:ext cx="5532255" cy="690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dirty="0">
                  <a:latin typeface="Roboto" panose="02000000000000000000" pitchFamily="2" charset="0"/>
                  <a:ea typeface="Roboto" panose="02000000000000000000" pitchFamily="2" charset="0"/>
                </a:rPr>
                <a:t>Boneco de manipulação direta</a:t>
              </a:r>
              <a:endParaRPr lang="pt-BR" sz="2800" b="1" kern="12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sp>
        <p:nvSpPr>
          <p:cNvPr id="18" name="Conector reto 14"/>
          <p:cNvSpPr/>
          <p:nvPr/>
        </p:nvSpPr>
        <p:spPr>
          <a:xfrm>
            <a:off x="2608108" y="2054504"/>
            <a:ext cx="844892" cy="222222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80261"/>
                </a:lnTo>
                <a:lnTo>
                  <a:pt x="871973" y="3780261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7" name="Grupo 26"/>
          <p:cNvGrpSpPr/>
          <p:nvPr/>
        </p:nvGrpSpPr>
        <p:grpSpPr>
          <a:xfrm>
            <a:off x="3456200" y="5601583"/>
            <a:ext cx="5402050" cy="494418"/>
            <a:chOff x="2641879" y="3670008"/>
            <a:chExt cx="5575197" cy="733064"/>
          </a:xfrm>
        </p:grpSpPr>
        <p:sp>
          <p:nvSpPr>
            <p:cNvPr id="28" name="Retângulo de cantos arredondados 27"/>
            <p:cNvSpPr/>
            <p:nvPr/>
          </p:nvSpPr>
          <p:spPr>
            <a:xfrm>
              <a:off x="2641879" y="3670008"/>
              <a:ext cx="5575197" cy="73306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Retângulo 28"/>
            <p:cNvSpPr/>
            <p:nvPr/>
          </p:nvSpPr>
          <p:spPr>
            <a:xfrm>
              <a:off x="2663350" y="3691479"/>
              <a:ext cx="5532255" cy="6901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>
                  <a:latin typeface="Roboto" panose="02000000000000000000" pitchFamily="2" charset="0"/>
                  <a:ea typeface="Roboto" panose="02000000000000000000" pitchFamily="2" charset="0"/>
                </a:rPr>
                <a:t>Fantoche</a:t>
              </a: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12</a:t>
            </a:fld>
            <a:endParaRPr lang="pt-BR" dirty="0"/>
          </a:p>
        </p:txBody>
      </p:sp>
      <p:pic>
        <p:nvPicPr>
          <p:cNvPr id="3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" name="Grupo 8"/>
          <p:cNvGrpSpPr/>
          <p:nvPr/>
        </p:nvGrpSpPr>
        <p:grpSpPr>
          <a:xfrm>
            <a:off x="2359025" y="2038349"/>
            <a:ext cx="6823075" cy="858603"/>
            <a:chOff x="897932" y="-23842"/>
            <a:chExt cx="8815630" cy="1371403"/>
          </a:xfrm>
        </p:grpSpPr>
        <p:sp>
          <p:nvSpPr>
            <p:cNvPr id="25" name="Retângulo de cantos arredondados 24"/>
            <p:cNvSpPr/>
            <p:nvPr/>
          </p:nvSpPr>
          <p:spPr>
            <a:xfrm>
              <a:off x="897932" y="3352"/>
              <a:ext cx="8719734" cy="13170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tângulo 25"/>
            <p:cNvSpPr/>
            <p:nvPr/>
          </p:nvSpPr>
          <p:spPr>
            <a:xfrm>
              <a:off x="1032403" y="-23842"/>
              <a:ext cx="8681159" cy="137140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35560" rIns="53340" bIns="35560" numCol="1" spcCol="1270" anchor="ctr" anchorCtr="0">
              <a:noAutofit/>
            </a:bodyPr>
            <a:lstStyle/>
            <a:p>
              <a:r>
                <a:rPr lang="pt-BR" sz="2800" dirty="0">
                  <a:latin typeface="Roboto" panose="02000000000000000000" pitchFamily="2" charset="0"/>
                  <a:ea typeface="Roboto" panose="02000000000000000000" pitchFamily="2" charset="0"/>
                </a:rPr>
                <a:t>Alguns tipos de bonecos manipuláveis</a:t>
              </a:r>
              <a:endParaRPr lang="pt-BR" sz="2800" kern="12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7978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 arte bonequeira do </a:t>
            </a:r>
          </a:p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Grupo </a:t>
            </a:r>
            <a:r>
              <a:rPr lang="pt-BR" sz="4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Giramundo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4977293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Espaço Reservado para Conteúdo 1"/>
          <p:cNvSpPr>
            <a:spLocks noGrp="1"/>
          </p:cNvSpPr>
          <p:nvPr>
            <p:ph idx="1"/>
          </p:nvPr>
        </p:nvSpPr>
        <p:spPr>
          <a:xfrm>
            <a:off x="965200" y="2159000"/>
            <a:ext cx="10541000" cy="4120154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Criado em 1970, o Grupo Giramundo é um dos maiores representantes do teatro de animação brasileiro.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Suas peças tematizavam a cultura brasileira e tinham a música como um elemento fundamental.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O grupo busca inovar na confecção e manipulação de bonecos.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pt-BR" sz="7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13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392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O </a:t>
            </a:r>
            <a:r>
              <a:rPr lang="pt-BR" sz="480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mamulengo</a:t>
            </a:r>
            <a:endParaRPr lang="pt-BR" sz="48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4977293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914400" y="2169545"/>
            <a:ext cx="6038850" cy="3450205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O </a:t>
            </a:r>
            <a:r>
              <a:rPr lang="pt-BR" sz="2800" b="1" dirty="0" err="1">
                <a:latin typeface="Roboto" panose="02000000000000000000" pitchFamily="2" charset="0"/>
                <a:ea typeface="Roboto" panose="02000000000000000000" pitchFamily="2" charset="0"/>
              </a:rPr>
              <a:t>mamulengo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é um teatro </a:t>
            </a:r>
          </a:p>
          <a:p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de bonecos brasileiro, característico de Pernambuco. Suas apresentações podem acontecer em diferentes locais, como praças, ruas, comércios, sítios e casas.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446512" y="2410390"/>
            <a:ext cx="38291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O mestre do </a:t>
            </a:r>
            <a:r>
              <a:rPr lang="pt-BR" sz="2800" dirty="0" err="1">
                <a:latin typeface="Roboto" panose="02000000000000000000" pitchFamily="2" charset="0"/>
                <a:ea typeface="Roboto" panose="02000000000000000000" pitchFamily="2" charset="0"/>
              </a:rPr>
              <a:t>mamulengo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manipula seus bonecos dentro da barraca, estrutura composta por ripas de madeira e pano, onde</a:t>
            </a:r>
          </a:p>
          <a:p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ele se esconde.</a:t>
            </a:r>
          </a:p>
        </p:txBody>
      </p:sp>
      <p:sp>
        <p:nvSpPr>
          <p:cNvPr id="11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149860" y="2179070"/>
            <a:ext cx="4356340" cy="344068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9696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3 – Capítulo 6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15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35081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Espaço Reservado para Conteúdo 1"/>
          <p:cNvSpPr>
            <a:spLocks noGrp="1"/>
          </p:cNvSpPr>
          <p:nvPr>
            <p:ph idx="1"/>
          </p:nvPr>
        </p:nvSpPr>
        <p:spPr>
          <a:xfrm>
            <a:off x="971550" y="2041570"/>
            <a:ext cx="6562725" cy="4502105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O passinho foi criado dentro da  cultura do </a:t>
            </a:r>
            <a:r>
              <a:rPr lang="pt-BR" i="1" dirty="0">
                <a:latin typeface="RobotoBR"/>
                <a:ea typeface="Roboto" panose="02000000000000000000" pitchFamily="2" charset="0"/>
              </a:rPr>
              <a:t>funk</a:t>
            </a:r>
            <a:r>
              <a:rPr lang="pt-BR" dirty="0">
                <a:latin typeface="RobotoBR"/>
                <a:ea typeface="Roboto" panose="02000000000000000000" pitchFamily="2" charset="0"/>
              </a:rPr>
              <a:t>, nos morros cariocas.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O passinho revela a forma de ser e de  se expressar de jovens que vivem na periferia e que recebem influências culturais múltiplas, brasileiras e estrangeiras.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É um estilo de dança com o qual muitos outros jovens se identificam e aderem.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endParaRPr lang="pt-BR" sz="2400" dirty="0">
              <a:latin typeface="RobotoBR"/>
              <a:ea typeface="Roboto" panose="02000000000000000000" pitchFamily="2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896" y="2166056"/>
            <a:ext cx="3834304" cy="3807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16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No ritmo do passinho</a:t>
            </a:r>
          </a:p>
        </p:txBody>
      </p:sp>
    </p:spTree>
    <p:extLst>
      <p:ext uri="{BB962C8B-B14F-4D97-AF65-F5344CB8AC3E}">
        <p14:creationId xmlns:p14="http://schemas.microsoft.com/office/powerpoint/2010/main" val="3935225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990600" y="2121840"/>
            <a:ext cx="10429875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As danças originadas por tradições específicas expressam valores culturais ancestrais.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Quem as executa nem sempre tem o propósito de se apresentar a um espectador.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pt-BR" dirty="0">
                <a:latin typeface="RobotoBR"/>
                <a:ea typeface="Roboto" panose="02000000000000000000" pitchFamily="2" charset="0"/>
              </a:rPr>
              <a:t>Em alguns casos, o objetivo é puramente religioso ou tem outros motivos, como: um meio de melhorar sua consciência corporal, ganhar disposição física, entrar em contato com outras pessoas em uma celebração etc.</a:t>
            </a:r>
            <a:endParaRPr lang="pt-BR" dirty="0">
              <a:latin typeface="RobotoBR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39972" y="770109"/>
            <a:ext cx="57343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b="1" dirty="0">
                <a:solidFill>
                  <a:prstClr val="black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Danças étnicas</a:t>
            </a:r>
            <a:endParaRPr lang="pt-BR" sz="4800" b="1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17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 dança como expressão da vida</a:t>
            </a:r>
          </a:p>
        </p:txBody>
      </p:sp>
    </p:spTree>
    <p:extLst>
      <p:ext uri="{BB962C8B-B14F-4D97-AF65-F5344CB8AC3E}">
        <p14:creationId xmlns:p14="http://schemas.microsoft.com/office/powerpoint/2010/main" val="3055886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CaixaDeTexto 4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095375" y="2345950"/>
            <a:ext cx="10515599" cy="36167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lvl="1" indent="-45720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As danças populares geralmente são realizadas em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espaços públicos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, como ruas e praças, e são acompanhadas de músicas com ritmos animados e letras fáceis de memorizar. </a:t>
            </a:r>
          </a:p>
          <a:p>
            <a:pPr lvl="1" indent="-45720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A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encenação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 é a principal característica dos folguedos populares. Além das danças em que as pessoas pulam, brincam e cantam, nos folguedos os brincantes representam um ou mais personagens da história cantada e encenada.</a:t>
            </a:r>
          </a:p>
          <a:p>
            <a:pPr marL="285750" lvl="1" indent="-285750" defTabSz="488950">
              <a:spcBef>
                <a:spcPct val="0"/>
              </a:spcBef>
              <a:spcAft>
                <a:spcPct val="15000"/>
              </a:spcAft>
              <a:buFont typeface="Arial" panose="020B0604020202020204" pitchFamily="34" charset="0"/>
              <a:buChar char="•"/>
            </a:pPr>
            <a:endParaRPr lang="pt-BR" kern="1200" dirty="0">
              <a:latin typeface="RobotoBR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18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Folguedos e danças populares</a:t>
            </a:r>
          </a:p>
        </p:txBody>
      </p:sp>
      <p:sp>
        <p:nvSpPr>
          <p:cNvPr id="8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904875" y="2038350"/>
            <a:ext cx="10677525" cy="4029075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6258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o 8"/>
          <p:cNvGrpSpPr/>
          <p:nvPr/>
        </p:nvGrpSpPr>
        <p:grpSpPr>
          <a:xfrm>
            <a:off x="1570114" y="1767926"/>
            <a:ext cx="3494248" cy="1041949"/>
            <a:chOff x="622590" y="3129"/>
            <a:chExt cx="3311797" cy="1324719"/>
          </a:xfrm>
        </p:grpSpPr>
        <p:sp>
          <p:nvSpPr>
            <p:cNvPr id="10" name="Divisa 9"/>
            <p:cNvSpPr/>
            <p:nvPr/>
          </p:nvSpPr>
          <p:spPr>
            <a:xfrm>
              <a:off x="622590" y="312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Divisa 4"/>
            <p:cNvSpPr/>
            <p:nvPr/>
          </p:nvSpPr>
          <p:spPr>
            <a:xfrm>
              <a:off x="128495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20320" rIns="0" bIns="203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b="1" dirty="0">
                  <a:latin typeface="RobotoBR"/>
                </a:rPr>
                <a:t>Afoxé</a:t>
              </a:r>
              <a:endParaRPr lang="pt-BR" sz="3200" b="1" kern="1200" dirty="0">
                <a:latin typeface="RobotoBR"/>
              </a:endParaRPr>
            </a:p>
          </p:txBody>
        </p:sp>
      </p:grpSp>
      <p:sp>
        <p:nvSpPr>
          <p:cNvPr id="13" name="Retângulo 12"/>
          <p:cNvSpPr/>
          <p:nvPr/>
        </p:nvSpPr>
        <p:spPr>
          <a:xfrm>
            <a:off x="765573" y="859231"/>
            <a:ext cx="9013501" cy="820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3600" dirty="0">
                <a:latin typeface="RobotoBR"/>
                <a:ea typeface="Roboto" panose="02000000000000000000" pitchFamily="2" charset="0"/>
              </a:rPr>
              <a:t>Conheça alguns </a:t>
            </a:r>
            <a:r>
              <a:rPr lang="pt-BR" sz="3600" b="1" dirty="0">
                <a:latin typeface="RobotoBR"/>
                <a:ea typeface="Roboto" panose="02000000000000000000" pitchFamily="2" charset="0"/>
              </a:rPr>
              <a:t>folguedos</a:t>
            </a:r>
            <a:r>
              <a:rPr lang="pt-BR" sz="3600" dirty="0">
                <a:latin typeface="RobotoBR"/>
                <a:ea typeface="Roboto" panose="02000000000000000000" pitchFamily="2" charset="0"/>
              </a:rPr>
              <a:t>:</a:t>
            </a:r>
          </a:p>
        </p:txBody>
      </p:sp>
      <p:grpSp>
        <p:nvGrpSpPr>
          <p:cNvPr id="14" name="Grupo 13"/>
          <p:cNvGrpSpPr/>
          <p:nvPr/>
        </p:nvGrpSpPr>
        <p:grpSpPr>
          <a:xfrm>
            <a:off x="4597790" y="1767926"/>
            <a:ext cx="6461909" cy="1041949"/>
            <a:chOff x="3503854" y="29055"/>
            <a:chExt cx="6320242" cy="1272866"/>
          </a:xfrm>
        </p:grpSpPr>
        <p:sp>
          <p:nvSpPr>
            <p:cNvPr id="15" name="Divisa 14"/>
            <p:cNvSpPr/>
            <p:nvPr/>
          </p:nvSpPr>
          <p:spPr>
            <a:xfrm>
              <a:off x="3503854" y="29055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Divisa 4"/>
            <p:cNvSpPr/>
            <p:nvPr/>
          </p:nvSpPr>
          <p:spPr>
            <a:xfrm>
              <a:off x="4140287" y="29055"/>
              <a:ext cx="5047376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000" dirty="0">
                  <a:latin typeface="RobotoBR"/>
                  <a:ea typeface="Roboto" panose="02000000000000000000" pitchFamily="2" charset="0"/>
                </a:rPr>
                <a:t>Dança-cortejo típica da Bahia e ligada aos rituais do candomblé.</a:t>
              </a:r>
              <a:endParaRPr lang="pt-BR" sz="2000" kern="1200" dirty="0">
                <a:latin typeface="RobotoBR"/>
                <a:ea typeface="Roboto" panose="02000000000000000000" pitchFamily="2" charset="0"/>
              </a:endParaRPr>
            </a:p>
          </p:txBody>
        </p:sp>
      </p:grpSp>
      <p:grpSp>
        <p:nvGrpSpPr>
          <p:cNvPr id="18" name="Grupo 17"/>
          <p:cNvGrpSpPr/>
          <p:nvPr/>
        </p:nvGrpSpPr>
        <p:grpSpPr>
          <a:xfrm>
            <a:off x="1570112" y="2953722"/>
            <a:ext cx="3494249" cy="999153"/>
            <a:chOff x="622590" y="3129"/>
            <a:chExt cx="3311797" cy="1324719"/>
          </a:xfrm>
        </p:grpSpPr>
        <p:sp>
          <p:nvSpPr>
            <p:cNvPr id="19" name="Divisa 18"/>
            <p:cNvSpPr/>
            <p:nvPr/>
          </p:nvSpPr>
          <p:spPr>
            <a:xfrm>
              <a:off x="622590" y="312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Divisa 4"/>
            <p:cNvSpPr/>
            <p:nvPr/>
          </p:nvSpPr>
          <p:spPr>
            <a:xfrm>
              <a:off x="128495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20320" rIns="0" bIns="203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b="1" dirty="0">
                  <a:latin typeface="RobotoBR"/>
                </a:rPr>
                <a:t>Cavalhada</a:t>
              </a:r>
              <a:endParaRPr lang="pt-BR" sz="3200" b="1" kern="1200" dirty="0">
                <a:latin typeface="RobotoBR"/>
              </a:endParaRPr>
            </a:p>
          </p:txBody>
        </p:sp>
      </p:grpSp>
      <p:grpSp>
        <p:nvGrpSpPr>
          <p:cNvPr id="21" name="Grupo 20"/>
          <p:cNvGrpSpPr/>
          <p:nvPr/>
        </p:nvGrpSpPr>
        <p:grpSpPr>
          <a:xfrm>
            <a:off x="4597791" y="2953722"/>
            <a:ext cx="6461909" cy="999153"/>
            <a:chOff x="3503854" y="29055"/>
            <a:chExt cx="6320242" cy="1272866"/>
          </a:xfrm>
        </p:grpSpPr>
        <p:sp>
          <p:nvSpPr>
            <p:cNvPr id="22" name="Divisa 21"/>
            <p:cNvSpPr/>
            <p:nvPr/>
          </p:nvSpPr>
          <p:spPr>
            <a:xfrm>
              <a:off x="3503854" y="29055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3" name="Divisa 4"/>
            <p:cNvSpPr/>
            <p:nvPr/>
          </p:nvSpPr>
          <p:spPr>
            <a:xfrm>
              <a:off x="4140287" y="29055"/>
              <a:ext cx="5047376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>
                <a:latin typeface="RobotoBR"/>
              </a:endParaRPr>
            </a:p>
          </p:txBody>
        </p:sp>
      </p:grpSp>
      <p:grpSp>
        <p:nvGrpSpPr>
          <p:cNvPr id="24" name="Grupo 23"/>
          <p:cNvGrpSpPr/>
          <p:nvPr/>
        </p:nvGrpSpPr>
        <p:grpSpPr>
          <a:xfrm>
            <a:off x="1570114" y="4075491"/>
            <a:ext cx="3494248" cy="1048960"/>
            <a:chOff x="622590" y="3129"/>
            <a:chExt cx="3311797" cy="1324719"/>
          </a:xfrm>
        </p:grpSpPr>
        <p:sp>
          <p:nvSpPr>
            <p:cNvPr id="25" name="Divisa 24"/>
            <p:cNvSpPr/>
            <p:nvPr/>
          </p:nvSpPr>
          <p:spPr>
            <a:xfrm>
              <a:off x="622590" y="312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Divisa 4"/>
            <p:cNvSpPr/>
            <p:nvPr/>
          </p:nvSpPr>
          <p:spPr>
            <a:xfrm>
              <a:off x="128495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20320" rIns="0" bIns="203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b="1" kern="1200" dirty="0">
                  <a:latin typeface="RobotoBR"/>
                </a:rPr>
                <a:t>Congada</a:t>
              </a:r>
            </a:p>
          </p:txBody>
        </p:sp>
      </p:grpSp>
      <p:grpSp>
        <p:nvGrpSpPr>
          <p:cNvPr id="30" name="Grupo 29"/>
          <p:cNvGrpSpPr/>
          <p:nvPr/>
        </p:nvGrpSpPr>
        <p:grpSpPr>
          <a:xfrm>
            <a:off x="4597790" y="4075490"/>
            <a:ext cx="6461910" cy="1048960"/>
            <a:chOff x="3503854" y="29055"/>
            <a:chExt cx="6320242" cy="1272866"/>
          </a:xfrm>
        </p:grpSpPr>
        <p:sp>
          <p:nvSpPr>
            <p:cNvPr id="31" name="Divisa 30"/>
            <p:cNvSpPr/>
            <p:nvPr/>
          </p:nvSpPr>
          <p:spPr>
            <a:xfrm>
              <a:off x="3503854" y="29055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Divisa 4"/>
            <p:cNvSpPr/>
            <p:nvPr/>
          </p:nvSpPr>
          <p:spPr>
            <a:xfrm>
              <a:off x="4281954" y="29055"/>
              <a:ext cx="5047376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algn="ctr"/>
              <a:r>
                <a:rPr lang="pt-BR" sz="2000" dirty="0">
                  <a:latin typeface="RobotoBR"/>
                  <a:ea typeface="Roboto" panose="02000000000000000000" pitchFamily="2" charset="0"/>
                </a:rPr>
                <a:t>Representa a coroação dos antigos reis do Congo, na África.</a:t>
              </a:r>
              <a:endParaRPr lang="pt-BR" sz="2000" kern="1200" dirty="0">
                <a:latin typeface="RobotoBR"/>
                <a:ea typeface="Roboto" panose="02000000000000000000" pitchFamily="2" charset="0"/>
              </a:endParaRPr>
            </a:p>
          </p:txBody>
        </p:sp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19</a:t>
            </a:fld>
            <a:endParaRPr lang="pt-BR" dirty="0"/>
          </a:p>
        </p:txBody>
      </p:sp>
      <p:pic>
        <p:nvPicPr>
          <p:cNvPr id="2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Divisa 4"/>
          <p:cNvSpPr/>
          <p:nvPr/>
        </p:nvSpPr>
        <p:spPr>
          <a:xfrm>
            <a:off x="5234223" y="2984614"/>
            <a:ext cx="5047376" cy="99915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4130" tIns="12065" rIns="0" bIns="12065" numCol="1" spcCol="1270" anchor="ctr" anchorCtr="0">
            <a:no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t-BR" sz="2000" dirty="0">
                <a:latin typeface="RobotoBR"/>
                <a:ea typeface="Roboto" panose="02000000000000000000" pitchFamily="2" charset="0"/>
              </a:rPr>
              <a:t> Representa batalhas medievais</a:t>
            </a:r>
            <a:br>
              <a:rPr lang="pt-BR" sz="2000" dirty="0">
                <a:latin typeface="RobotoBR"/>
                <a:ea typeface="Roboto" panose="02000000000000000000" pitchFamily="2" charset="0"/>
              </a:rPr>
            </a:br>
            <a:r>
              <a:rPr lang="pt-BR" sz="2000" dirty="0">
                <a:latin typeface="RobotoBR"/>
                <a:ea typeface="Roboto" panose="02000000000000000000" pitchFamily="2" charset="0"/>
              </a:rPr>
              <a:t> entre cristãos e muçulmanos.</a:t>
            </a:r>
          </a:p>
        </p:txBody>
      </p:sp>
      <p:grpSp>
        <p:nvGrpSpPr>
          <p:cNvPr id="34" name="Grupo 33"/>
          <p:cNvGrpSpPr/>
          <p:nvPr/>
        </p:nvGrpSpPr>
        <p:grpSpPr>
          <a:xfrm>
            <a:off x="1570114" y="5276851"/>
            <a:ext cx="3494248" cy="1048960"/>
            <a:chOff x="622590" y="3129"/>
            <a:chExt cx="3311797" cy="1324719"/>
          </a:xfrm>
        </p:grpSpPr>
        <p:sp>
          <p:nvSpPr>
            <p:cNvPr id="35" name="Divisa 34"/>
            <p:cNvSpPr/>
            <p:nvPr/>
          </p:nvSpPr>
          <p:spPr>
            <a:xfrm>
              <a:off x="622590" y="312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Divisa 4"/>
            <p:cNvSpPr/>
            <p:nvPr/>
          </p:nvSpPr>
          <p:spPr>
            <a:xfrm>
              <a:off x="128495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20320" rIns="0" bIns="203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3200" b="1" kern="1200" dirty="0">
                  <a:latin typeface="RobotoBR"/>
                </a:rPr>
                <a:t>Marujada</a:t>
              </a: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4597790" y="5276850"/>
            <a:ext cx="6461910" cy="1048960"/>
            <a:chOff x="3503854" y="29055"/>
            <a:chExt cx="6320242" cy="1272866"/>
          </a:xfrm>
        </p:grpSpPr>
        <p:sp>
          <p:nvSpPr>
            <p:cNvPr id="38" name="Divisa 37"/>
            <p:cNvSpPr/>
            <p:nvPr/>
          </p:nvSpPr>
          <p:spPr>
            <a:xfrm>
              <a:off x="3503854" y="29055"/>
              <a:ext cx="6320242" cy="1272866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9" name="Divisa 4"/>
            <p:cNvSpPr/>
            <p:nvPr/>
          </p:nvSpPr>
          <p:spPr>
            <a:xfrm>
              <a:off x="3869910" y="29055"/>
              <a:ext cx="5887825" cy="12728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algn="ctr"/>
              <a:r>
                <a:rPr lang="pt-BR" sz="2000" dirty="0">
                  <a:latin typeface="RobotoBR"/>
                  <a:ea typeface="Roboto" panose="02000000000000000000" pitchFamily="2" charset="0"/>
                </a:rPr>
                <a:t>Representa a vitória dos cristãos sobre </a:t>
              </a:r>
            </a:p>
            <a:p>
              <a:pPr algn="ctr"/>
              <a:r>
                <a:rPr lang="pt-BR" sz="2000" dirty="0">
                  <a:latin typeface="RobotoBR"/>
                  <a:ea typeface="Roboto" panose="02000000000000000000" pitchFamily="2" charset="0"/>
                </a:rPr>
                <a:t>os muçulmanos e as conquistas marítimas </a:t>
              </a:r>
            </a:p>
            <a:p>
              <a:pPr algn="ctr"/>
              <a:r>
                <a:rPr lang="pt-BR" sz="2000" dirty="0">
                  <a:latin typeface="RobotoBR"/>
                  <a:ea typeface="Roboto" panose="02000000000000000000" pitchFamily="2" charset="0"/>
                </a:rPr>
                <a:t>europeias dos séculos 15 e 16.</a:t>
              </a:r>
              <a:endParaRPr lang="pt-BR" sz="2000" kern="1200" dirty="0">
                <a:latin typeface="RobotoBR"/>
                <a:ea typeface="Roboto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09863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100000">
              <a:schemeClr val="accent1"/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pt-BR" sz="4800" dirty="0">
                <a:latin typeface="RobotoBR" pitchFamily="2" charset="0"/>
              </a:rPr>
            </a:br>
            <a:r>
              <a:rPr lang="pt-BR" sz="4800" dirty="0">
                <a:latin typeface="RobotoBR" pitchFamily="2" charset="0"/>
              </a:rPr>
              <a:t>Unidade 3 – Capítulo 5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64702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2989327" y="1042340"/>
            <a:ext cx="6528159" cy="4929836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3035208" y="2409054"/>
            <a:ext cx="642512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Músico e coreógrafo,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  trabalha com a valorização da cultura popular. Sua pesquisa criativa abarca os vários ritmos e cores 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das danças e folguedos nacionais.</a:t>
            </a:r>
          </a:p>
        </p:txBody>
      </p:sp>
      <p:sp>
        <p:nvSpPr>
          <p:cNvPr id="7" name="Retângulo 6"/>
          <p:cNvSpPr/>
          <p:nvPr/>
        </p:nvSpPr>
        <p:spPr>
          <a:xfrm>
            <a:off x="3129800" y="1446256"/>
            <a:ext cx="63876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Antonio Nóbrega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20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88942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 frevo e o calor popular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433558" y="2383917"/>
            <a:ext cx="8779387" cy="370779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marL="57150" lvl="1" indent="-57150" algn="ctr" defTabSz="48895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O frevo é um gênero musical e de dança, 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surgido em Pernambuco  no final do século 19.</a:t>
            </a:r>
          </a:p>
          <a:p>
            <a:pPr marL="57150" lvl="1" indent="-57150" algn="ctr" defTabSz="48895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A palavra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frevo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se refere a “ferver”.</a:t>
            </a:r>
          </a:p>
          <a:p>
            <a:pPr marL="57150" lvl="1" indent="-57150" algn="ctr" defTabSz="48895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  <a:buChar char="•"/>
            </a:pP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Presente no carnaval, seu ritmo é  acelerado, 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assim como seus passos de dança.</a:t>
            </a:r>
            <a:endParaRPr lang="pt-BR" sz="2800" kern="12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21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1049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Nossa cultura, nosso patrimônio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07583" y="2199112"/>
            <a:ext cx="10187189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dirty="0">
                <a:latin typeface="RobotoBR"/>
                <a:ea typeface="Roboto" panose="02000000000000000000" pitchFamily="2" charset="0"/>
              </a:rPr>
              <a:t>Misto de música, dança e luta, é uma expressão cultural relacionada aos africanos que foram escravizados no Brasil. </a:t>
            </a:r>
          </a:p>
          <a:p>
            <a:pPr>
              <a:lnSpc>
                <a:spcPct val="100000"/>
              </a:lnSpc>
            </a:pPr>
            <a:r>
              <a:rPr lang="pt-BR" dirty="0">
                <a:latin typeface="RobotoBR"/>
                <a:ea typeface="Roboto" panose="02000000000000000000" pitchFamily="2" charset="0"/>
              </a:rPr>
              <a:t>É praticada em uma roda de jogadores e instrumentistas. </a:t>
            </a:r>
            <a:br>
              <a:rPr lang="pt-BR" dirty="0">
                <a:latin typeface="RobotoBR"/>
                <a:ea typeface="Roboto" panose="02000000000000000000" pitchFamily="2" charset="0"/>
              </a:rPr>
            </a:br>
            <a:r>
              <a:rPr lang="pt-BR" dirty="0">
                <a:latin typeface="RobotoBR"/>
                <a:ea typeface="Roboto" panose="02000000000000000000" pitchFamily="2" charset="0"/>
              </a:rPr>
              <a:t>O ritmo da roda é determinado pelo berimbau, acompanhado por atabaque, pandeiro, agogô e palmas.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22</a:t>
            </a:fld>
            <a:endParaRPr lang="pt-BR" dirty="0"/>
          </a:p>
        </p:txBody>
      </p:sp>
      <p:pic>
        <p:nvPicPr>
          <p:cNvPr id="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99871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23</a:t>
            </a:fld>
            <a:endParaRPr lang="pt-BR" dirty="0"/>
          </a:p>
        </p:txBody>
      </p:sp>
      <p:pic>
        <p:nvPicPr>
          <p:cNvPr id="7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 Dança como apresentação</a:t>
            </a:r>
          </a:p>
        </p:txBody>
      </p:sp>
      <p:sp>
        <p:nvSpPr>
          <p:cNvPr id="12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914400" y="2169545"/>
            <a:ext cx="6038850" cy="3564505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Tanto na elaboração de </a:t>
            </a:r>
          </a:p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uma apresentação quanto em momentos de recreação ou</a:t>
            </a:r>
          </a:p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de cerimônia religiosa, os movimentos de uma dança podem ser estruturados em</a:t>
            </a:r>
          </a:p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uma sequência chamada 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coreografia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.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7217911" y="2391340"/>
            <a:ext cx="442164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BR"/>
                <a:ea typeface="Roboto" panose="02000000000000000000" pitchFamily="2" charset="0"/>
              </a:rPr>
              <a:t>Mesmo movimentos simples do cotidiano, como andar, acenar, saltar, correr, apontar, entre muitos outros podem ser transformados em coreografias.</a:t>
            </a:r>
          </a:p>
        </p:txBody>
      </p:sp>
      <p:sp>
        <p:nvSpPr>
          <p:cNvPr id="14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7149860" y="2179070"/>
            <a:ext cx="4356340" cy="344068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>
              <a:latin typeface="RobotoBR"/>
            </a:endParaRPr>
          </a:p>
        </p:txBody>
      </p:sp>
    </p:spTree>
    <p:extLst>
      <p:ext uri="{BB962C8B-B14F-4D97-AF65-F5344CB8AC3E}">
        <p14:creationId xmlns:p14="http://schemas.microsoft.com/office/powerpoint/2010/main" val="2649152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1107584" y="2324638"/>
            <a:ext cx="10187188" cy="34665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algn="ctr"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O dançarino, coreógrafo e estudioso brasileiro </a:t>
            </a:r>
            <a:r>
              <a:rPr lang="pt-BR" sz="2800" b="1" dirty="0" err="1">
                <a:latin typeface="RobotoBR"/>
                <a:ea typeface="Roboto" panose="02000000000000000000" pitchFamily="2" charset="0"/>
              </a:rPr>
              <a:t>Klauss</a:t>
            </a:r>
            <a:r>
              <a:rPr lang="pt-BR" sz="2800" b="1" dirty="0">
                <a:latin typeface="RobotoBR"/>
                <a:ea typeface="Roboto" panose="02000000000000000000" pitchFamily="2" charset="0"/>
              </a:rPr>
              <a:t> Vianna </a:t>
            </a:r>
            <a:r>
              <a:rPr lang="pt-BR" sz="2800" dirty="0">
                <a:latin typeface="RobotoBR"/>
                <a:ea typeface="Roboto" panose="02000000000000000000" pitchFamily="2" charset="0"/>
              </a:rPr>
              <a:t>demonstrou que dançar é uma prática acessível a todos. 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Ele abriu espaço para várias experimentações, descobertas e manifestações particulares do que cada corpo pode fazer. </a:t>
            </a:r>
          </a:p>
          <a:p>
            <a:pPr algn="ctr">
              <a:lnSpc>
                <a:spcPct val="150000"/>
              </a:lnSpc>
            </a:pPr>
            <a:r>
              <a:rPr lang="pt-BR" sz="2800" dirty="0">
                <a:latin typeface="RobotoBR"/>
                <a:ea typeface="Roboto" panose="02000000000000000000" pitchFamily="2" charset="0"/>
              </a:rPr>
              <a:t>Para ele, os movimentos estão dentro de cada um.</a:t>
            </a:r>
          </a:p>
        </p:txBody>
      </p:sp>
      <p:sp>
        <p:nvSpPr>
          <p:cNvPr id="7" name="Retângulo 6"/>
          <p:cNvSpPr/>
          <p:nvPr/>
        </p:nvSpPr>
        <p:spPr>
          <a:xfrm>
            <a:off x="3021607" y="765400"/>
            <a:ext cx="63443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 defTabSz="488950">
              <a:lnSpc>
                <a:spcPct val="15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4800" b="1" dirty="0">
                <a:latin typeface="Roboto" panose="02000000000000000000" pitchFamily="2" charset="0"/>
                <a:ea typeface="Roboto" panose="02000000000000000000" pitchFamily="2" charset="0"/>
              </a:rPr>
              <a:t>O corpo se expressa</a:t>
            </a:r>
            <a:endParaRPr lang="pt-BR" sz="48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24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990600" y="546100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O corpo se expressa</a:t>
            </a:r>
          </a:p>
        </p:txBody>
      </p:sp>
    </p:spTree>
    <p:extLst>
      <p:ext uri="{BB962C8B-B14F-4D97-AF65-F5344CB8AC3E}">
        <p14:creationId xmlns:p14="http://schemas.microsoft.com/office/powerpoint/2010/main" val="3902680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ço Reservado para Conteúdo 4">
            <a:extLst>
              <a:ext uri="{FF2B5EF4-FFF2-40B4-BE49-F238E27FC236}">
                <a16:creationId xmlns:a16="http://schemas.microsoft.com/office/drawing/2014/main" id="{5F53B5A5-538A-46E7-990B-868E237B9F8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As Artes da cena</a:t>
            </a:r>
          </a:p>
        </p:txBody>
      </p:sp>
      <p:sp>
        <p:nvSpPr>
          <p:cNvPr id="6" name="Seta: Pentágono 10">
            <a:extLst>
              <a:ext uri="{FF2B5EF4-FFF2-40B4-BE49-F238E27FC236}">
                <a16:creationId xmlns:a16="http://schemas.microsoft.com/office/drawing/2014/main" id="{89F06BFB-5597-4757-9691-CE41B1D07394}"/>
              </a:ext>
            </a:extLst>
          </p:cNvPr>
          <p:cNvSpPr/>
          <p:nvPr/>
        </p:nvSpPr>
        <p:spPr>
          <a:xfrm>
            <a:off x="914400" y="2169545"/>
            <a:ext cx="5588000" cy="2976111"/>
          </a:xfrm>
          <a:prstGeom prst="homePlat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As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Artes cênicas 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abrangem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 a Dança, o Teatro, o Circo e qualquer outra arte em que</a:t>
            </a:r>
          </a:p>
          <a:p>
            <a:pPr algn="ctr"/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alguém se apresenta para um espectador.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6951212" y="2534215"/>
            <a:ext cx="35713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Todas as formas de Artes cênicas têm 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um elemento central em comum: </a:t>
            </a:r>
            <a:b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o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corpo do artista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10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6616460" y="2169545"/>
            <a:ext cx="4063041" cy="2976111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 dirty="0"/>
          </a:p>
        </p:txBody>
      </p:sp>
      <p:pic>
        <p:nvPicPr>
          <p:cNvPr id="8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0794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1041400" y="444501"/>
            <a:ext cx="10007600" cy="14096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O ator, o personagem </a:t>
            </a:r>
          </a:p>
          <a:p>
            <a:pPr algn="ctr"/>
            <a:r>
              <a:rPr lang="pt-BR" sz="48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RobotoBR" pitchFamily="2" charset="0"/>
              </a:rPr>
              <a:t>e o espaço cênico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2539740-4563-4767-9740-19E11DFB5EC6}"/>
              </a:ext>
            </a:extLst>
          </p:cNvPr>
          <p:cNvSpPr/>
          <p:nvPr/>
        </p:nvSpPr>
        <p:spPr>
          <a:xfrm>
            <a:off x="6022736" y="5624270"/>
            <a:ext cx="2817133" cy="774249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 dirty="0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Espaço Reservado para Conteúdo 1"/>
          <p:cNvSpPr>
            <a:spLocks noGrp="1"/>
          </p:cNvSpPr>
          <p:nvPr>
            <p:ph idx="1"/>
          </p:nvPr>
        </p:nvSpPr>
        <p:spPr>
          <a:xfrm>
            <a:off x="889000" y="2232025"/>
            <a:ext cx="10515600" cy="3635375"/>
          </a:xfrm>
        </p:spPr>
        <p:txBody>
          <a:bodyPr>
            <a:noAutofit/>
          </a:bodyPr>
          <a:lstStyle/>
          <a:p>
            <a:r>
              <a:rPr lang="pt-BR" dirty="0">
                <a:latin typeface="RobotoBR" pitchFamily="2" charset="0"/>
              </a:rPr>
              <a:t>Atores e atrizes são profissionais que interpretam com </a:t>
            </a:r>
            <a:r>
              <a:rPr lang="pt-BR" b="1" dirty="0">
                <a:latin typeface="RobotoBR" pitchFamily="2" charset="0"/>
              </a:rPr>
              <a:t>seus corpos</a:t>
            </a:r>
            <a:r>
              <a:rPr lang="pt-BR" dirty="0">
                <a:latin typeface="RobotoBR" pitchFamily="2" charset="0"/>
              </a:rPr>
              <a:t> uma ação dramática.</a:t>
            </a:r>
          </a:p>
          <a:p>
            <a:r>
              <a:rPr lang="pt-BR" dirty="0">
                <a:latin typeface="RobotoBR" pitchFamily="2" charset="0"/>
              </a:rPr>
              <a:t>A pessoa que atua é a</a:t>
            </a:r>
            <a:r>
              <a:rPr lang="pt-BR" b="1" dirty="0">
                <a:latin typeface="RobotoBR" pitchFamily="2" charset="0"/>
              </a:rPr>
              <a:t> ponte </a:t>
            </a:r>
            <a:r>
              <a:rPr lang="pt-BR" dirty="0">
                <a:latin typeface="RobotoBR" pitchFamily="2" charset="0"/>
              </a:rPr>
              <a:t>entre o universo imaginário da peça e a percepção do espectador.</a:t>
            </a:r>
          </a:p>
          <a:p>
            <a:r>
              <a:rPr lang="pt-BR" dirty="0">
                <a:latin typeface="RobotoBR" pitchFamily="2" charset="0"/>
              </a:rPr>
              <a:t>O ator e a atriz compõem uma série de ações, movimentos e relações que são repetidas e reelaboradas constantemente por meio de </a:t>
            </a:r>
            <a:r>
              <a:rPr lang="pt-BR" b="1" dirty="0">
                <a:latin typeface="RobotoBR" pitchFamily="2" charset="0"/>
              </a:rPr>
              <a:t>ensaios</a:t>
            </a:r>
            <a:r>
              <a:rPr lang="pt-BR" dirty="0">
                <a:latin typeface="RobotoBR" pitchFamily="2" charset="0"/>
              </a:rPr>
              <a:t>. Todos esses elementos são organizados em uma </a:t>
            </a:r>
            <a:r>
              <a:rPr lang="pt-BR" b="1" dirty="0">
                <a:latin typeface="RobotoBR" pitchFamily="2" charset="0"/>
              </a:rPr>
              <a:t>dramaturgia</a:t>
            </a:r>
            <a:r>
              <a:rPr lang="pt-BR" dirty="0">
                <a:latin typeface="RobotoBR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69488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ço Reservado para Conteúdo 3">
            <a:extLst>
              <a:ext uri="{FF2B5EF4-FFF2-40B4-BE49-F238E27FC236}">
                <a16:creationId xmlns:a16="http://schemas.microsoft.com/office/drawing/2014/main" id="{3BB695FF-976C-499F-8136-4E06B1484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5329133"/>
              </p:ext>
            </p:extLst>
          </p:nvPr>
        </p:nvGraphicFramePr>
        <p:xfrm>
          <a:off x="838200" y="704675"/>
          <a:ext cx="10515600" cy="547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 dirty="0"/>
          </a:p>
        </p:txBody>
      </p:sp>
      <p:pic>
        <p:nvPicPr>
          <p:cNvPr id="4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7768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A31E8EBF-A389-46FE-8BDA-4B2A3B7E9EAA}"/>
              </a:ext>
            </a:extLst>
          </p:cNvPr>
          <p:cNvSpPr txBox="1"/>
          <p:nvPr/>
        </p:nvSpPr>
        <p:spPr>
          <a:xfrm>
            <a:off x="898524" y="834677"/>
            <a:ext cx="1046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Espaço cênico </a:t>
            </a: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é o local onde acontece uma encenação.</a:t>
            </a:r>
          </a:p>
          <a:p>
            <a:pPr algn="ctr"/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Cada espaço estabelece um tipo de </a:t>
            </a:r>
            <a: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  <a:t>relação </a:t>
            </a:r>
            <a:br>
              <a:rPr lang="pt-BR" sz="2800" b="1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pt-BR" sz="2800" dirty="0">
                <a:latin typeface="Roboto" panose="02000000000000000000" pitchFamily="2" charset="0"/>
                <a:ea typeface="Roboto" panose="02000000000000000000" pitchFamily="2" charset="0"/>
              </a:rPr>
              <a:t>entre atores e espectadores.</a:t>
            </a:r>
          </a:p>
        </p:txBody>
      </p:sp>
      <p:sp>
        <p:nvSpPr>
          <p:cNvPr id="6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812800" y="838200"/>
            <a:ext cx="10871200" cy="135890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grpSp>
        <p:nvGrpSpPr>
          <p:cNvPr id="20" name="Grupo 19"/>
          <p:cNvGrpSpPr/>
          <p:nvPr/>
        </p:nvGrpSpPr>
        <p:grpSpPr>
          <a:xfrm>
            <a:off x="4009260" y="2413001"/>
            <a:ext cx="7697132" cy="1079142"/>
            <a:chOff x="3503854" y="1538856"/>
            <a:chExt cx="6389155" cy="1273625"/>
          </a:xfrm>
        </p:grpSpPr>
        <p:sp>
          <p:nvSpPr>
            <p:cNvPr id="21" name="Divisa 20"/>
            <p:cNvSpPr/>
            <p:nvPr/>
          </p:nvSpPr>
          <p:spPr>
            <a:xfrm>
              <a:off x="3503854" y="1538856"/>
              <a:ext cx="6389155" cy="1273625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Divisa 4"/>
            <p:cNvSpPr/>
            <p:nvPr/>
          </p:nvSpPr>
          <p:spPr>
            <a:xfrm>
              <a:off x="4140667" y="1538856"/>
              <a:ext cx="5276009" cy="12736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1900" dirty="0">
                  <a:latin typeface="Roboto" panose="02000000000000000000" pitchFamily="2" charset="0"/>
                  <a:ea typeface="Roboto" panose="02000000000000000000" pitchFamily="2" charset="0"/>
                </a:rPr>
                <a:t>Oferece uma visão frontal ao público. Os espectadores se mantêm afastados do que acontece em cena e enxergam tudo sob um único ponto de vista.</a:t>
              </a:r>
              <a:endParaRPr lang="pt-BR" sz="1900" kern="1200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grpSp>
        <p:nvGrpSpPr>
          <p:cNvPr id="23" name="Grupo 22"/>
          <p:cNvGrpSpPr/>
          <p:nvPr/>
        </p:nvGrpSpPr>
        <p:grpSpPr>
          <a:xfrm>
            <a:off x="812799" y="2413000"/>
            <a:ext cx="3530601" cy="1079143"/>
            <a:chOff x="622590" y="3129"/>
            <a:chExt cx="3311797" cy="1324719"/>
          </a:xfrm>
        </p:grpSpPr>
        <p:sp>
          <p:nvSpPr>
            <p:cNvPr id="24" name="Divisa 23"/>
            <p:cNvSpPr/>
            <p:nvPr/>
          </p:nvSpPr>
          <p:spPr>
            <a:xfrm>
              <a:off x="622590" y="3129"/>
              <a:ext cx="3311797" cy="132471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Divisa 4"/>
            <p:cNvSpPr/>
            <p:nvPr/>
          </p:nvSpPr>
          <p:spPr>
            <a:xfrm>
              <a:off x="128495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20320" rIns="0" bIns="203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>
                  <a:latin typeface="Roboto" panose="02000000000000000000" pitchFamily="2" charset="0"/>
                  <a:ea typeface="Roboto" panose="02000000000000000000" pitchFamily="2" charset="0"/>
                </a:rPr>
                <a:t>Palco italiano</a:t>
              </a:r>
            </a:p>
          </p:txBody>
        </p:sp>
      </p:grpSp>
      <p:grpSp>
        <p:nvGrpSpPr>
          <p:cNvPr id="26" name="Grupo 25"/>
          <p:cNvGrpSpPr/>
          <p:nvPr/>
        </p:nvGrpSpPr>
        <p:grpSpPr>
          <a:xfrm>
            <a:off x="899910" y="3644105"/>
            <a:ext cx="3443489" cy="1137040"/>
            <a:chOff x="622590" y="-26993"/>
            <a:chExt cx="3311797" cy="1354841"/>
          </a:xfrm>
        </p:grpSpPr>
        <p:sp>
          <p:nvSpPr>
            <p:cNvPr id="27" name="Divisa 26"/>
            <p:cNvSpPr/>
            <p:nvPr/>
          </p:nvSpPr>
          <p:spPr>
            <a:xfrm>
              <a:off x="622590" y="-26993"/>
              <a:ext cx="3311797" cy="1354841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Divisa 4"/>
            <p:cNvSpPr/>
            <p:nvPr/>
          </p:nvSpPr>
          <p:spPr>
            <a:xfrm>
              <a:off x="128495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20320" rIns="0" bIns="203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>
                  <a:latin typeface="Roboto" panose="02000000000000000000" pitchFamily="2" charset="0"/>
                  <a:ea typeface="Roboto" panose="02000000000000000000" pitchFamily="2" charset="0"/>
                </a:rPr>
                <a:t>Arena</a:t>
              </a:r>
            </a:p>
          </p:txBody>
        </p:sp>
      </p:grpSp>
      <p:grpSp>
        <p:nvGrpSpPr>
          <p:cNvPr id="29" name="Grupo 28"/>
          <p:cNvGrpSpPr/>
          <p:nvPr/>
        </p:nvGrpSpPr>
        <p:grpSpPr>
          <a:xfrm>
            <a:off x="4009260" y="3644105"/>
            <a:ext cx="7697132" cy="1265828"/>
            <a:chOff x="3567716" y="1394598"/>
            <a:chExt cx="6389155" cy="1417883"/>
          </a:xfrm>
        </p:grpSpPr>
        <p:sp>
          <p:nvSpPr>
            <p:cNvPr id="30" name="Divisa 29"/>
            <p:cNvSpPr/>
            <p:nvPr/>
          </p:nvSpPr>
          <p:spPr>
            <a:xfrm>
              <a:off x="3567716" y="1394598"/>
              <a:ext cx="6389155" cy="1273625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Divisa 4"/>
            <p:cNvSpPr/>
            <p:nvPr/>
          </p:nvSpPr>
          <p:spPr>
            <a:xfrm>
              <a:off x="4140667" y="1538856"/>
              <a:ext cx="5115530" cy="12736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sp>
        <p:nvSpPr>
          <p:cNvPr id="3" name="Retângulo 2"/>
          <p:cNvSpPr/>
          <p:nvPr/>
        </p:nvSpPr>
        <p:spPr>
          <a:xfrm>
            <a:off x="4250102" y="3811649"/>
            <a:ext cx="7332298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900" dirty="0">
                <a:latin typeface="Roboto" panose="02000000000000000000" pitchFamily="2" charset="0"/>
                <a:ea typeface="Roboto" panose="02000000000000000000" pitchFamily="2" charset="0"/>
              </a:rPr>
              <a:t>O público fica ao redor da cena e os atores são vistos por todos os lados. Isso altera a atenção a seus movimentos e ações.</a:t>
            </a:r>
          </a:p>
          <a:p>
            <a:pPr algn="ctr"/>
            <a:endParaRPr lang="pt-BR" sz="19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35" name="Grupo 34"/>
          <p:cNvGrpSpPr/>
          <p:nvPr/>
        </p:nvGrpSpPr>
        <p:grpSpPr>
          <a:xfrm>
            <a:off x="822544" y="4909933"/>
            <a:ext cx="3520856" cy="1284805"/>
            <a:chOff x="622590" y="-49994"/>
            <a:chExt cx="3311797" cy="1377842"/>
          </a:xfrm>
        </p:grpSpPr>
        <p:sp>
          <p:nvSpPr>
            <p:cNvPr id="36" name="Divisa 35"/>
            <p:cNvSpPr/>
            <p:nvPr/>
          </p:nvSpPr>
          <p:spPr>
            <a:xfrm>
              <a:off x="622590" y="-49994"/>
              <a:ext cx="3311797" cy="1377842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Divisa 4"/>
            <p:cNvSpPr/>
            <p:nvPr/>
          </p:nvSpPr>
          <p:spPr>
            <a:xfrm>
              <a:off x="1284950" y="3129"/>
              <a:ext cx="1987078" cy="13247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0640" tIns="20320" rIns="0" bIns="203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pt-BR" sz="2800" b="1" kern="1200" dirty="0">
                  <a:latin typeface="Roboto" panose="02000000000000000000" pitchFamily="2" charset="0"/>
                  <a:ea typeface="Roboto" panose="02000000000000000000" pitchFamily="2" charset="0"/>
                </a:rPr>
                <a:t>Palcos simultâneos </a:t>
              </a:r>
            </a:p>
          </p:txBody>
        </p:sp>
      </p:grpSp>
      <p:grpSp>
        <p:nvGrpSpPr>
          <p:cNvPr id="38" name="Grupo 37"/>
          <p:cNvGrpSpPr/>
          <p:nvPr/>
        </p:nvGrpSpPr>
        <p:grpSpPr>
          <a:xfrm>
            <a:off x="4009261" y="4909933"/>
            <a:ext cx="7697131" cy="1279596"/>
            <a:chOff x="3503854" y="1538856"/>
            <a:chExt cx="6389155" cy="1273625"/>
          </a:xfrm>
        </p:grpSpPr>
        <p:sp>
          <p:nvSpPr>
            <p:cNvPr id="39" name="Divisa 38"/>
            <p:cNvSpPr/>
            <p:nvPr/>
          </p:nvSpPr>
          <p:spPr>
            <a:xfrm>
              <a:off x="3503854" y="1538856"/>
              <a:ext cx="6389155" cy="1273625"/>
            </a:xfrm>
            <a:prstGeom prst="chevron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Divisa 4"/>
            <p:cNvSpPr/>
            <p:nvPr/>
          </p:nvSpPr>
          <p:spPr>
            <a:xfrm>
              <a:off x="4140667" y="1538856"/>
              <a:ext cx="5115530" cy="127362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130" tIns="12065" rIns="0" bIns="12065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pt-BR" sz="1900" kern="1200" dirty="0"/>
            </a:p>
          </p:txBody>
        </p:sp>
      </p:grpSp>
      <p:sp>
        <p:nvSpPr>
          <p:cNvPr id="41" name="Retângulo 40"/>
          <p:cNvSpPr/>
          <p:nvPr/>
        </p:nvSpPr>
        <p:spPr>
          <a:xfrm>
            <a:off x="4564428" y="5039727"/>
            <a:ext cx="685067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900" dirty="0">
                <a:latin typeface="Roboto" panose="02000000000000000000" pitchFamily="2" charset="0"/>
                <a:ea typeface="Roboto" panose="02000000000000000000" pitchFamily="2" charset="0"/>
              </a:rPr>
              <a:t>O espaço é organizado com várias cenas diferentes ocorrendo ao mesmo tempo. Isso acontecia, por exemplo, na Idade Média.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 dirty="0"/>
          </a:p>
        </p:txBody>
      </p:sp>
      <p:pic>
        <p:nvPicPr>
          <p:cNvPr id="3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47624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Uma arte nascida da festa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798637"/>
            <a:ext cx="10248900" cy="1244601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Diversas formas de Artes da cena ao redor do mundo tiveram 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origem em cerimônias e festas religiosas.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/>
              <a:ea typeface="Roboto" panose="02000000000000000000" pitchFamily="2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939800" y="3229183"/>
            <a:ext cx="10198100" cy="1384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Na Pré-História, caçadores vestiam peles de animais para fazer representações. Uma hipótese é que faziam isso para se relacionar com os espíritos que acreditavam habitar o mundo.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/>
              <a:ea typeface="Roboto" panose="02000000000000000000" pitchFamily="2" charset="0"/>
            </a:endParaRP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E046689A-2400-43A1-85E8-AA272FBF48D4}"/>
              </a:ext>
            </a:extLst>
          </p:cNvPr>
          <p:cNvSpPr txBox="1">
            <a:spLocks/>
          </p:cNvSpPr>
          <p:nvPr/>
        </p:nvSpPr>
        <p:spPr>
          <a:xfrm>
            <a:off x="914400" y="4749801"/>
            <a:ext cx="10248900" cy="14967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r>
              <a:rPr lang="pt-BR" sz="2800" dirty="0">
                <a:latin typeface="RobotoBR"/>
                <a:ea typeface="Roboto" panose="02000000000000000000" pitchFamily="2" charset="0"/>
              </a:rPr>
              <a:t>Na Grécia Antiga, o teatro tem origem em festivais de colheita e em cortejos urbanos. Essas cerimônias eram dedicadas a Dionísio, deus do vinho e das festas.</a:t>
            </a: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br>
              <a:rPr lang="pt-BR" sz="2800" dirty="0">
                <a:latin typeface="RobotoBR"/>
                <a:ea typeface="Roboto" panose="02000000000000000000" pitchFamily="2" charset="0"/>
              </a:rPr>
            </a:br>
            <a:endParaRPr lang="pt-BR" sz="28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RobotoBR"/>
              <a:ea typeface="Roboto" panose="02000000000000000000" pitchFamily="2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 dirty="0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33994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Teatro grego</a:t>
            </a:r>
          </a:p>
        </p:txBody>
      </p:sp>
      <p:sp>
        <p:nvSpPr>
          <p:cNvPr id="5" name="Retângulo: Cantos Arredondados 5">
            <a:extLst>
              <a:ext uri="{FF2B5EF4-FFF2-40B4-BE49-F238E27FC236}">
                <a16:creationId xmlns:a16="http://schemas.microsoft.com/office/drawing/2014/main" id="{F2E8EAE4-96FA-41DE-9867-39DB82ABA4A4}"/>
              </a:ext>
            </a:extLst>
          </p:cNvPr>
          <p:cNvSpPr/>
          <p:nvPr/>
        </p:nvSpPr>
        <p:spPr>
          <a:xfrm>
            <a:off x="1193800" y="2470144"/>
            <a:ext cx="2578100" cy="15017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000" dirty="0">
                <a:latin typeface="RobotoBR"/>
                <a:ea typeface="Roboto" panose="02000000000000000000" pitchFamily="2" charset="0"/>
              </a:rPr>
              <a:t> Tragédia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F2E8EAE4-96FA-41DE-9867-39DB82ABA4A4}"/>
              </a:ext>
            </a:extLst>
          </p:cNvPr>
          <p:cNvSpPr/>
          <p:nvPr/>
        </p:nvSpPr>
        <p:spPr>
          <a:xfrm>
            <a:off x="1193800" y="4140184"/>
            <a:ext cx="2806700" cy="13843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4000" dirty="0">
                <a:latin typeface="RobotoBR"/>
                <a:ea typeface="Roboto" panose="02000000000000000000" pitchFamily="2" charset="0"/>
              </a:rPr>
              <a:t>Comédia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 rot="10800000" flipV="1">
            <a:off x="3670299" y="2470145"/>
            <a:ext cx="7254875" cy="150178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marL="0" lvl="1" algn="ctr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pt-BR" sz="2200" dirty="0">
              <a:latin typeface="RobotoBR"/>
              <a:ea typeface="Roboto" panose="02000000000000000000" pitchFamily="2" charset="0"/>
            </a:endParaRPr>
          </a:p>
          <a:p>
            <a:pPr marL="0" lvl="1" algn="ctr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r>
              <a:rPr lang="pt-BR" sz="2200" dirty="0">
                <a:latin typeface="RobotoBR"/>
                <a:ea typeface="Roboto" panose="02000000000000000000" pitchFamily="2" charset="0"/>
              </a:rPr>
              <a:t>Apresentava histórias sobre reis, deuses ou heróis, que lidavam com o medo, a moral e o sofrimento. O herói entrava em conflito com as forças que regiam o mundo.</a:t>
            </a:r>
          </a:p>
          <a:p>
            <a:pPr marL="0" lvl="1" algn="ctr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endParaRPr lang="pt-BR" sz="2200" kern="1200" dirty="0">
              <a:latin typeface="RobotoBR"/>
              <a:ea typeface="Roboto" panose="02000000000000000000" pitchFamily="2" charset="0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7DC7532-0517-436C-A4CC-06A41C901677}"/>
              </a:ext>
            </a:extLst>
          </p:cNvPr>
          <p:cNvSpPr txBox="1"/>
          <p:nvPr/>
        </p:nvSpPr>
        <p:spPr>
          <a:xfrm>
            <a:off x="3670300" y="4140168"/>
            <a:ext cx="7254874" cy="138430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0" vert="horz" wrap="square" lIns="99568" tIns="35560" rIns="35560" bIns="35560" numCol="1" spcCol="1270" anchor="t" anchorCtr="0">
            <a:noAutofit/>
          </a:bodyPr>
          <a:lstStyle/>
          <a:p>
            <a:pPr marL="0" lvl="1" algn="ctr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</a:pPr>
            <a:br>
              <a:rPr lang="pt-BR" sz="2200" dirty="0">
                <a:latin typeface="RobotoBR"/>
                <a:ea typeface="Roboto" panose="02000000000000000000" pitchFamily="2" charset="0"/>
              </a:rPr>
            </a:br>
            <a:r>
              <a:rPr lang="pt-BR" sz="2200" dirty="0">
                <a:latin typeface="RobotoBR"/>
                <a:ea typeface="Roboto" panose="02000000000000000000" pitchFamily="2" charset="0"/>
              </a:rPr>
              <a:t> Espetáculo divertido e crítico, com sátiras a aspectos da vida social grega, como costumes, hábitos, moral, nobreza, instituições políticas, entre outros.</a:t>
            </a:r>
            <a:endParaRPr lang="pt-BR" sz="2200" kern="1200" dirty="0">
              <a:latin typeface="RobotoBR"/>
              <a:ea typeface="Roboto" panose="02000000000000000000" pitchFamily="2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 dirty="0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1818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>
            <a:extLst>
              <a:ext uri="{FF2B5EF4-FFF2-40B4-BE49-F238E27FC236}">
                <a16:creationId xmlns:a16="http://schemas.microsoft.com/office/drawing/2014/main" id="{DF8307DF-7F63-4B4C-96C1-D382066B944D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4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Roboto" panose="02000000000000000000" pitchFamily="2" charset="0"/>
                <a:ea typeface="Roboto" panose="02000000000000000000" pitchFamily="2" charset="0"/>
              </a:rPr>
              <a:t>O personagem e as máscaras</a:t>
            </a:r>
          </a:p>
        </p:txBody>
      </p:sp>
      <p:sp>
        <p:nvSpPr>
          <p:cNvPr id="10" name="Retângulo: Cantos Arredondados 14">
            <a:extLst>
              <a:ext uri="{FF2B5EF4-FFF2-40B4-BE49-F238E27FC236}">
                <a16:creationId xmlns:a16="http://schemas.microsoft.com/office/drawing/2014/main" id="{6AF8A99A-9CE6-419E-9079-BB2B2CD3EF04}"/>
              </a:ext>
            </a:extLst>
          </p:cNvPr>
          <p:cNvSpPr/>
          <p:nvPr/>
        </p:nvSpPr>
        <p:spPr>
          <a:xfrm>
            <a:off x="1123950" y="2136775"/>
            <a:ext cx="9902825" cy="3930650"/>
          </a:xfrm>
          <a:prstGeom prst="roundRect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1" name="Retângulo 10"/>
          <p:cNvSpPr/>
          <p:nvPr/>
        </p:nvSpPr>
        <p:spPr>
          <a:xfrm>
            <a:off x="1393030" y="2377510"/>
            <a:ext cx="936466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kern="100" dirty="0">
                <a:latin typeface="RobotoBR"/>
                <a:ea typeface="Roboto" panose="02000000000000000000" pitchFamily="2" charset="0"/>
              </a:rPr>
              <a:t>Um dos principais elementos do teatro grego é a </a:t>
            </a:r>
            <a:r>
              <a:rPr lang="pt-BR" sz="2800" b="1" kern="100" dirty="0">
                <a:latin typeface="RobotoBR"/>
                <a:ea typeface="Roboto" panose="02000000000000000000" pitchFamily="2" charset="0"/>
              </a:rPr>
              <a:t>máscara</a:t>
            </a:r>
            <a:r>
              <a:rPr lang="pt-BR" sz="2800" kern="100" dirty="0">
                <a:latin typeface="RobotoBR"/>
                <a:ea typeface="Roboto" panose="02000000000000000000" pitchFamily="2" charset="0"/>
              </a:rPr>
              <a:t>, usada para compor </a:t>
            </a:r>
            <a:r>
              <a:rPr lang="pt-BR" sz="2800" b="1" kern="100" dirty="0">
                <a:latin typeface="RobotoBR"/>
                <a:ea typeface="Roboto" panose="02000000000000000000" pitchFamily="2" charset="0"/>
              </a:rPr>
              <a:t>personagens</a:t>
            </a:r>
            <a:r>
              <a:rPr lang="pt-BR" sz="2800" kern="100" dirty="0">
                <a:latin typeface="RobotoBR"/>
                <a:ea typeface="Roboto" panose="02000000000000000000" pitchFamily="2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kern="100" dirty="0">
                <a:latin typeface="RobotoBR"/>
                <a:ea typeface="Roboto" panose="02000000000000000000" pitchFamily="2" charset="0"/>
              </a:rPr>
              <a:t>A palavra </a:t>
            </a:r>
            <a:r>
              <a:rPr lang="pt-BR" sz="2800" b="1" kern="100" dirty="0">
                <a:latin typeface="RobotoBR"/>
                <a:ea typeface="Roboto" panose="02000000000000000000" pitchFamily="2" charset="0"/>
              </a:rPr>
              <a:t>personagem</a:t>
            </a:r>
            <a:r>
              <a:rPr lang="pt-BR" sz="2800" kern="100" dirty="0">
                <a:latin typeface="RobotoBR"/>
                <a:ea typeface="Roboto" panose="02000000000000000000" pitchFamily="2" charset="0"/>
              </a:rPr>
              <a:t> vem de </a:t>
            </a:r>
            <a:r>
              <a:rPr lang="pt-BR" sz="2800" i="1" kern="100" dirty="0">
                <a:latin typeface="RobotoBR"/>
                <a:ea typeface="Roboto" panose="02000000000000000000" pitchFamily="2" charset="0"/>
              </a:rPr>
              <a:t>persona</a:t>
            </a:r>
            <a:r>
              <a:rPr lang="pt-BR" sz="2800" kern="100" dirty="0">
                <a:latin typeface="RobotoBR"/>
                <a:ea typeface="Roboto" panose="02000000000000000000" pitchFamily="2" charset="0"/>
              </a:rPr>
              <a:t>, que é o termo grego para </a:t>
            </a:r>
            <a:r>
              <a:rPr lang="pt-BR" sz="2800" b="1" kern="100" dirty="0">
                <a:latin typeface="RobotoBR"/>
                <a:ea typeface="Roboto" panose="02000000000000000000" pitchFamily="2" charset="0"/>
              </a:rPr>
              <a:t>máscara</a:t>
            </a:r>
            <a:r>
              <a:rPr lang="pt-BR" sz="2800" kern="100" dirty="0">
                <a:latin typeface="RobotoBR"/>
                <a:ea typeface="Roboto" panose="02000000000000000000" pitchFamily="2" charset="0"/>
              </a:rPr>
              <a:t>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800" kern="100" dirty="0">
                <a:latin typeface="RobotoBR"/>
                <a:ea typeface="Roboto" panose="02000000000000000000" pitchFamily="2" charset="0"/>
              </a:rPr>
              <a:t>As máscaras gregas cobriam todo o rosto do ator e  representavam expressões específicas, como de riso   e alegria, no caso das comédias, e de dor e terror, no caso das tragédias.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 dirty="0"/>
          </a:p>
        </p:txBody>
      </p:sp>
      <p:pic>
        <p:nvPicPr>
          <p:cNvPr id="12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148210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1278</Words>
  <Application>Microsoft Office PowerPoint</Application>
  <PresentationFormat>Widescreen</PresentationFormat>
  <Paragraphs>128</Paragraphs>
  <Slides>24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Roboto</vt:lpstr>
      <vt:lpstr>RobotoBR</vt:lpstr>
      <vt:lpstr>Tema do Office</vt:lpstr>
      <vt:lpstr>Apresentação do PowerPoint</vt:lpstr>
      <vt:lpstr> Unidade 3 – Capítulo 5</vt:lpstr>
      <vt:lpstr>As Artes da cena</vt:lpstr>
      <vt:lpstr>Apresentação do PowerPoint</vt:lpstr>
      <vt:lpstr>Apresentação do PowerPoint</vt:lpstr>
      <vt:lpstr>Apresentação do PowerPoint</vt:lpstr>
      <vt:lpstr>  Diversas formas de Artes da cena ao redor do mundo tiveram  origem em cerimônias e festas religiosas.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 Unidade 3 – Capítulo 6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Sarita Borelli</dc:creator>
  <cp:lastModifiedBy> </cp:lastModifiedBy>
  <cp:revision>204</cp:revision>
  <dcterms:created xsi:type="dcterms:W3CDTF">2019-02-19T17:58:13Z</dcterms:created>
  <dcterms:modified xsi:type="dcterms:W3CDTF">2023-06-22T18:38:29Z</dcterms:modified>
</cp:coreProperties>
</file>