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86" r:id="rId3"/>
    <p:sldId id="351" r:id="rId4"/>
    <p:sldId id="350" r:id="rId5"/>
    <p:sldId id="359" r:id="rId6"/>
    <p:sldId id="378" r:id="rId7"/>
    <p:sldId id="367" r:id="rId8"/>
    <p:sldId id="37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1533" autoAdjust="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4586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Infográfico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3" y="2696725"/>
            <a:ext cx="5734052" cy="2829290"/>
          </a:xfrm>
        </p:spPr>
        <p:txBody>
          <a:bodyPr>
            <a:normAutofit/>
          </a:bodyPr>
          <a:lstStyle/>
          <a:p>
            <a:r>
              <a:rPr lang="pt-BR" dirty="0"/>
              <a:t>O infográfico informa sobre um assunto e apresenta dados. Para tanto, utiliza texto, imagem e outros elementos visuais. Em um infográfico, os dados são geralmente apresentados em gráfico.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61" y="1937432"/>
            <a:ext cx="4321697" cy="45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41536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Ocupações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4" y="1897878"/>
            <a:ext cx="2777867" cy="16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7" y="1913797"/>
            <a:ext cx="2791849" cy="168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73" y="4308386"/>
            <a:ext cx="2755251" cy="16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17" y="4286401"/>
            <a:ext cx="2687463" cy="16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479810" y="3622463"/>
            <a:ext cx="149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baker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59849" y="3622464"/>
            <a:ext cx="214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businessperson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514465" y="3622463"/>
            <a:ext cx="194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doorman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127772" y="5944298"/>
            <a:ext cx="19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hairdresser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036425" y="5944298"/>
            <a:ext cx="163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farmer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657340" y="5944298"/>
            <a:ext cx="16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janitor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4" y="1913799"/>
            <a:ext cx="2733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56" y="4308386"/>
            <a:ext cx="2667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Ocupações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35" y="1932647"/>
            <a:ext cx="2591120" cy="16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54" y="4297742"/>
            <a:ext cx="2509401" cy="16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61717" y="4367982"/>
            <a:ext cx="2548543" cy="16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325939" y="3538245"/>
            <a:ext cx="18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locksmith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968927" y="3572746"/>
            <a:ext cx="198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musician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615902" y="3572746"/>
            <a:ext cx="208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psychologist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163932" y="5999630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pharmacist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964407" y="6002201"/>
            <a:ext cx="20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secretary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663528" y="5999630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designer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5" y="4361625"/>
            <a:ext cx="2514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94747"/>
            <a:ext cx="2652059" cy="170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07" y="1909278"/>
            <a:ext cx="2741215" cy="16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74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i="1" dirty="0" err="1"/>
              <a:t>unreal</a:t>
            </a:r>
            <a:r>
              <a:rPr lang="pt-BR" i="1" dirty="0"/>
              <a:t> </a:t>
            </a:r>
            <a:r>
              <a:rPr lang="pt-BR" i="1" dirty="0" err="1"/>
              <a:t>conditional</a:t>
            </a:r>
            <a:r>
              <a:rPr lang="pt-BR" i="1" dirty="0"/>
              <a:t> </a:t>
            </a:r>
            <a:r>
              <a:rPr lang="pt-BR" i="1" dirty="0" err="1"/>
              <a:t>situation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5" y="1777007"/>
            <a:ext cx="10515599" cy="2622039"/>
          </a:xfrm>
        </p:spPr>
        <p:txBody>
          <a:bodyPr>
            <a:normAutofit lnSpcReduction="10000"/>
          </a:bodyPr>
          <a:lstStyle/>
          <a:p>
            <a:r>
              <a:rPr lang="pt-BR" sz="2600" dirty="0"/>
              <a:t>O </a:t>
            </a:r>
            <a:r>
              <a:rPr lang="pt-BR" sz="2600" b="1" i="1" dirty="0" err="1"/>
              <a:t>present</a:t>
            </a:r>
            <a:r>
              <a:rPr lang="pt-BR" sz="2600" b="1" i="1" dirty="0"/>
              <a:t> </a:t>
            </a:r>
            <a:r>
              <a:rPr lang="pt-BR" sz="2600" b="1" i="1" dirty="0" err="1"/>
              <a:t>unreal</a:t>
            </a:r>
            <a:r>
              <a:rPr lang="pt-BR" sz="2600" b="1" i="1" dirty="0"/>
              <a:t> </a:t>
            </a:r>
            <a:r>
              <a:rPr lang="pt-BR" sz="2600" b="1" i="1" dirty="0" err="1"/>
              <a:t>conditional</a:t>
            </a:r>
            <a:r>
              <a:rPr lang="pt-BR" sz="2600" b="1" i="1" dirty="0"/>
              <a:t> </a:t>
            </a:r>
            <a:r>
              <a:rPr lang="pt-BR" sz="2600" b="1" i="1" dirty="0" err="1"/>
              <a:t>situation</a:t>
            </a:r>
            <a:r>
              <a:rPr lang="pt-BR" sz="2600" b="1" i="1" dirty="0"/>
              <a:t> </a:t>
            </a:r>
            <a:r>
              <a:rPr lang="pt-BR" sz="2600" dirty="0"/>
              <a:t>expressa uma situação imaginária que é improvável de acontecer na realidade.</a:t>
            </a:r>
          </a:p>
          <a:p>
            <a:r>
              <a:rPr lang="pt-BR" sz="2600" dirty="0"/>
              <a:t>Ele é formado por duas cláusulas: a cláusula </a:t>
            </a:r>
            <a:r>
              <a:rPr lang="pt-BR" sz="2600" b="1" i="1" dirty="0" err="1"/>
              <a:t>if</a:t>
            </a:r>
            <a:r>
              <a:rPr lang="pt-BR" sz="2600" dirty="0"/>
              <a:t> expressa a condição imaginária e a cláusula principal informa o resultado ou consequência dessa condição.</a:t>
            </a:r>
          </a:p>
          <a:p>
            <a:r>
              <a:rPr lang="pt-BR" sz="2600" dirty="0"/>
              <a:t>O verbo na cláusula </a:t>
            </a:r>
            <a:r>
              <a:rPr lang="pt-BR" sz="2600" b="1" i="1" dirty="0" err="1"/>
              <a:t>if</a:t>
            </a:r>
            <a:r>
              <a:rPr lang="pt-BR" sz="2600" dirty="0"/>
              <a:t> é conjugado no </a:t>
            </a:r>
            <a:r>
              <a:rPr lang="pt-BR" sz="2600" b="1" i="1" dirty="0" err="1"/>
              <a:t>simple</a:t>
            </a:r>
            <a:r>
              <a:rPr lang="pt-BR" sz="2600" b="1" i="1" dirty="0"/>
              <a:t> </a:t>
            </a:r>
            <a:r>
              <a:rPr lang="pt-BR" sz="2600" b="1" i="1" dirty="0" err="1"/>
              <a:t>past</a:t>
            </a:r>
            <a:r>
              <a:rPr lang="pt-BR" sz="2600" b="1" i="1" dirty="0"/>
              <a:t> </a:t>
            </a:r>
            <a:r>
              <a:rPr lang="pt-BR" sz="2600" dirty="0"/>
              <a:t>e o verbo na cláusula principal apresenta </a:t>
            </a:r>
            <a:r>
              <a:rPr lang="pt-BR" sz="2600" b="1" i="1" dirty="0" err="1"/>
              <a:t>would</a:t>
            </a:r>
            <a:r>
              <a:rPr lang="pt-BR" sz="2600" dirty="0"/>
              <a:t> seguido de um verbo na sua forma base.</a:t>
            </a:r>
            <a:endParaRPr lang="pt-BR" sz="2600" i="1" dirty="0"/>
          </a:p>
          <a:p>
            <a:endParaRPr lang="pt-B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0" name="Texto Explicativo 1 9"/>
          <p:cNvSpPr/>
          <p:nvPr/>
        </p:nvSpPr>
        <p:spPr>
          <a:xfrm>
            <a:off x="5000623" y="4980181"/>
            <a:ext cx="4429127" cy="407367"/>
          </a:xfrm>
          <a:prstGeom prst="borderCallout1">
            <a:avLst>
              <a:gd name="adj1" fmla="val -4174"/>
              <a:gd name="adj2" fmla="val 8521"/>
              <a:gd name="adj3" fmla="val -112158"/>
              <a:gd name="adj4" fmla="val 42191"/>
            </a:avLst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exto Explicativo 1 11"/>
          <p:cNvSpPr/>
          <p:nvPr/>
        </p:nvSpPr>
        <p:spPr>
          <a:xfrm>
            <a:off x="5400675" y="5455035"/>
            <a:ext cx="3810000" cy="415498"/>
          </a:xfrm>
          <a:prstGeom prst="borderCallout1">
            <a:avLst>
              <a:gd name="adj1" fmla="val 105862"/>
              <a:gd name="adj2" fmla="val 8521"/>
              <a:gd name="adj3" fmla="val 206491"/>
              <a:gd name="adj4" fmla="val 38819"/>
            </a:avLst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4568330"/>
            <a:ext cx="2771775" cy="16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714875" y="500143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err="1"/>
              <a:t>If</a:t>
            </a:r>
            <a:r>
              <a:rPr lang="pt-BR" sz="2400" i="1" dirty="0"/>
              <a:t> </a:t>
            </a:r>
            <a:r>
              <a:rPr lang="pt-BR" sz="2400" i="1" dirty="0" err="1"/>
              <a:t>she</a:t>
            </a:r>
            <a:r>
              <a:rPr lang="pt-BR" sz="2400" i="1" dirty="0"/>
              <a:t> </a:t>
            </a:r>
            <a:r>
              <a:rPr lang="pt-BR" sz="2400" i="1" dirty="0" err="1"/>
              <a:t>had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choose</a:t>
            </a:r>
            <a:r>
              <a:rPr lang="pt-BR" sz="2400" i="1" dirty="0"/>
              <a:t> </a:t>
            </a:r>
            <a:r>
              <a:rPr lang="pt-BR" sz="2400" i="1" dirty="0" err="1"/>
              <a:t>an</a:t>
            </a:r>
            <a:r>
              <a:rPr lang="pt-BR" sz="2400" i="1" dirty="0"/>
              <a:t> </a:t>
            </a:r>
            <a:r>
              <a:rPr lang="pt-BR" sz="2400" i="1" dirty="0" err="1"/>
              <a:t>occupation</a:t>
            </a:r>
            <a:r>
              <a:rPr lang="pt-BR" sz="2400" i="1" dirty="0"/>
              <a:t>,</a:t>
            </a:r>
          </a:p>
          <a:p>
            <a:pPr algn="ctr"/>
            <a:r>
              <a:rPr lang="pt-BR" sz="2400" i="1" dirty="0" err="1"/>
              <a:t>she</a:t>
            </a:r>
            <a:r>
              <a:rPr lang="pt-BR" sz="2400" i="1" dirty="0"/>
              <a:t> </a:t>
            </a:r>
            <a:r>
              <a:rPr lang="pt-BR" sz="2400" i="1" dirty="0" err="1"/>
              <a:t>would</a:t>
            </a:r>
            <a:r>
              <a:rPr lang="pt-BR" sz="2400" i="1" dirty="0"/>
              <a:t> </a:t>
            </a:r>
            <a:r>
              <a:rPr lang="pt-BR" sz="2400" i="1" dirty="0" err="1"/>
              <a:t>be</a:t>
            </a:r>
            <a:r>
              <a:rPr lang="pt-BR" sz="2400" i="1" dirty="0"/>
              <a:t> </a:t>
            </a:r>
            <a:r>
              <a:rPr lang="pt-BR" sz="2400" i="1" dirty="0" err="1"/>
              <a:t>an</a:t>
            </a:r>
            <a:r>
              <a:rPr lang="pt-BR" sz="2400" i="1" dirty="0"/>
              <a:t> </a:t>
            </a:r>
            <a:r>
              <a:rPr lang="pt-BR" sz="2400" i="1" dirty="0" err="1"/>
              <a:t>astronomer</a:t>
            </a:r>
            <a:r>
              <a:rPr lang="pt-BR" sz="2400" i="1" dirty="0"/>
              <a:t>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893715" y="6101705"/>
            <a:ext cx="478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cláusula 2 – resultado/consequência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36564" y="4355090"/>
            <a:ext cx="327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cláusula 1 – condição imaginária</a:t>
            </a:r>
          </a:p>
        </p:txBody>
      </p:sp>
    </p:spTree>
    <p:extLst>
      <p:ext uri="{BB962C8B-B14F-4D97-AF65-F5344CB8AC3E}">
        <p14:creationId xmlns:p14="http://schemas.microsoft.com/office/powerpoint/2010/main" val="368919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i="1" dirty="0" err="1"/>
              <a:t>unreal</a:t>
            </a:r>
            <a:r>
              <a:rPr lang="pt-BR" i="1" dirty="0"/>
              <a:t> </a:t>
            </a:r>
            <a:r>
              <a:rPr lang="pt-BR" i="1" dirty="0" err="1"/>
              <a:t>conditional</a:t>
            </a:r>
            <a:r>
              <a:rPr lang="pt-BR" i="1" dirty="0"/>
              <a:t> </a:t>
            </a:r>
            <a:r>
              <a:rPr lang="pt-BR" i="1" dirty="0" err="1"/>
              <a:t>situation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8" y="1981200"/>
            <a:ext cx="10534649" cy="4276725"/>
          </a:xfrm>
        </p:spPr>
        <p:txBody>
          <a:bodyPr>
            <a:normAutofit lnSpcReduction="10000"/>
          </a:bodyPr>
          <a:lstStyle/>
          <a:p>
            <a:r>
              <a:rPr lang="pt-BR" sz="2600" dirty="0"/>
              <a:t>Quando a frase se inicia com a cláusula </a:t>
            </a:r>
            <a:r>
              <a:rPr lang="pt-BR" sz="2600" b="1" i="1" dirty="0" err="1"/>
              <a:t>if</a:t>
            </a:r>
            <a:r>
              <a:rPr lang="pt-BR" sz="2600" dirty="0"/>
              <a:t>, usamos vírgula. Quando a cláusula </a:t>
            </a:r>
            <a:r>
              <a:rPr lang="pt-BR" sz="2600" b="1" i="1" dirty="0" err="1"/>
              <a:t>if</a:t>
            </a:r>
            <a:r>
              <a:rPr lang="pt-BR" sz="2600" dirty="0"/>
              <a:t> vem depois, a vírgula não é necessária.</a:t>
            </a:r>
          </a:p>
          <a:p>
            <a:pPr marL="0" indent="0" algn="ctr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i="1" dirty="0" err="1"/>
              <a:t>If</a:t>
            </a:r>
            <a:r>
              <a:rPr lang="pt-BR" sz="2400" b="1" i="1" dirty="0"/>
              <a:t> </a:t>
            </a:r>
            <a:r>
              <a:rPr lang="pt-BR" sz="2400" i="1" dirty="0" err="1"/>
              <a:t>we</a:t>
            </a:r>
            <a:r>
              <a:rPr lang="pt-BR" sz="2400" i="1" dirty="0"/>
              <a:t> </a:t>
            </a:r>
            <a:r>
              <a:rPr lang="pt-BR" sz="2400" i="1" dirty="0" err="1"/>
              <a:t>worked</a:t>
            </a:r>
            <a:r>
              <a:rPr lang="pt-BR" sz="2400" i="1" dirty="0"/>
              <a:t> more</a:t>
            </a:r>
            <a:r>
              <a:rPr lang="pt-BR" sz="2400" b="1" i="1" dirty="0"/>
              <a:t>,</a:t>
            </a:r>
            <a:r>
              <a:rPr lang="pt-BR" sz="2400" i="1" dirty="0"/>
              <a:t> </a:t>
            </a:r>
            <a:r>
              <a:rPr lang="pt-BR" sz="2400" i="1" dirty="0" err="1"/>
              <a:t>we</a:t>
            </a:r>
            <a:r>
              <a:rPr lang="pt-BR" sz="2400" i="1" dirty="0"/>
              <a:t> </a:t>
            </a:r>
            <a:r>
              <a:rPr lang="pt-BR" sz="2400" i="1" dirty="0" err="1"/>
              <a:t>would</a:t>
            </a:r>
            <a:r>
              <a:rPr lang="pt-BR" sz="2400" i="1" dirty="0"/>
              <a:t> </a:t>
            </a:r>
            <a:r>
              <a:rPr lang="pt-BR" sz="2400" i="1" dirty="0" err="1"/>
              <a:t>have</a:t>
            </a:r>
            <a:r>
              <a:rPr lang="pt-BR" sz="2400" i="1" dirty="0"/>
              <a:t> more </a:t>
            </a:r>
            <a:r>
              <a:rPr lang="pt-BR" sz="2400" i="1" dirty="0" err="1"/>
              <a:t>money</a:t>
            </a:r>
            <a:r>
              <a:rPr lang="pt-BR" sz="2400" i="1" dirty="0"/>
              <a:t>.</a:t>
            </a:r>
          </a:p>
          <a:p>
            <a:pPr marL="0" indent="0" algn="ctr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i="1" dirty="0" err="1"/>
              <a:t>We</a:t>
            </a:r>
            <a:r>
              <a:rPr lang="pt-BR" sz="2400" i="1" dirty="0"/>
              <a:t> </a:t>
            </a:r>
            <a:r>
              <a:rPr lang="pt-BR" sz="2400" i="1" dirty="0" err="1"/>
              <a:t>would</a:t>
            </a:r>
            <a:r>
              <a:rPr lang="pt-BR" sz="2400" i="1" dirty="0"/>
              <a:t> </a:t>
            </a:r>
            <a:r>
              <a:rPr lang="pt-BR" sz="2400" i="1" dirty="0" err="1"/>
              <a:t>have</a:t>
            </a:r>
            <a:r>
              <a:rPr lang="pt-BR" sz="2400" i="1" dirty="0"/>
              <a:t> more </a:t>
            </a:r>
            <a:r>
              <a:rPr lang="pt-BR" sz="2400" i="1" dirty="0" err="1"/>
              <a:t>money</a:t>
            </a:r>
            <a:r>
              <a:rPr lang="pt-BR" sz="2400" i="1" dirty="0"/>
              <a:t> </a:t>
            </a:r>
            <a:r>
              <a:rPr lang="pt-BR" sz="2400" b="1" i="1" dirty="0" err="1"/>
              <a:t>if</a:t>
            </a:r>
            <a:r>
              <a:rPr lang="pt-BR" sz="2400" i="1" dirty="0"/>
              <a:t> </a:t>
            </a:r>
            <a:r>
              <a:rPr lang="pt-BR" sz="2400" i="1" dirty="0" err="1"/>
              <a:t>we</a:t>
            </a:r>
            <a:r>
              <a:rPr lang="pt-BR" sz="2400" i="1" dirty="0"/>
              <a:t> </a:t>
            </a:r>
            <a:r>
              <a:rPr lang="pt-BR" sz="2400" i="1" dirty="0" err="1"/>
              <a:t>worked</a:t>
            </a:r>
            <a:r>
              <a:rPr lang="pt-BR" sz="2400" i="1" dirty="0"/>
              <a:t> more.</a:t>
            </a:r>
          </a:p>
          <a:p>
            <a:endParaRPr lang="pt-BR" sz="2400" dirty="0"/>
          </a:p>
          <a:p>
            <a:r>
              <a:rPr lang="en-US" sz="2600" dirty="0"/>
              <a:t>A forma </a:t>
            </a:r>
            <a:r>
              <a:rPr lang="en-US" sz="2600" dirty="0" err="1"/>
              <a:t>contraída</a:t>
            </a:r>
            <a:r>
              <a:rPr lang="en-US" sz="2600" dirty="0"/>
              <a:t> de would é </a:t>
            </a:r>
            <a:r>
              <a:rPr lang="en-US" sz="2600" b="1" i="1" dirty="0"/>
              <a:t>’d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r>
              <a:rPr lang="en-US" sz="2400" i="1" dirty="0"/>
              <a:t>If the studied hard, he</a:t>
            </a:r>
            <a:r>
              <a:rPr lang="en-US" sz="2400" b="1" i="1" dirty="0"/>
              <a:t>’d</a:t>
            </a:r>
            <a:r>
              <a:rPr lang="en-US" sz="2400" i="1" dirty="0"/>
              <a:t> get a better job.</a:t>
            </a:r>
          </a:p>
          <a:p>
            <a:endParaRPr lang="en-US" sz="2400" dirty="0"/>
          </a:p>
          <a:p>
            <a:r>
              <a:rPr lang="en-US" sz="2600" dirty="0"/>
              <a:t>A </a:t>
            </a:r>
            <a:r>
              <a:rPr lang="en-US" sz="2600" dirty="0" err="1"/>
              <a:t>expressão</a:t>
            </a:r>
            <a:r>
              <a:rPr lang="en-US" sz="2600" dirty="0"/>
              <a:t> </a:t>
            </a:r>
            <a:r>
              <a:rPr lang="en-US" sz="2600" b="1" i="1" dirty="0"/>
              <a:t>If I were you</a:t>
            </a:r>
            <a:r>
              <a:rPr lang="en-US" sz="2600" dirty="0"/>
              <a:t> </a:t>
            </a:r>
            <a:r>
              <a:rPr lang="en-US" sz="2600" dirty="0" err="1"/>
              <a:t>pode</a:t>
            </a:r>
            <a:r>
              <a:rPr lang="en-US" sz="2600" dirty="0"/>
              <a:t> </a:t>
            </a:r>
            <a:r>
              <a:rPr lang="en-US" sz="2600" dirty="0" err="1"/>
              <a:t>ser</a:t>
            </a:r>
            <a:r>
              <a:rPr lang="en-US" sz="2600" dirty="0"/>
              <a:t> </a:t>
            </a:r>
            <a:r>
              <a:rPr lang="en-US" sz="2600" dirty="0" err="1"/>
              <a:t>usada</a:t>
            </a:r>
            <a:r>
              <a:rPr lang="en-US" sz="2600" dirty="0"/>
              <a:t> para </a:t>
            </a:r>
            <a:r>
              <a:rPr lang="en-US" sz="2600" dirty="0" err="1"/>
              <a:t>dar</a:t>
            </a:r>
            <a:r>
              <a:rPr lang="en-US" sz="2600" dirty="0"/>
              <a:t> um </a:t>
            </a:r>
            <a:r>
              <a:rPr lang="en-US" sz="2600" dirty="0" err="1"/>
              <a:t>conselho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r>
              <a:rPr lang="en-US" sz="2400" b="1" i="1" dirty="0"/>
              <a:t>If I were you</a:t>
            </a:r>
            <a:r>
              <a:rPr lang="en-US" sz="2400" i="1" dirty="0"/>
              <a:t>, I would find a job in an office.</a:t>
            </a:r>
          </a:p>
          <a:p>
            <a:endParaRPr lang="pt-B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276016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357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8</vt:lpstr>
      <vt:lpstr>Infográfico</vt:lpstr>
      <vt:lpstr>Ocupações</vt:lpstr>
      <vt:lpstr>Ocupações</vt:lpstr>
      <vt:lpstr>Present unreal conditional situation</vt:lpstr>
      <vt:lpstr>Present unreal conditional situation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326</cp:revision>
  <dcterms:created xsi:type="dcterms:W3CDTF">2019-02-21T18:53:00Z</dcterms:created>
  <dcterms:modified xsi:type="dcterms:W3CDTF">2023-06-15T12:52:07Z</dcterms:modified>
</cp:coreProperties>
</file>