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86" r:id="rId3"/>
    <p:sldId id="346" r:id="rId4"/>
    <p:sldId id="338" r:id="rId5"/>
    <p:sldId id="353" r:id="rId6"/>
    <p:sldId id="368" r:id="rId7"/>
    <p:sldId id="361" r:id="rId8"/>
    <p:sldId id="36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1F12"/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1533" autoAdjust="0"/>
  </p:normalViewPr>
  <p:slideViewPr>
    <p:cSldViewPr snapToGrid="0">
      <p:cViewPr varScale="1">
        <p:scale>
          <a:sx n="66" d="100"/>
          <a:sy n="66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0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461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4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4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75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3248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78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60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3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0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15/06/2023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15/06/2023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7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371475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93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77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chemeClr val="accent1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3659" y="1685071"/>
            <a:ext cx="9144000" cy="3183914"/>
          </a:xfrm>
        </p:spPr>
        <p:txBody>
          <a:bodyPr anchor="ctr" anchorCtr="0">
            <a:normAutofit/>
          </a:bodyPr>
          <a:lstStyle/>
          <a:p>
            <a:r>
              <a:rPr lang="pt-BR" sz="4800" b="1" dirty="0">
                <a:latin typeface="RobotoBR" pitchFamily="2" charset="0"/>
              </a:rPr>
              <a:t>Unidade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81834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 err="1"/>
              <a:t>Meme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2311"/>
            <a:ext cx="6362701" cy="3657964"/>
          </a:xfrm>
        </p:spPr>
        <p:txBody>
          <a:bodyPr>
            <a:normAutofit/>
          </a:bodyPr>
          <a:lstStyle/>
          <a:p>
            <a:r>
              <a:rPr lang="pt-BR" dirty="0"/>
              <a:t>O </a:t>
            </a:r>
            <a:r>
              <a:rPr lang="pt-BR" dirty="0" err="1"/>
              <a:t>meme</a:t>
            </a:r>
            <a:r>
              <a:rPr lang="pt-BR" dirty="0"/>
              <a:t> é um gênero textual publicado em meios digitais com o objetivo de </a:t>
            </a:r>
            <a:r>
              <a:rPr lang="pt-BR" dirty="0" err="1"/>
              <a:t>viralizar</a:t>
            </a:r>
            <a:r>
              <a:rPr lang="pt-BR" dirty="0"/>
              <a:t>, ou seja, ser acessado por um grande número de pessoas. </a:t>
            </a:r>
          </a:p>
          <a:p>
            <a:r>
              <a:rPr lang="pt-BR" dirty="0"/>
              <a:t>Por meio da composição de imagem e texto, ou só com imagens, ele retrata com humor algo do cotidiano que esteja em destaque nas mídias.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1962071"/>
            <a:ext cx="3080775" cy="4541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028374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Emoções e sentimentos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60" y="1796854"/>
            <a:ext cx="1864043" cy="182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36" y="1769608"/>
            <a:ext cx="1763715" cy="182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35" y="4212801"/>
            <a:ext cx="1561765" cy="172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75" y="4219576"/>
            <a:ext cx="1686723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1940634" y="3673637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afraid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322882" y="3591283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angry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530607" y="3591283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bored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970874" y="6018230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confused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170178" y="5986749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excited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389937" y="5986749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happy</a:t>
            </a:r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166701" y="4709537"/>
            <a:ext cx="2509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Fabio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Eiji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Sirasuma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/Arquivo da editora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812" y="1709454"/>
            <a:ext cx="1868939" cy="1881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230" y="3984616"/>
            <a:ext cx="1871069" cy="195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43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817" y="1720670"/>
            <a:ext cx="2045739" cy="197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Emoções e sentimentos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97" y="1815713"/>
            <a:ext cx="1694183" cy="179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097" y="4053665"/>
            <a:ext cx="1784151" cy="179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2052446" y="3553989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hungry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422231" y="3562535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sad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8699858" y="3627403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shy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238505" y="5927423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surprised</a:t>
            </a:r>
            <a:endParaRPr lang="pt-BR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431757" y="5939044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tired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8709690" y="5948569"/>
            <a:ext cx="1374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err="1"/>
              <a:t>worried</a:t>
            </a:r>
            <a:endParaRPr lang="pt-BR" dirty="0"/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166701" y="4709537"/>
            <a:ext cx="250915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Fabio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Eiji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 </a:t>
            </a:r>
            <a:r>
              <a:rPr lang="pt-BR" sz="800" dirty="0" err="1">
                <a:solidFill>
                  <a:srgbClr val="2F2F2E"/>
                </a:solidFill>
                <a:latin typeface="TrasandinaBook"/>
              </a:rPr>
              <a:t>Sirasuma</a:t>
            </a:r>
            <a:r>
              <a:rPr lang="pt-BR" sz="800" dirty="0">
                <a:solidFill>
                  <a:srgbClr val="2F2F2E"/>
                </a:solidFill>
                <a:latin typeface="TrasandinaBook"/>
              </a:rPr>
              <a:t>/Arquivo da editora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787" y="4038600"/>
            <a:ext cx="1849792" cy="198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91" y="4046817"/>
            <a:ext cx="1786577" cy="1880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988" y="1809494"/>
            <a:ext cx="2047163" cy="188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227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real </a:t>
            </a:r>
            <a:r>
              <a:rPr lang="pt-BR" i="1" dirty="0" err="1"/>
              <a:t>conditional</a:t>
            </a:r>
            <a:r>
              <a:rPr lang="pt-BR" i="1" dirty="0"/>
              <a:t> </a:t>
            </a:r>
            <a:r>
              <a:rPr lang="pt-BR" i="1" dirty="0" err="1"/>
              <a:t>situation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207" y="1987550"/>
            <a:ext cx="10569575" cy="1727200"/>
          </a:xfrm>
        </p:spPr>
        <p:txBody>
          <a:bodyPr>
            <a:noAutofit/>
          </a:bodyPr>
          <a:lstStyle/>
          <a:p>
            <a:r>
              <a:rPr lang="pt-BR" sz="2400" dirty="0"/>
              <a:t>O </a:t>
            </a:r>
            <a:r>
              <a:rPr lang="pt-BR" sz="2400" b="1" i="1" dirty="0" err="1"/>
              <a:t>present</a:t>
            </a:r>
            <a:r>
              <a:rPr lang="pt-BR" sz="2400" b="1" i="1" dirty="0"/>
              <a:t> real </a:t>
            </a:r>
            <a:r>
              <a:rPr lang="pt-BR" sz="2400" b="1" i="1" dirty="0" err="1"/>
              <a:t>conditional</a:t>
            </a:r>
            <a:r>
              <a:rPr lang="pt-BR" sz="2400" b="1" i="1" dirty="0"/>
              <a:t> </a:t>
            </a:r>
            <a:r>
              <a:rPr lang="pt-BR" sz="2400" b="1" i="1" dirty="0" err="1"/>
              <a:t>situation</a:t>
            </a:r>
            <a:r>
              <a:rPr lang="pt-BR" sz="2400" b="1" i="1" dirty="0"/>
              <a:t> </a:t>
            </a:r>
            <a:r>
              <a:rPr lang="pt-BR" sz="2400" dirty="0"/>
              <a:t>expressa um fato ou uma verdade.</a:t>
            </a:r>
          </a:p>
          <a:p>
            <a:r>
              <a:rPr lang="pt-BR" sz="2400" dirty="0"/>
              <a:t>Ele é formado por duas cláusulas: a cláusula </a:t>
            </a:r>
            <a:r>
              <a:rPr lang="pt-BR" sz="2400" b="1" i="1" dirty="0" err="1"/>
              <a:t>if</a:t>
            </a:r>
            <a:r>
              <a:rPr lang="pt-BR" sz="2400" dirty="0"/>
              <a:t> se refere à condição e a cláusula principal se refere ao resultado ou consequência dessa condição.</a:t>
            </a:r>
          </a:p>
          <a:p>
            <a:r>
              <a:rPr lang="pt-BR" sz="2400" dirty="0"/>
              <a:t>O verbo nas duas cláusulas é conjugado no </a:t>
            </a:r>
            <a:r>
              <a:rPr lang="pt-BR" sz="2400" b="1" i="1" dirty="0" err="1"/>
              <a:t>simple</a:t>
            </a:r>
            <a:r>
              <a:rPr lang="pt-BR" sz="2400" b="1" i="1" dirty="0"/>
              <a:t> </a:t>
            </a:r>
            <a:r>
              <a:rPr lang="pt-BR" sz="2400" b="1" i="1" dirty="0" err="1"/>
              <a:t>present</a:t>
            </a:r>
            <a:r>
              <a:rPr lang="pt-BR" sz="2400" b="1" i="1" dirty="0"/>
              <a:t> tense</a:t>
            </a:r>
            <a:r>
              <a:rPr lang="pt-BR" sz="2400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45" y="3875042"/>
            <a:ext cx="3171825" cy="232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353044" y="4624097"/>
            <a:ext cx="355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i="1" dirty="0" err="1"/>
              <a:t>When</a:t>
            </a:r>
            <a:r>
              <a:rPr lang="pt-BR" sz="2400" i="1" dirty="0"/>
              <a:t> </a:t>
            </a:r>
            <a:r>
              <a:rPr lang="pt-BR" sz="2400" i="1" dirty="0" err="1"/>
              <a:t>he</a:t>
            </a:r>
            <a:r>
              <a:rPr lang="pt-BR" sz="2400" i="1" dirty="0"/>
              <a:t> </a:t>
            </a:r>
            <a:r>
              <a:rPr lang="pt-BR" sz="2400" b="1" i="1" dirty="0" err="1"/>
              <a:t>has</a:t>
            </a:r>
            <a:r>
              <a:rPr lang="pt-BR" sz="2400" i="1" dirty="0"/>
              <a:t> a </a:t>
            </a:r>
            <a:r>
              <a:rPr lang="pt-BR" sz="2400" i="1" dirty="0" err="1"/>
              <a:t>test</a:t>
            </a:r>
            <a:r>
              <a:rPr lang="pt-BR" sz="2400" i="1" dirty="0"/>
              <a:t>, </a:t>
            </a:r>
          </a:p>
          <a:p>
            <a:pPr algn="ctr"/>
            <a:r>
              <a:rPr lang="pt-BR" sz="2400" i="1" dirty="0" err="1"/>
              <a:t>he</a:t>
            </a:r>
            <a:r>
              <a:rPr lang="pt-BR" sz="2400" i="1" dirty="0"/>
              <a:t> </a:t>
            </a:r>
            <a:r>
              <a:rPr lang="pt-BR" sz="2400" b="1" i="1" dirty="0" err="1"/>
              <a:t>gets</a:t>
            </a:r>
            <a:r>
              <a:rPr lang="pt-BR" sz="2400" i="1" dirty="0"/>
              <a:t> </a:t>
            </a:r>
            <a:r>
              <a:rPr lang="pt-BR" sz="2400" i="1" dirty="0" err="1"/>
              <a:t>anxious</a:t>
            </a:r>
            <a:r>
              <a:rPr lang="pt-BR" sz="2400" i="1" dirty="0"/>
              <a:t>.</a:t>
            </a:r>
          </a:p>
        </p:txBody>
      </p:sp>
      <p:sp>
        <p:nvSpPr>
          <p:cNvPr id="14" name="Texto Explicativo 1 13"/>
          <p:cNvSpPr/>
          <p:nvPr/>
        </p:nvSpPr>
        <p:spPr>
          <a:xfrm>
            <a:off x="5867402" y="4582339"/>
            <a:ext cx="2543175" cy="407367"/>
          </a:xfrm>
          <a:prstGeom prst="borderCallout1">
            <a:avLst>
              <a:gd name="adj1" fmla="val -4174"/>
              <a:gd name="adj2" fmla="val 8521"/>
              <a:gd name="adj3" fmla="val -112158"/>
              <a:gd name="adj4" fmla="val 42191"/>
            </a:avLst>
          </a:prstGeom>
          <a:noFill/>
          <a:ln w="158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Texto Explicativo 1 17"/>
          <p:cNvSpPr/>
          <p:nvPr/>
        </p:nvSpPr>
        <p:spPr>
          <a:xfrm>
            <a:off x="5962651" y="5054985"/>
            <a:ext cx="2314575" cy="415498"/>
          </a:xfrm>
          <a:prstGeom prst="borderCallout1">
            <a:avLst>
              <a:gd name="adj1" fmla="val 105862"/>
              <a:gd name="adj2" fmla="val 8521"/>
              <a:gd name="adj3" fmla="val 206491"/>
              <a:gd name="adj4" fmla="val 38819"/>
            </a:avLst>
          </a:prstGeom>
          <a:noFill/>
          <a:ln w="158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6931816" y="3924074"/>
            <a:ext cx="2393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cláusula 1 - condição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837756" y="5726432"/>
            <a:ext cx="479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cláusula 2 - resultado/consequência  no presente</a:t>
            </a:r>
          </a:p>
        </p:txBody>
      </p:sp>
    </p:spTree>
    <p:extLst>
      <p:ext uri="{BB962C8B-B14F-4D97-AF65-F5344CB8AC3E}">
        <p14:creationId xmlns:p14="http://schemas.microsoft.com/office/powerpoint/2010/main" val="1687117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000"/>
            <a:ext cx="10515600" cy="1042688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 err="1"/>
              <a:t>Present</a:t>
            </a:r>
            <a:r>
              <a:rPr lang="pt-BR" i="1" dirty="0"/>
              <a:t> real </a:t>
            </a:r>
            <a:r>
              <a:rPr lang="pt-BR" i="1" dirty="0" err="1"/>
              <a:t>conditional</a:t>
            </a:r>
            <a:r>
              <a:rPr lang="pt-BR" i="1" dirty="0"/>
              <a:t> </a:t>
            </a:r>
            <a:r>
              <a:rPr lang="pt-BR" i="1" dirty="0" err="1"/>
              <a:t>situation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574" y="2019300"/>
            <a:ext cx="6740527" cy="438150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As cláusulas podem ser conectadas por </a:t>
            </a:r>
            <a:r>
              <a:rPr lang="pt-BR" b="1" i="1" dirty="0" err="1"/>
              <a:t>if</a:t>
            </a:r>
            <a:r>
              <a:rPr lang="pt-BR" dirty="0"/>
              <a:t> ou </a:t>
            </a:r>
            <a:r>
              <a:rPr lang="pt-BR" b="1" i="1" dirty="0" err="1"/>
              <a:t>when</a:t>
            </a:r>
            <a:r>
              <a:rPr lang="pt-BR" dirty="0"/>
              <a:t>. </a:t>
            </a:r>
          </a:p>
          <a:p>
            <a:pPr marL="0" indent="0" algn="ctr">
              <a:buNone/>
            </a:pPr>
            <a:r>
              <a:rPr lang="en-US" sz="2600" i="1" dirty="0"/>
              <a:t>He feels tired </a:t>
            </a:r>
            <a:r>
              <a:rPr lang="en-US" sz="2600" b="1" i="1" dirty="0"/>
              <a:t>if</a:t>
            </a:r>
            <a:r>
              <a:rPr lang="en-US" sz="2600" i="1" dirty="0"/>
              <a:t> he studies too much.</a:t>
            </a:r>
          </a:p>
          <a:p>
            <a:pPr marL="0" indent="0" algn="ctr">
              <a:buNone/>
            </a:pPr>
            <a:r>
              <a:rPr lang="en-US" sz="2600" i="1" dirty="0"/>
              <a:t>He feels tired </a:t>
            </a:r>
            <a:r>
              <a:rPr lang="en-US" sz="2600" b="1" i="1" dirty="0"/>
              <a:t>when</a:t>
            </a:r>
            <a:r>
              <a:rPr lang="en-US" sz="2600" i="1" dirty="0"/>
              <a:t> he studies too much.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Quando começamos a frase com a cláusula </a:t>
            </a:r>
            <a:r>
              <a:rPr lang="pt-BR" b="1" i="1" dirty="0" err="1"/>
              <a:t>if</a:t>
            </a:r>
            <a:r>
              <a:rPr lang="pt-BR" dirty="0"/>
              <a:t> ou </a:t>
            </a:r>
            <a:r>
              <a:rPr lang="pt-BR" b="1" i="1" dirty="0" err="1"/>
              <a:t>when</a:t>
            </a:r>
            <a:r>
              <a:rPr lang="pt-BR" dirty="0"/>
              <a:t>, usamos vírgula. Se a cláusula </a:t>
            </a:r>
            <a:r>
              <a:rPr lang="pt-BR" b="1" i="1" dirty="0" err="1"/>
              <a:t>if</a:t>
            </a:r>
            <a:r>
              <a:rPr lang="pt-BR" dirty="0"/>
              <a:t> ou o </a:t>
            </a:r>
            <a:r>
              <a:rPr lang="pt-BR" b="1" i="1" dirty="0" err="1"/>
              <a:t>when</a:t>
            </a:r>
            <a:r>
              <a:rPr lang="pt-BR" dirty="0"/>
              <a:t> vierem depois, não é necessário usar vírgula.</a:t>
            </a:r>
          </a:p>
          <a:p>
            <a:pPr marL="0" indent="0" algn="ctr">
              <a:buNone/>
            </a:pPr>
            <a:r>
              <a:rPr lang="en-US" sz="2600" b="1" i="1" dirty="0"/>
              <a:t>If</a:t>
            </a:r>
            <a:r>
              <a:rPr lang="en-US" sz="2600" i="1" dirty="0"/>
              <a:t> I don’t ask my friend for advice</a:t>
            </a:r>
            <a:r>
              <a:rPr lang="en-US" sz="2600" b="1" i="1" dirty="0"/>
              <a:t>,</a:t>
            </a:r>
            <a:r>
              <a:rPr lang="en-US" sz="2600" i="1" dirty="0"/>
              <a:t> I feel confused.</a:t>
            </a:r>
          </a:p>
          <a:p>
            <a:pPr marL="0" indent="0" algn="ctr">
              <a:buNone/>
            </a:pPr>
            <a:r>
              <a:rPr lang="en-US" sz="2600" i="1" dirty="0"/>
              <a:t>I feel confused </a:t>
            </a:r>
            <a:r>
              <a:rPr lang="en-US" sz="2600" b="1" i="1" dirty="0"/>
              <a:t>if</a:t>
            </a:r>
            <a:r>
              <a:rPr lang="en-US" sz="2600" i="1" dirty="0"/>
              <a:t> I don’t ask my friend for advice.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-4" y="139843"/>
            <a:ext cx="1219200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INGLESA – 9º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3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2" y="2152650"/>
            <a:ext cx="2897003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2" y="4257677"/>
            <a:ext cx="2920781" cy="1774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049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2949</TotalTime>
  <Words>367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RobotoBR</vt:lpstr>
      <vt:lpstr>TrasandinaBook</vt:lpstr>
      <vt:lpstr>Tema do Office</vt:lpstr>
      <vt:lpstr>1_Tema do Office</vt:lpstr>
      <vt:lpstr>Apresentação do PowerPoint</vt:lpstr>
      <vt:lpstr>Unidade 2</vt:lpstr>
      <vt:lpstr>Meme</vt:lpstr>
      <vt:lpstr>Emoções e sentimentos</vt:lpstr>
      <vt:lpstr>Emoções e sentimentos</vt:lpstr>
      <vt:lpstr>Present real conditional situation</vt:lpstr>
      <vt:lpstr>Present real conditional situation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326</cp:revision>
  <dcterms:created xsi:type="dcterms:W3CDTF">2019-02-21T18:53:00Z</dcterms:created>
  <dcterms:modified xsi:type="dcterms:W3CDTF">2023-06-15T12:49:11Z</dcterms:modified>
</cp:coreProperties>
</file>