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401" r:id="rId3"/>
    <p:sldId id="271" r:id="rId4"/>
    <p:sldId id="257" r:id="rId5"/>
    <p:sldId id="352" r:id="rId6"/>
    <p:sldId id="390" r:id="rId7"/>
    <p:sldId id="381" r:id="rId8"/>
    <p:sldId id="361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34" clrIdx="0"/>
  <p:cmAuthor id="2" name="Marcia Takeuchi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5EA"/>
    <a:srgbClr val="6A1F12"/>
    <a:srgbClr val="631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1" autoAdjust="0"/>
    <p:restoredTop sz="93478" autoAdjust="0"/>
  </p:normalViewPr>
  <p:slideViewPr>
    <p:cSldViewPr snapToGrid="0">
      <p:cViewPr varScale="1">
        <p:scale>
          <a:sx n="68" d="100"/>
          <a:sy n="68" d="100"/>
        </p:scale>
        <p:origin x="6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D4CB1-1AE4-E546-BE1D-4132C6B5A518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E17FA-3BA2-CA4C-B950-79E5A2F3E0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32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7F5DF-378F-F14C-87A8-A17D43D3291D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41562-6EF2-B043-89CA-1BD288224E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6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461-7D76-2C40-8FE1-F2548095375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635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839-132D-0F48-8EF3-F049C4CF8B74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084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68D-0B1B-B14C-8A06-2EC3A7629C4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5126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461-7D76-2C40-8FE1-F2548095375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039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25DD-0144-8345-8931-DBE81214AC0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18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5AA-38B2-5D44-82C1-E8222DE31F42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31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03C4-729C-0B45-92A8-1CB0DA760949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93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B854-662C-D348-85A5-0375D07A1B15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4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D21-3620-FA48-8D4B-AC354B971A43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14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8D7A-C3A2-2E44-850C-F6881E5D3FD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90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12AC-20CB-6C48-A211-FFE7059124D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083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25DD-0144-8345-8931-DBE81214AC0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1897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4B54-FA13-F64A-8E2D-7D9B9DF30617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710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839-132D-0F48-8EF3-F049C4CF8B74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67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68D-0B1B-B14C-8A06-2EC3A7629C4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0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5AA-38B2-5D44-82C1-E8222DE31F4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961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03C4-729C-0B45-92A8-1CB0DA760949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260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B854-662C-D348-85A5-0375D07A1B15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92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D21-3620-FA48-8D4B-AC354B971A43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550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8D7A-C3A2-2E44-850C-F6881E5D3FD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85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12AC-20CB-6C48-A211-FFE7059124D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30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4B54-FA13-F64A-8E2D-7D9B9DF30617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40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E9AB-4A12-4240-ADA1-7F973A4470F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212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E9AB-4A12-4240-ADA1-7F973A4470F2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80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86"/>
          <a:stretch/>
        </p:blipFill>
        <p:spPr bwMode="auto">
          <a:xfrm>
            <a:off x="0" y="0"/>
            <a:ext cx="121218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74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1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4CEA2-155B-4300-A4C5-1B1228E27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59" y="1685071"/>
            <a:ext cx="9144000" cy="3183914"/>
          </a:xfrm>
        </p:spPr>
        <p:txBody>
          <a:bodyPr anchor="ctr" anchorCtr="0">
            <a:normAutofit/>
          </a:bodyPr>
          <a:lstStyle/>
          <a:p>
            <a:r>
              <a:rPr lang="pt-BR" sz="4800" b="1" dirty="0">
                <a:latin typeface="RobotoBR" pitchFamily="2" charset="0"/>
              </a:rPr>
              <a:t>Unidade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2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-3" y="-3541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2588196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Cartum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208454"/>
            <a:ext cx="4114800" cy="3743690"/>
          </a:xfrm>
        </p:spPr>
        <p:txBody>
          <a:bodyPr>
            <a:normAutofit/>
          </a:bodyPr>
          <a:lstStyle/>
          <a:p>
            <a:r>
              <a:rPr lang="pt-BR" dirty="0"/>
              <a:t>O cartum apresenta ao leitor uma crítica a respeito de um tema atual. Ele é composto por imagem e, em alguns casos, por texto. Geralmente, o texto apresenta a crítica por meio de humor ou ironia.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3</a:t>
            </a:fld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1" y="2236048"/>
            <a:ext cx="6361212" cy="395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-3" y="-3541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715204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Tipos de loja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4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-3541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52" y="1886307"/>
            <a:ext cx="3010640" cy="188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105" y="4339293"/>
            <a:ext cx="2967033" cy="184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51" y="4339293"/>
            <a:ext cx="3114183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1145476" y="2713991"/>
            <a:ext cx="1128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bookstore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80063" y="5019166"/>
            <a:ext cx="183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department</a:t>
            </a:r>
            <a:r>
              <a:rPr lang="pt-BR" dirty="0"/>
              <a:t> </a:t>
            </a:r>
            <a:r>
              <a:rPr lang="pt-BR" dirty="0" err="1"/>
              <a:t>store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556917" y="5111889"/>
            <a:ext cx="1419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grocery</a:t>
            </a:r>
            <a:r>
              <a:rPr lang="pt-BR" dirty="0"/>
              <a:t> </a:t>
            </a:r>
            <a:r>
              <a:rPr lang="pt-BR" dirty="0" err="1"/>
              <a:t>store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6571665" y="2706949"/>
            <a:ext cx="1390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clothes</a:t>
            </a:r>
            <a:r>
              <a:rPr lang="pt-BR" dirty="0"/>
              <a:t> </a:t>
            </a:r>
            <a:r>
              <a:rPr lang="pt-BR" dirty="0" err="1"/>
              <a:t>store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23" y="1961579"/>
            <a:ext cx="2890838" cy="181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132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Tipos de loja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5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-3541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25" y="1890966"/>
            <a:ext cx="3104466" cy="191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556" y="2011232"/>
            <a:ext cx="3071778" cy="192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1142079" y="5130540"/>
            <a:ext cx="1162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shoe</a:t>
            </a:r>
            <a:r>
              <a:rPr lang="pt-BR" dirty="0"/>
              <a:t> </a:t>
            </a:r>
            <a:r>
              <a:rPr lang="pt-BR" dirty="0" err="1"/>
              <a:t>store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103704" y="2604944"/>
            <a:ext cx="1239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music</a:t>
            </a:r>
            <a:r>
              <a:rPr lang="pt-BR" dirty="0"/>
              <a:t> shop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6838947" y="2604944"/>
            <a:ext cx="1005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pet shop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6087897" y="5228195"/>
            <a:ext cx="188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stationery</a:t>
            </a:r>
            <a:r>
              <a:rPr lang="pt-BR" dirty="0"/>
              <a:t> </a:t>
            </a:r>
            <a:r>
              <a:rPr lang="pt-BR" dirty="0" err="1"/>
              <a:t>store</a:t>
            </a:r>
            <a:endParaRPr lang="pt-BR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457" y="4443973"/>
            <a:ext cx="3121977" cy="193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25" y="4443973"/>
            <a:ext cx="2986806" cy="191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481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Afixos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6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-3541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444316"/>
              </p:ext>
            </p:extLst>
          </p:nvPr>
        </p:nvGraphicFramePr>
        <p:xfrm>
          <a:off x="1857374" y="2955472"/>
          <a:ext cx="3552826" cy="3575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238">
                <a:tc gridSpan="2">
                  <a:txBody>
                    <a:bodyPr/>
                    <a:lstStyle/>
                    <a:p>
                      <a:pPr algn="ctr"/>
                      <a:r>
                        <a:rPr lang="pt-BR" i="0" dirty="0">
                          <a:solidFill>
                            <a:schemeClr val="tx1"/>
                          </a:solidFill>
                        </a:rPr>
                        <a:t>Prefixos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62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lateral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i="0" dirty="0"/>
                        <a:t>bi</a:t>
                      </a:r>
                      <a:r>
                        <a:rPr lang="pt-BR" i="0" dirty="0"/>
                        <a:t>lateral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627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appear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i="0" dirty="0" err="1"/>
                        <a:t>dis</a:t>
                      </a:r>
                      <a:r>
                        <a:rPr lang="pt-BR" i="0" dirty="0" err="1"/>
                        <a:t>appear</a:t>
                      </a:r>
                      <a:endParaRPr lang="pt-BR" i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627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possible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i="0" dirty="0" err="1"/>
                        <a:t>im</a:t>
                      </a:r>
                      <a:r>
                        <a:rPr lang="pt-BR" i="0" dirty="0" err="1"/>
                        <a:t>possible</a:t>
                      </a:r>
                      <a:endParaRPr lang="pt-BR" i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627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happy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i="0" dirty="0" err="1"/>
                        <a:t>un</a:t>
                      </a:r>
                      <a:r>
                        <a:rPr lang="pt-BR" i="0" dirty="0" err="1"/>
                        <a:t>happy</a:t>
                      </a:r>
                      <a:endParaRPr lang="pt-BR" i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62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legal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i="0" dirty="0" err="1"/>
                        <a:t>il</a:t>
                      </a:r>
                      <a:r>
                        <a:rPr lang="pt-BR" i="0" dirty="0" err="1"/>
                        <a:t>legal</a:t>
                      </a:r>
                      <a:endParaRPr lang="pt-BR" i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62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do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i="0" dirty="0" err="1"/>
                        <a:t>re</a:t>
                      </a:r>
                      <a:r>
                        <a:rPr lang="pt-BR" i="0" dirty="0" err="1"/>
                        <a:t>do</a:t>
                      </a:r>
                      <a:endParaRPr lang="pt-BR" i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62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marine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i="0" dirty="0" err="1"/>
                        <a:t>sub</a:t>
                      </a:r>
                      <a:r>
                        <a:rPr lang="pt-BR" i="0" dirty="0" err="1"/>
                        <a:t>marine</a:t>
                      </a:r>
                      <a:endParaRPr lang="pt-BR" i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627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stairs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i="0" dirty="0" err="1"/>
                        <a:t>up</a:t>
                      </a:r>
                      <a:r>
                        <a:rPr lang="pt-BR" i="0" dirty="0" err="1"/>
                        <a:t>stairs</a:t>
                      </a:r>
                      <a:endParaRPr lang="pt-BR" i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575"/>
              </p:ext>
            </p:extLst>
          </p:nvPr>
        </p:nvGraphicFramePr>
        <p:xfrm>
          <a:off x="6667499" y="3107872"/>
          <a:ext cx="3552826" cy="3187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238">
                <a:tc gridSpan="2">
                  <a:txBody>
                    <a:bodyPr/>
                    <a:lstStyle/>
                    <a:p>
                      <a:pPr algn="ctr"/>
                      <a:r>
                        <a:rPr lang="pt-BR" i="0" dirty="0">
                          <a:solidFill>
                            <a:schemeClr val="tx1"/>
                          </a:solidFill>
                        </a:rPr>
                        <a:t>Sufixos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627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fashion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i="0" dirty="0" err="1"/>
                        <a:t>fashion</a:t>
                      </a:r>
                      <a:r>
                        <a:rPr lang="pt-BR" b="1" i="0" dirty="0" err="1"/>
                        <a:t>able</a:t>
                      </a:r>
                      <a:endParaRPr lang="pt-BR" b="1" i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627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music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i="0" dirty="0"/>
                        <a:t>music</a:t>
                      </a:r>
                      <a:r>
                        <a:rPr lang="pt-BR" b="1" i="0" dirty="0"/>
                        <a:t>al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62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help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i="0" dirty="0" err="1"/>
                        <a:t>help</a:t>
                      </a:r>
                      <a:r>
                        <a:rPr lang="pt-BR" b="1" i="0" dirty="0" err="1"/>
                        <a:t>ful</a:t>
                      </a:r>
                      <a:endParaRPr lang="pt-BR" b="1" i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627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end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i="0" dirty="0" err="1"/>
                        <a:t>end</a:t>
                      </a:r>
                      <a:r>
                        <a:rPr lang="pt-BR" b="1" i="0" dirty="0" err="1"/>
                        <a:t>less</a:t>
                      </a:r>
                      <a:endParaRPr lang="pt-BR" b="1" i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627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paint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i="0" dirty="0" err="1"/>
                        <a:t>paint</a:t>
                      </a:r>
                      <a:r>
                        <a:rPr lang="pt-BR" b="1" i="0" dirty="0" err="1"/>
                        <a:t>er</a:t>
                      </a:r>
                      <a:endParaRPr lang="pt-BR" b="1" i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627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happy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i="0" dirty="0" err="1"/>
                        <a:t>happ</a:t>
                      </a:r>
                      <a:r>
                        <a:rPr lang="pt-BR" b="1" i="0" dirty="0" err="1"/>
                        <a:t>iness</a:t>
                      </a:r>
                      <a:endParaRPr lang="pt-BR" b="1" i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62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real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i="0" dirty="0" err="1"/>
                        <a:t>real</a:t>
                      </a:r>
                      <a:r>
                        <a:rPr lang="pt-BR" b="1" i="0" dirty="0" err="1"/>
                        <a:t>ism</a:t>
                      </a:r>
                      <a:endParaRPr lang="pt-BR" b="1" i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47" y="1875079"/>
            <a:ext cx="10401299" cy="982421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Partícula anexada ao radical de uma palavra e que altera o seu significado. Também pode modificar a classe gramatical. A partícula pode ser adicionada ao início (prefixo) ou final (sufixo) de uma palavra.</a:t>
            </a:r>
          </a:p>
        </p:txBody>
      </p:sp>
    </p:spTree>
    <p:extLst>
      <p:ext uri="{BB962C8B-B14F-4D97-AF65-F5344CB8AC3E}">
        <p14:creationId xmlns:p14="http://schemas.microsoft.com/office/powerpoint/2010/main" val="2298348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i="1" dirty="0" err="1"/>
              <a:t>Countable</a:t>
            </a:r>
            <a:r>
              <a:rPr lang="pt-BR" i="1" dirty="0"/>
              <a:t> </a:t>
            </a:r>
            <a:r>
              <a:rPr lang="pt-BR" dirty="0"/>
              <a:t>e</a:t>
            </a:r>
            <a:r>
              <a:rPr lang="pt-BR" i="1" dirty="0"/>
              <a:t> </a:t>
            </a:r>
            <a:r>
              <a:rPr lang="pt-BR" i="1" dirty="0" err="1"/>
              <a:t>uncountable</a:t>
            </a:r>
            <a:r>
              <a:rPr lang="pt-BR" i="1" dirty="0"/>
              <a:t> </a:t>
            </a:r>
            <a:r>
              <a:rPr lang="pt-BR" i="1" dirty="0" err="1"/>
              <a:t>nouns</a:t>
            </a:r>
            <a:endParaRPr lang="pt-BR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7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-3541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4243205"/>
            <a:ext cx="2845441" cy="194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 txBox="1">
            <a:spLocks/>
          </p:cNvSpPr>
          <p:nvPr/>
        </p:nvSpPr>
        <p:spPr>
          <a:xfrm>
            <a:off x="1000122" y="2114185"/>
            <a:ext cx="6029327" cy="4258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Os </a:t>
            </a:r>
            <a:r>
              <a:rPr lang="pt-BR" b="1" i="1" dirty="0" err="1"/>
              <a:t>countable</a:t>
            </a:r>
            <a:r>
              <a:rPr lang="pt-BR" b="1" i="1" dirty="0"/>
              <a:t> </a:t>
            </a:r>
            <a:r>
              <a:rPr lang="pt-BR" b="1" i="1" dirty="0" err="1"/>
              <a:t>nouns</a:t>
            </a:r>
            <a:r>
              <a:rPr lang="pt-BR" b="1" i="1" dirty="0"/>
              <a:t> </a:t>
            </a:r>
            <a:r>
              <a:rPr lang="pt-BR" dirty="0"/>
              <a:t>podem ser contabilizados, por isso apresentam formas </a:t>
            </a:r>
            <a:r>
              <a:rPr lang="pt-BR" b="1" dirty="0"/>
              <a:t>singular</a:t>
            </a:r>
            <a:r>
              <a:rPr lang="pt-BR" dirty="0"/>
              <a:t> e </a:t>
            </a:r>
            <a:r>
              <a:rPr lang="pt-BR" b="1" dirty="0"/>
              <a:t>plural</a:t>
            </a:r>
            <a:r>
              <a:rPr lang="pt-BR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1000" dirty="0"/>
          </a:p>
          <a:p>
            <a:pPr marL="0" indent="0" algn="ctr" defTabSz="88900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2600" i="1" dirty="0"/>
              <a:t>I bought a </a:t>
            </a:r>
            <a:r>
              <a:rPr lang="en-US" sz="2600" b="1" i="1" dirty="0"/>
              <a:t>book</a:t>
            </a:r>
            <a:r>
              <a:rPr lang="en-US" sz="2600" i="1" dirty="0"/>
              <a:t> at the bookstore</a:t>
            </a:r>
            <a:r>
              <a:rPr lang="pt-BR" sz="2600" i="1" dirty="0"/>
              <a:t>.</a:t>
            </a:r>
          </a:p>
          <a:p>
            <a:pPr marL="0" indent="0" algn="ctr" defTabSz="88900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2600" i="1" dirty="0"/>
              <a:t>I bought two </a:t>
            </a:r>
            <a:r>
              <a:rPr lang="en-US" sz="2600" b="1" i="1" dirty="0"/>
              <a:t>books</a:t>
            </a:r>
            <a:r>
              <a:rPr lang="en-US" sz="2600" i="1" dirty="0"/>
              <a:t> at the bookstore.</a:t>
            </a:r>
          </a:p>
          <a:p>
            <a:pPr marL="0" indent="0" algn="ctr" defTabSz="88900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endParaRPr lang="pt-BR" sz="2400" i="1" dirty="0"/>
          </a:p>
          <a:p>
            <a:r>
              <a:rPr lang="pt-BR" dirty="0"/>
              <a:t>Já os </a:t>
            </a:r>
            <a:r>
              <a:rPr lang="pt-BR" b="1" i="1" dirty="0" err="1"/>
              <a:t>uncountable</a:t>
            </a:r>
            <a:r>
              <a:rPr lang="pt-BR" b="1" i="1" dirty="0"/>
              <a:t> </a:t>
            </a:r>
            <a:r>
              <a:rPr lang="pt-BR" b="1" i="1" dirty="0" err="1"/>
              <a:t>nouns</a:t>
            </a:r>
            <a:r>
              <a:rPr lang="pt-BR" b="1" i="1" dirty="0"/>
              <a:t> </a:t>
            </a:r>
            <a:r>
              <a:rPr lang="pt-BR" dirty="0"/>
              <a:t>não podem ser contabilizados, portanto têm somente a forma </a:t>
            </a:r>
            <a:r>
              <a:rPr lang="pt-BR" b="1" dirty="0"/>
              <a:t>singular</a:t>
            </a:r>
            <a:r>
              <a:rPr lang="pt-BR" dirty="0"/>
              <a:t>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i="1" dirty="0"/>
              <a:t>I bought </a:t>
            </a:r>
            <a:r>
              <a:rPr lang="en-US" sz="2600" b="1" i="1" dirty="0"/>
              <a:t>milk </a:t>
            </a:r>
            <a:r>
              <a:rPr lang="en-US" sz="2600" i="1" dirty="0"/>
              <a:t>at the supermarket.</a:t>
            </a:r>
            <a:endParaRPr lang="pt-BR" sz="2600" i="1" dirty="0"/>
          </a:p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830" y="2114185"/>
            <a:ext cx="2911691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7332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3380</TotalTime>
  <Words>305</Words>
  <Application>Microsoft Office PowerPoint</Application>
  <PresentationFormat>Widescreen</PresentationFormat>
  <Paragraphs>67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RobotoBR</vt:lpstr>
      <vt:lpstr>Tema do Office</vt:lpstr>
      <vt:lpstr>1_Tema do Office</vt:lpstr>
      <vt:lpstr>Apresentação do PowerPoint</vt:lpstr>
      <vt:lpstr>Unidade 1</vt:lpstr>
      <vt:lpstr>Cartum</vt:lpstr>
      <vt:lpstr>Tipos de loja</vt:lpstr>
      <vt:lpstr>Tipos de loja</vt:lpstr>
      <vt:lpstr>Afixos</vt:lpstr>
      <vt:lpstr>Countable e uncountable nouns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Trajetórias  Língua Portuguesa</dc:title>
  <dc:creator>Sarita Borelli</dc:creator>
  <cp:lastModifiedBy> </cp:lastModifiedBy>
  <cp:revision>328</cp:revision>
  <dcterms:created xsi:type="dcterms:W3CDTF">2019-02-21T18:53:00Z</dcterms:created>
  <dcterms:modified xsi:type="dcterms:W3CDTF">2023-06-15T12:41:09Z</dcterms:modified>
</cp:coreProperties>
</file>