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4" r:id="rId3"/>
    <p:sldId id="340" r:id="rId4"/>
    <p:sldId id="357" r:id="rId5"/>
    <p:sldId id="383" r:id="rId6"/>
    <p:sldId id="376" r:id="rId7"/>
    <p:sldId id="375" r:id="rId8"/>
    <p:sldId id="367" r:id="rId9"/>
    <p:sldId id="368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15"/>
          <a:stretch/>
        </p:blipFill>
        <p:spPr bwMode="auto">
          <a:xfrm>
            <a:off x="0" y="-49804"/>
            <a:ext cx="12268199" cy="69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7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09304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err="1"/>
              <a:t>Foto-legenda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9437"/>
            <a:ext cx="6070600" cy="2057046"/>
          </a:xfrm>
        </p:spPr>
        <p:txBody>
          <a:bodyPr>
            <a:normAutofit/>
          </a:bodyPr>
          <a:lstStyle/>
          <a:p>
            <a:r>
              <a:rPr lang="pt-BR" dirty="0"/>
              <a:t>A </a:t>
            </a:r>
            <a:r>
              <a:rPr lang="pt-BR" dirty="0" err="1"/>
              <a:t>foto-legenda</a:t>
            </a:r>
            <a:r>
              <a:rPr lang="pt-BR" dirty="0"/>
              <a:t> é composta por uma fotografia seguida de um texto que a descreve. Esse gênero textual é comum em notícias, reportagens e outros textos jornalísticos.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905" y="2788285"/>
            <a:ext cx="37147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54097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Lugares da cidade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59" y="1908110"/>
            <a:ext cx="2099980" cy="180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41" y="4402070"/>
            <a:ext cx="2068188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49" y="4402070"/>
            <a:ext cx="2095566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701976" y="3790758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bakery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166558" y="3790758"/>
            <a:ext cx="146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bank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983656" y="3790758"/>
            <a:ext cx="130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coffee</a:t>
            </a:r>
            <a:r>
              <a:rPr lang="pt-BR" dirty="0"/>
              <a:t> shop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310076" y="6167904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drugstore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111364" y="6167904"/>
            <a:ext cx="131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bus </a:t>
            </a:r>
            <a:r>
              <a:rPr lang="pt-BR" dirty="0" err="1"/>
              <a:t>station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395825" y="6193330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hospital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86" y="1954983"/>
            <a:ext cx="20193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546" y="1984354"/>
            <a:ext cx="20478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86" y="4314825"/>
            <a:ext cx="21717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23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Lugares da cidade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01976" y="3790758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library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166557" y="3790758"/>
            <a:ext cx="159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movie</a:t>
            </a:r>
            <a:r>
              <a:rPr lang="pt-BR" dirty="0"/>
              <a:t> </a:t>
            </a:r>
            <a:r>
              <a:rPr lang="pt-BR" dirty="0" err="1"/>
              <a:t>theater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906018" y="3790758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park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310076" y="6167904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school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111364" y="6167904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restaurant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395823" y="6193330"/>
            <a:ext cx="142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supermarket</a:t>
            </a:r>
            <a:endParaRPr lang="pt-BR" dirty="0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43" y="4386444"/>
            <a:ext cx="2056073" cy="178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15" y="4405779"/>
            <a:ext cx="2057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85" y="4386444"/>
            <a:ext cx="21717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99" y="1911843"/>
            <a:ext cx="2233019" cy="187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88" y="2009298"/>
            <a:ext cx="2168430" cy="178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01" y="19369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19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Preposições de lugar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247535"/>
            <a:ext cx="7883107" cy="1039129"/>
          </a:xfrm>
        </p:spPr>
        <p:txBody>
          <a:bodyPr>
            <a:normAutofit/>
          </a:bodyPr>
          <a:lstStyle/>
          <a:p>
            <a:r>
              <a:rPr lang="pt-BR" dirty="0"/>
              <a:t>As preposições de lugar podem ser usadas para dar a localização de um estabelecimento na cidade.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65" y="3249017"/>
            <a:ext cx="4591409" cy="284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66" y="3822177"/>
            <a:ext cx="52387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40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Dando direções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88" y="2076090"/>
            <a:ext cx="2668519" cy="141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2076089"/>
            <a:ext cx="2706539" cy="145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88" y="4353426"/>
            <a:ext cx="2668520" cy="141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6" y="4353426"/>
            <a:ext cx="2706541" cy="144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12" y="4078317"/>
            <a:ext cx="2190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1327038" y="3672204"/>
            <a:ext cx="175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turn</a:t>
            </a:r>
            <a:r>
              <a:rPr lang="pt-BR" dirty="0"/>
              <a:t> </a:t>
            </a:r>
            <a:r>
              <a:rPr lang="pt-BR" dirty="0" err="1"/>
              <a:t>left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110495" y="3672204"/>
            <a:ext cx="175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turn</a:t>
            </a:r>
            <a:r>
              <a:rPr lang="pt-BR" dirty="0"/>
              <a:t> </a:t>
            </a:r>
            <a:r>
              <a:rPr lang="pt-BR" dirty="0" err="1"/>
              <a:t>right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1327038" y="5920824"/>
            <a:ext cx="175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go </a:t>
            </a:r>
            <a:r>
              <a:rPr lang="pt-BR" dirty="0" err="1"/>
              <a:t>straight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248872" y="5935325"/>
            <a:ext cx="175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walk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block</a:t>
            </a:r>
            <a:endParaRPr lang="pt-BR" dirty="0"/>
          </a:p>
        </p:txBody>
      </p:sp>
      <p:sp>
        <p:nvSpPr>
          <p:cNvPr id="3" name="Texto explicativo retangular 2"/>
          <p:cNvSpPr/>
          <p:nvPr/>
        </p:nvSpPr>
        <p:spPr>
          <a:xfrm>
            <a:off x="7522234" y="2275711"/>
            <a:ext cx="1777042" cy="1345721"/>
          </a:xfrm>
          <a:prstGeom prst="wedgeRectCallout">
            <a:avLst>
              <a:gd name="adj1" fmla="val -20833"/>
              <a:gd name="adj2" fmla="val 65064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Excuse</a:t>
            </a:r>
            <a:r>
              <a:rPr lang="pt-BR" dirty="0">
                <a:solidFill>
                  <a:schemeClr val="tx1"/>
                </a:solidFill>
              </a:rPr>
              <a:t> me. </a:t>
            </a:r>
            <a:r>
              <a:rPr lang="pt-BR" dirty="0" err="1">
                <a:solidFill>
                  <a:schemeClr val="tx1"/>
                </a:solidFill>
              </a:rPr>
              <a:t>How</a:t>
            </a:r>
            <a:r>
              <a:rPr lang="pt-BR" dirty="0">
                <a:solidFill>
                  <a:schemeClr val="tx1"/>
                </a:solidFill>
              </a:rPr>
              <a:t> do I </a:t>
            </a:r>
            <a:r>
              <a:rPr lang="pt-BR" dirty="0" err="1">
                <a:solidFill>
                  <a:schemeClr val="tx1"/>
                </a:solidFill>
              </a:rPr>
              <a:t>get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to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the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park</a:t>
            </a:r>
            <a:r>
              <a:rPr lang="pt-BR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Texto explicativo retangular com cantos arredondados 3"/>
          <p:cNvSpPr/>
          <p:nvPr/>
        </p:nvSpPr>
        <p:spPr>
          <a:xfrm>
            <a:off x="8643669" y="4078317"/>
            <a:ext cx="2656935" cy="1347698"/>
          </a:xfrm>
          <a:prstGeom prst="wedgeRoundRectCallout">
            <a:avLst>
              <a:gd name="adj1" fmla="val 22919"/>
              <a:gd name="adj2" fmla="val 634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Walk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one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block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turn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left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on</a:t>
            </a:r>
            <a:r>
              <a:rPr lang="pt-BR" dirty="0">
                <a:solidFill>
                  <a:schemeClr val="tx1"/>
                </a:solidFill>
              </a:rPr>
              <a:t> Francisco Street. The </a:t>
            </a:r>
            <a:r>
              <a:rPr lang="pt-BR" dirty="0" err="1">
                <a:solidFill>
                  <a:schemeClr val="tx1"/>
                </a:solidFill>
              </a:rPr>
              <a:t>park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next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to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the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school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967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Simple</a:t>
            </a:r>
            <a:r>
              <a:rPr lang="pt-BR" i="1" dirty="0"/>
              <a:t> </a:t>
            </a:r>
            <a:r>
              <a:rPr lang="pt-BR" i="1" dirty="0" err="1"/>
              <a:t>present</a:t>
            </a:r>
            <a:r>
              <a:rPr lang="pt-BR" i="1" dirty="0"/>
              <a:t> </a:t>
            </a:r>
            <a:r>
              <a:rPr lang="pt-BR" dirty="0"/>
              <a:t>– revisão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44460"/>
            <a:ext cx="10479657" cy="4425351"/>
          </a:xfrm>
        </p:spPr>
        <p:txBody>
          <a:bodyPr>
            <a:normAutofit fontScale="92500" lnSpcReduction="20000"/>
          </a:bodyPr>
          <a:lstStyle/>
          <a:p>
            <a:r>
              <a:rPr lang="pt-BR" sz="2600" dirty="0"/>
              <a:t>Usa-se o presente simples para falar de fatos ou ações do cotidiano.</a:t>
            </a:r>
          </a:p>
          <a:p>
            <a:r>
              <a:rPr lang="pt-BR" sz="2600" dirty="0"/>
              <a:t>Em frases afirmativas, com a terceira pessoa do singular (</a:t>
            </a:r>
            <a:r>
              <a:rPr lang="pt-BR" sz="2600" b="1" i="1" dirty="0" err="1"/>
              <a:t>he</a:t>
            </a:r>
            <a:r>
              <a:rPr lang="pt-BR" sz="2600" dirty="0"/>
              <a:t>, </a:t>
            </a:r>
            <a:r>
              <a:rPr lang="pt-BR" sz="2600" b="1" i="1" dirty="0" err="1"/>
              <a:t>she</a:t>
            </a:r>
            <a:r>
              <a:rPr lang="pt-BR" sz="2600" dirty="0"/>
              <a:t>, </a:t>
            </a:r>
            <a:r>
              <a:rPr lang="pt-BR" sz="2600" b="1" i="1" dirty="0"/>
              <a:t>it</a:t>
            </a:r>
            <a:r>
              <a:rPr lang="pt-BR" sz="2600" dirty="0"/>
              <a:t>), os verbos terminam em </a:t>
            </a:r>
            <a:r>
              <a:rPr lang="pt-BR" sz="2600" b="1" i="1" dirty="0"/>
              <a:t>-s</a:t>
            </a:r>
            <a:r>
              <a:rPr lang="pt-BR" sz="2600" dirty="0"/>
              <a:t>, </a:t>
            </a:r>
            <a:r>
              <a:rPr lang="pt-BR" sz="2600" b="1" i="1" dirty="0"/>
              <a:t>-es </a:t>
            </a:r>
            <a:r>
              <a:rPr lang="pt-BR" sz="2600" dirty="0"/>
              <a:t>ou </a:t>
            </a:r>
            <a:r>
              <a:rPr lang="pt-BR" sz="2600" b="1" i="1" dirty="0"/>
              <a:t>-</a:t>
            </a:r>
            <a:r>
              <a:rPr lang="pt-BR" sz="2600" b="1" i="1" dirty="0" err="1"/>
              <a:t>ies</a:t>
            </a:r>
            <a:r>
              <a:rPr lang="pt-BR" sz="2600" dirty="0"/>
              <a:t>. Com as demais pessoas, o verbo é usado em sua forma base.</a:t>
            </a:r>
          </a:p>
          <a:p>
            <a:pPr marL="0" indent="0" algn="ctr">
              <a:buNone/>
            </a:pPr>
            <a:r>
              <a:rPr lang="pt-BR" sz="2400" i="1" dirty="0"/>
              <a:t>I </a:t>
            </a:r>
            <a:r>
              <a:rPr lang="pt-BR" sz="2400" b="1" i="1" dirty="0" err="1"/>
              <a:t>work</a:t>
            </a:r>
            <a:r>
              <a:rPr lang="pt-BR" sz="2400" i="1" dirty="0"/>
              <a:t> in </a:t>
            </a:r>
            <a:r>
              <a:rPr lang="pt-BR" sz="2400" i="1" dirty="0" err="1"/>
              <a:t>the</a:t>
            </a:r>
            <a:r>
              <a:rPr lang="pt-BR" sz="2400" i="1" dirty="0"/>
              <a:t> hospital.</a:t>
            </a:r>
            <a:r>
              <a:rPr lang="pt-BR" dirty="0"/>
              <a:t>		</a:t>
            </a:r>
            <a:r>
              <a:rPr lang="pt-BR" sz="2400" i="1" dirty="0" err="1"/>
              <a:t>She</a:t>
            </a:r>
            <a:r>
              <a:rPr lang="pt-BR" sz="2400" i="1" dirty="0"/>
              <a:t> </a:t>
            </a:r>
            <a:r>
              <a:rPr lang="pt-BR" sz="2400" b="1" i="1" dirty="0" err="1"/>
              <a:t>goes</a:t>
            </a:r>
            <a:r>
              <a:rPr lang="pt-BR" sz="2400" i="1" dirty="0"/>
              <a:t> 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gym</a:t>
            </a:r>
            <a:r>
              <a:rPr lang="pt-BR" sz="2400" i="1" dirty="0"/>
              <a:t> </a:t>
            </a:r>
            <a:r>
              <a:rPr lang="pt-BR" sz="2400" i="1" dirty="0" err="1"/>
              <a:t>every</a:t>
            </a:r>
            <a:r>
              <a:rPr lang="pt-BR" sz="2400" i="1" dirty="0"/>
              <a:t> </a:t>
            </a:r>
            <a:r>
              <a:rPr lang="pt-BR" sz="2400" i="1" dirty="0" err="1"/>
              <a:t>day</a:t>
            </a:r>
            <a:r>
              <a:rPr lang="pt-BR" sz="2400" i="1" dirty="0"/>
              <a:t>.</a:t>
            </a:r>
          </a:p>
          <a:p>
            <a:pPr marL="0" indent="0" algn="ctr">
              <a:buNone/>
            </a:pPr>
            <a:endParaRPr lang="pt-BR" sz="2400" i="1" dirty="0"/>
          </a:p>
          <a:p>
            <a:r>
              <a:rPr lang="pt-BR" sz="2600" dirty="0"/>
              <a:t>Em frases negativas, usam-se os verbos auxiliares </a:t>
            </a:r>
            <a:r>
              <a:rPr lang="pt-BR" sz="2600" b="1" i="1" dirty="0" err="1"/>
              <a:t>don’t</a:t>
            </a:r>
            <a:r>
              <a:rPr lang="pt-BR" sz="2600" dirty="0"/>
              <a:t> ou </a:t>
            </a:r>
            <a:r>
              <a:rPr lang="pt-BR" sz="2600" b="1" i="1" dirty="0" err="1"/>
              <a:t>doesn’t</a:t>
            </a:r>
            <a:r>
              <a:rPr lang="pt-BR" sz="2600" dirty="0"/>
              <a:t> e o verbo principal na forma base.</a:t>
            </a:r>
          </a:p>
          <a:p>
            <a:pPr marL="0" indent="0" algn="ctr">
              <a:buNone/>
            </a:pPr>
            <a:r>
              <a:rPr lang="pt-BR" sz="2400" i="1" dirty="0" err="1"/>
              <a:t>They</a:t>
            </a:r>
            <a:r>
              <a:rPr lang="pt-BR" sz="2400" i="1" dirty="0"/>
              <a:t> </a:t>
            </a:r>
            <a:r>
              <a:rPr lang="pt-BR" sz="2400" b="1" i="1" dirty="0" err="1"/>
              <a:t>don’t</a:t>
            </a:r>
            <a:r>
              <a:rPr lang="pt-BR" sz="2400" b="1" i="1" dirty="0"/>
              <a:t> go 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school</a:t>
            </a:r>
            <a:r>
              <a:rPr lang="pt-BR" sz="2400" i="1" dirty="0"/>
              <a:t> </a:t>
            </a:r>
            <a:r>
              <a:rPr lang="pt-BR" sz="2400" i="1" dirty="0" err="1"/>
              <a:t>by</a:t>
            </a:r>
            <a:r>
              <a:rPr lang="pt-BR" sz="2400" i="1" dirty="0"/>
              <a:t> bus.		The </a:t>
            </a:r>
            <a:r>
              <a:rPr lang="pt-BR" sz="2400" i="1" dirty="0" err="1"/>
              <a:t>school</a:t>
            </a:r>
            <a:r>
              <a:rPr lang="pt-BR" sz="2400" i="1" dirty="0"/>
              <a:t> </a:t>
            </a:r>
            <a:r>
              <a:rPr lang="pt-BR" sz="2400" b="1" i="1" dirty="0" err="1"/>
              <a:t>doesn’t</a:t>
            </a:r>
            <a:r>
              <a:rPr lang="pt-BR" sz="2400" b="1" i="1" dirty="0"/>
              <a:t> open </a:t>
            </a:r>
            <a:r>
              <a:rPr lang="pt-BR" sz="2400" i="1" dirty="0" err="1"/>
              <a:t>on</a:t>
            </a:r>
            <a:r>
              <a:rPr lang="pt-BR" sz="2400" i="1" dirty="0"/>
              <a:t> </a:t>
            </a:r>
            <a:r>
              <a:rPr lang="pt-BR" sz="2400" i="1" dirty="0" err="1"/>
              <a:t>the</a:t>
            </a:r>
            <a:r>
              <a:rPr lang="pt-BR" sz="2400" i="1" dirty="0"/>
              <a:t> weekend.</a:t>
            </a:r>
          </a:p>
          <a:p>
            <a:pPr marL="0" indent="0" algn="ctr">
              <a:buNone/>
            </a:pPr>
            <a:endParaRPr lang="pt-BR" sz="2400" i="1" dirty="0"/>
          </a:p>
          <a:p>
            <a:r>
              <a:rPr lang="pt-BR" sz="2600" dirty="0"/>
              <a:t>Em frases interrogativas, usam-se os auxiliares </a:t>
            </a:r>
            <a:r>
              <a:rPr lang="pt-BR" sz="2600" b="1" i="1" dirty="0"/>
              <a:t>do</a:t>
            </a:r>
            <a:r>
              <a:rPr lang="pt-BR" sz="2600" dirty="0"/>
              <a:t> ou </a:t>
            </a:r>
            <a:r>
              <a:rPr lang="pt-BR" sz="2600" b="1" i="1" dirty="0"/>
              <a:t>does</a:t>
            </a:r>
            <a:r>
              <a:rPr lang="pt-BR" sz="2600" dirty="0"/>
              <a:t> antes do sujeito da frase e o verbo principal na forma base.</a:t>
            </a:r>
          </a:p>
          <a:p>
            <a:pPr marL="0" indent="0" algn="ctr">
              <a:buNone/>
            </a:pPr>
            <a:r>
              <a:rPr lang="pt-BR" sz="2400" b="1" i="1" dirty="0"/>
              <a:t>Do</a:t>
            </a:r>
            <a:r>
              <a:rPr lang="pt-BR" sz="2400" i="1" dirty="0"/>
              <a:t> </a:t>
            </a:r>
            <a:r>
              <a:rPr lang="pt-BR" sz="2400" i="1" dirty="0" err="1"/>
              <a:t>you</a:t>
            </a:r>
            <a:r>
              <a:rPr lang="pt-BR" sz="2400" i="1" dirty="0"/>
              <a:t> </a:t>
            </a:r>
            <a:r>
              <a:rPr lang="pt-BR" sz="2400" b="1" i="1" dirty="0" err="1"/>
              <a:t>exercise</a:t>
            </a:r>
            <a:r>
              <a:rPr lang="pt-BR" sz="2400" i="1" dirty="0"/>
              <a:t> in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park</a:t>
            </a:r>
            <a:r>
              <a:rPr lang="pt-BR" sz="2400" i="1" dirty="0"/>
              <a:t>?		</a:t>
            </a:r>
            <a:r>
              <a:rPr lang="pt-BR" sz="2400" b="1" i="1" dirty="0"/>
              <a:t>Does</a:t>
            </a:r>
            <a:r>
              <a:rPr lang="pt-BR" sz="2400" i="1" dirty="0"/>
              <a:t> </a:t>
            </a:r>
            <a:r>
              <a:rPr lang="pt-BR" sz="2400" i="1" dirty="0" err="1"/>
              <a:t>he</a:t>
            </a:r>
            <a:r>
              <a:rPr lang="pt-BR" sz="2400" i="1" dirty="0"/>
              <a:t> </a:t>
            </a:r>
            <a:r>
              <a:rPr lang="pt-BR" sz="2400" b="1" i="1" dirty="0" err="1"/>
              <a:t>like</a:t>
            </a:r>
            <a:r>
              <a:rPr lang="pt-BR" sz="2400" i="1" dirty="0"/>
              <a:t> </a:t>
            </a:r>
            <a:r>
              <a:rPr lang="pt-BR" sz="2400" i="1" dirty="0" err="1"/>
              <a:t>that</a:t>
            </a:r>
            <a:r>
              <a:rPr lang="pt-BR" sz="2400" i="1" dirty="0"/>
              <a:t> </a:t>
            </a:r>
            <a:r>
              <a:rPr lang="pt-BR" sz="2400" i="1" dirty="0" err="1"/>
              <a:t>restaurant</a:t>
            </a:r>
            <a:r>
              <a:rPr lang="pt-BR" sz="2400" i="1" dirty="0"/>
              <a:t>?</a:t>
            </a:r>
            <a:endParaRPr lang="pt-BR" sz="26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65779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Present</a:t>
            </a:r>
            <a:r>
              <a:rPr lang="pt-BR" i="1" dirty="0"/>
              <a:t> </a:t>
            </a:r>
            <a:r>
              <a:rPr lang="pt-BR" i="1" dirty="0" err="1"/>
              <a:t>continuous</a:t>
            </a:r>
            <a:r>
              <a:rPr lang="pt-BR" i="1" dirty="0"/>
              <a:t> </a:t>
            </a:r>
            <a:r>
              <a:rPr lang="pt-BR" dirty="0"/>
              <a:t>– revisão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6823"/>
            <a:ext cx="10531415" cy="4416724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Usa-se o presente contínuo para falar de ações que estão acontecendo no momento da fala.</a:t>
            </a:r>
          </a:p>
          <a:p>
            <a:r>
              <a:rPr lang="pt-BR" dirty="0"/>
              <a:t>Em frases afirmativas, usam-se o verbo </a:t>
            </a:r>
            <a:r>
              <a:rPr lang="pt-BR" b="1" i="1" dirty="0" err="1"/>
              <a:t>to</a:t>
            </a:r>
            <a:r>
              <a:rPr lang="pt-BR" b="1" i="1" dirty="0"/>
              <a:t> </a:t>
            </a:r>
            <a:r>
              <a:rPr lang="pt-BR" b="1" i="1" dirty="0" err="1"/>
              <a:t>be</a:t>
            </a:r>
            <a:r>
              <a:rPr lang="pt-BR" b="1" i="1" dirty="0"/>
              <a:t> </a:t>
            </a:r>
            <a:r>
              <a:rPr lang="pt-BR" dirty="0"/>
              <a:t>(</a:t>
            </a:r>
            <a:r>
              <a:rPr lang="pt-BR" b="1" i="1" dirty="0" err="1"/>
              <a:t>am</a:t>
            </a:r>
            <a:r>
              <a:rPr lang="pt-BR" dirty="0"/>
              <a:t>, </a:t>
            </a:r>
            <a:r>
              <a:rPr lang="pt-BR" b="1" i="1" dirty="0" err="1"/>
              <a:t>is</a:t>
            </a:r>
            <a:r>
              <a:rPr lang="pt-BR" dirty="0"/>
              <a:t>, </a:t>
            </a:r>
            <a:r>
              <a:rPr lang="pt-BR" b="1" i="1" dirty="0"/>
              <a:t>are</a:t>
            </a:r>
            <a:r>
              <a:rPr lang="pt-BR" dirty="0"/>
              <a:t>) e um verbo principal terminado em </a:t>
            </a:r>
            <a:r>
              <a:rPr lang="pt-BR" b="1" i="1" dirty="0"/>
              <a:t>-ing</a:t>
            </a:r>
            <a:r>
              <a:rPr lang="pt-BR" dirty="0"/>
              <a:t>.</a:t>
            </a:r>
          </a:p>
          <a:p>
            <a:pPr marL="0" indent="0" algn="ctr">
              <a:buNone/>
            </a:pPr>
            <a:r>
              <a:rPr lang="pt-BR" sz="2600" i="1" dirty="0"/>
              <a:t>I </a:t>
            </a:r>
            <a:r>
              <a:rPr lang="pt-BR" sz="2600" b="1" i="1" dirty="0" err="1"/>
              <a:t>am</a:t>
            </a:r>
            <a:r>
              <a:rPr lang="pt-BR" sz="2600" b="1" i="1" dirty="0"/>
              <a:t> </a:t>
            </a:r>
            <a:r>
              <a:rPr lang="pt-BR" sz="2600" b="1" i="1" dirty="0" err="1"/>
              <a:t>going</a:t>
            </a:r>
            <a:r>
              <a:rPr lang="pt-BR" sz="2600" b="1" i="1" dirty="0"/>
              <a:t> </a:t>
            </a:r>
            <a:r>
              <a:rPr lang="pt-BR" sz="2600" i="1" dirty="0" err="1"/>
              <a:t>to</a:t>
            </a:r>
            <a:r>
              <a:rPr lang="pt-BR" sz="2600" i="1" dirty="0"/>
              <a:t> </a:t>
            </a:r>
            <a:r>
              <a:rPr lang="pt-BR" sz="2600" i="1" dirty="0" err="1"/>
              <a:t>the</a:t>
            </a:r>
            <a:r>
              <a:rPr lang="pt-BR" sz="2600" i="1" dirty="0"/>
              <a:t> </a:t>
            </a:r>
            <a:r>
              <a:rPr lang="pt-BR" sz="2600" i="1" dirty="0" err="1"/>
              <a:t>supermarket</a:t>
            </a:r>
            <a:r>
              <a:rPr lang="pt-BR" sz="2600" i="1" dirty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dirty="0"/>
              <a:t>Em frases negativas, usam-se o verbo </a:t>
            </a:r>
            <a:r>
              <a:rPr lang="pt-BR" b="1" i="1" dirty="0" err="1"/>
              <a:t>to</a:t>
            </a:r>
            <a:r>
              <a:rPr lang="pt-BR" b="1" i="1" dirty="0"/>
              <a:t> </a:t>
            </a:r>
            <a:r>
              <a:rPr lang="pt-BR" b="1" i="1" dirty="0" err="1"/>
              <a:t>be</a:t>
            </a:r>
            <a:r>
              <a:rPr lang="pt-BR" b="1" i="1" dirty="0"/>
              <a:t> </a:t>
            </a:r>
            <a:r>
              <a:rPr lang="pt-BR" dirty="0"/>
              <a:t>com a partícula </a:t>
            </a:r>
            <a:r>
              <a:rPr lang="pt-BR" b="1" i="1" dirty="0" err="1"/>
              <a:t>not</a:t>
            </a:r>
            <a:r>
              <a:rPr lang="pt-BR" dirty="0"/>
              <a:t> e um verbo principal terminado em </a:t>
            </a:r>
            <a:r>
              <a:rPr lang="pt-BR" b="1" i="1" dirty="0"/>
              <a:t>-ing</a:t>
            </a:r>
            <a:r>
              <a:rPr lang="pt-BR" dirty="0"/>
              <a:t>.</a:t>
            </a:r>
          </a:p>
          <a:p>
            <a:pPr marL="0" indent="0" algn="ctr">
              <a:buNone/>
            </a:pPr>
            <a:r>
              <a:rPr lang="pt-BR" sz="2600" i="1" dirty="0" err="1"/>
              <a:t>She</a:t>
            </a:r>
            <a:r>
              <a:rPr lang="pt-BR" sz="2600" i="1" dirty="0"/>
              <a:t> </a:t>
            </a:r>
            <a:r>
              <a:rPr lang="pt-BR" sz="2600" b="1" i="1" dirty="0" err="1"/>
              <a:t>isn’t</a:t>
            </a:r>
            <a:r>
              <a:rPr lang="pt-BR" sz="2600" b="1" i="1" dirty="0"/>
              <a:t> </a:t>
            </a:r>
            <a:r>
              <a:rPr lang="pt-BR" sz="2600" b="1" i="1" dirty="0" err="1"/>
              <a:t>having</a:t>
            </a:r>
            <a:r>
              <a:rPr lang="pt-BR" sz="2600" i="1" dirty="0"/>
              <a:t> </a:t>
            </a:r>
            <a:r>
              <a:rPr lang="pt-BR" sz="2600" i="1" dirty="0" err="1"/>
              <a:t>breakfast</a:t>
            </a:r>
            <a:r>
              <a:rPr lang="pt-BR" sz="2600" i="1" dirty="0"/>
              <a:t> </a:t>
            </a:r>
            <a:r>
              <a:rPr lang="pt-BR" sz="2600" i="1" dirty="0" err="1"/>
              <a:t>at</a:t>
            </a:r>
            <a:r>
              <a:rPr lang="pt-BR" sz="2600" i="1" dirty="0"/>
              <a:t> </a:t>
            </a:r>
            <a:r>
              <a:rPr lang="pt-BR" sz="2600" i="1" dirty="0" err="1"/>
              <a:t>the</a:t>
            </a:r>
            <a:r>
              <a:rPr lang="pt-BR" sz="2600" i="1" dirty="0"/>
              <a:t> </a:t>
            </a:r>
            <a:r>
              <a:rPr lang="pt-BR" sz="2600" i="1" dirty="0" err="1"/>
              <a:t>coffee</a:t>
            </a:r>
            <a:r>
              <a:rPr lang="pt-BR" sz="2600" i="1" dirty="0"/>
              <a:t> shop.</a:t>
            </a:r>
          </a:p>
          <a:p>
            <a:pPr marL="0" indent="0">
              <a:buNone/>
            </a:pPr>
            <a:endParaRPr lang="pt-BR" sz="2600" dirty="0"/>
          </a:p>
          <a:p>
            <a:r>
              <a:rPr lang="pt-BR" dirty="0"/>
              <a:t>Em frases interrogativas, usam-se o verbo </a:t>
            </a:r>
            <a:r>
              <a:rPr lang="pt-BR" b="1" i="1" dirty="0" err="1"/>
              <a:t>to</a:t>
            </a:r>
            <a:r>
              <a:rPr lang="pt-BR" b="1" i="1" dirty="0"/>
              <a:t> </a:t>
            </a:r>
            <a:r>
              <a:rPr lang="pt-BR" b="1" i="1" dirty="0" err="1"/>
              <a:t>be</a:t>
            </a:r>
            <a:r>
              <a:rPr lang="pt-BR" b="1" i="1" dirty="0"/>
              <a:t> </a:t>
            </a:r>
            <a:r>
              <a:rPr lang="pt-BR" dirty="0"/>
              <a:t>antes do sujeito e o verbo principal terminado em </a:t>
            </a:r>
            <a:r>
              <a:rPr lang="pt-BR" b="1" i="1" dirty="0"/>
              <a:t>-ing</a:t>
            </a:r>
            <a:r>
              <a:rPr lang="pt-BR" dirty="0"/>
              <a:t>.</a:t>
            </a:r>
          </a:p>
          <a:p>
            <a:pPr marL="0" indent="0" algn="ctr">
              <a:buNone/>
            </a:pPr>
            <a:r>
              <a:rPr lang="pt-BR" sz="2400" b="1" i="1" dirty="0"/>
              <a:t>Are</a:t>
            </a:r>
            <a:r>
              <a:rPr lang="pt-BR" sz="2400" i="1" dirty="0"/>
              <a:t> </a:t>
            </a:r>
            <a:r>
              <a:rPr lang="pt-BR" sz="2400" i="1" dirty="0" err="1"/>
              <a:t>they</a:t>
            </a:r>
            <a:r>
              <a:rPr lang="pt-BR" sz="2400" i="1" dirty="0"/>
              <a:t> </a:t>
            </a:r>
            <a:r>
              <a:rPr lang="pt-BR" sz="2400" b="1" i="1" dirty="0" err="1"/>
              <a:t>playing</a:t>
            </a:r>
            <a:r>
              <a:rPr lang="pt-BR" sz="2400" i="1" dirty="0"/>
              <a:t> soccer </a:t>
            </a:r>
            <a:r>
              <a:rPr lang="pt-BR" sz="2400" i="1" dirty="0" err="1"/>
              <a:t>at</a:t>
            </a:r>
            <a:r>
              <a:rPr lang="pt-BR" sz="2400" i="1" dirty="0"/>
              <a:t>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park</a:t>
            </a:r>
            <a:r>
              <a:rPr lang="pt-BR" sz="2400" i="1" dirty="0"/>
              <a:t>?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t-BR" sz="26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9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619626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521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RobotoBR</vt:lpstr>
      <vt:lpstr>Tema do Office</vt:lpstr>
      <vt:lpstr>Apresentação do PowerPoint</vt:lpstr>
      <vt:lpstr>Unidade 4</vt:lpstr>
      <vt:lpstr>Foto-legenda</vt:lpstr>
      <vt:lpstr>Lugares da cidade</vt:lpstr>
      <vt:lpstr>Lugares da cidade</vt:lpstr>
      <vt:lpstr>Preposições de lugar</vt:lpstr>
      <vt:lpstr>Dando direções</vt:lpstr>
      <vt:lpstr>Simple present – revisão </vt:lpstr>
      <vt:lpstr>Present continuous – revisão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283</cp:revision>
  <dcterms:created xsi:type="dcterms:W3CDTF">2019-02-21T18:53:00Z</dcterms:created>
  <dcterms:modified xsi:type="dcterms:W3CDTF">2023-06-15T12:32:36Z</dcterms:modified>
</cp:coreProperties>
</file>