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430" r:id="rId5"/>
    <p:sldId id="387" r:id="rId6"/>
    <p:sldId id="365" r:id="rId7"/>
    <p:sldId id="388" r:id="rId8"/>
    <p:sldId id="389" r:id="rId9"/>
    <p:sldId id="375" r:id="rId10"/>
    <p:sldId id="390" r:id="rId11"/>
    <p:sldId id="391" r:id="rId12"/>
    <p:sldId id="443" r:id="rId13"/>
    <p:sldId id="392" r:id="rId14"/>
    <p:sldId id="393" r:id="rId15"/>
    <p:sldId id="394" r:id="rId1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1" clrIdx="0"/>
  <p:cmAuthor id="2" name="Lilian Semenichin Nogueira" initials="LS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04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5201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B89E5-6528-BA46-93DF-A606CD31CA45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DAEC-4D66-B845-9C08-80730BFA5D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28453-FB1E-407B-AFAF-7F27E52632A0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231B-AA80-4261-B9C3-821ED755A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71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3418-A45A-8245-A808-8B6324A99B7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467492" y="230752"/>
            <a:ext cx="2481682" cy="348813"/>
            <a:chOff x="7727427" y="158572"/>
            <a:chExt cx="4267699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727427" y="158572"/>
              <a:ext cx="3338857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economia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32018" y="230752"/>
            <a:ext cx="3974483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67493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82165" y="230752"/>
            <a:ext cx="3330521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589369" y="238381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5672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02603" y="230752"/>
            <a:ext cx="1446571" cy="348813"/>
            <a:chOff x="9507491" y="158572"/>
            <a:chExt cx="2487635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07491" y="158572"/>
              <a:ext cx="1442278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8093616" y="230752"/>
            <a:ext cx="3855558" cy="595035"/>
            <a:chOff x="5364797" y="158572"/>
            <a:chExt cx="6630329" cy="1023265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64797" y="158572"/>
              <a:ext cx="5776619" cy="10232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aspectos populacionais</a:t>
              </a:r>
            </a:p>
            <a:p>
              <a:pPr algn="r">
                <a:lnSpc>
                  <a:spcPct val="80000"/>
                </a:lnSpc>
              </a:pP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3418-A45A-8245-A808-8B6324A99B7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C0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90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0" y="485712"/>
            <a:ext cx="588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populacionais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221271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89044" y="590556"/>
            <a:ext cx="404521" cy="413472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5D76162-255C-654E-F8C3-B3AFA7F8C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832" y="1248945"/>
            <a:ext cx="7884507" cy="55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1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E301C18-E17D-4B40-BB90-E00B06873553}"/>
              </a:ext>
            </a:extLst>
          </p:cNvPr>
          <p:cNvSpPr txBox="1"/>
          <p:nvPr/>
        </p:nvSpPr>
        <p:spPr>
          <a:xfrm>
            <a:off x="499481" y="1368227"/>
            <a:ext cx="391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Indicadores sociais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750" y="526024"/>
            <a:ext cx="588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populacionais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89044" y="570400"/>
            <a:ext cx="404521" cy="413472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5514E66-E41B-16D2-CD74-8612297F2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309" y="1233910"/>
            <a:ext cx="7012577" cy="54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4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91960" y="570400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6010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Integrações econômicas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2222" y="126158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A538124-4D92-A7D8-EADD-856AE4828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955" y="1193598"/>
            <a:ext cx="8781931" cy="53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3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13343" y="2668155"/>
            <a:ext cx="2250984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</a:t>
            </a: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752" y="485712"/>
            <a:ext cx="4966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Território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21042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F109CDBF-3BDE-4563-B4E1-FCAE84E0CA2D}"/>
              </a:ext>
            </a:extLst>
          </p:cNvPr>
          <p:cNvSpPr txBox="1"/>
          <p:nvPr/>
        </p:nvSpPr>
        <p:spPr>
          <a:xfrm>
            <a:off x="552221" y="1323446"/>
            <a:ext cx="390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Divisão política e regional</a:t>
            </a:r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00CA580-01E6-F9D1-432A-2F529DC71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962" y="990903"/>
            <a:ext cx="7469340" cy="5810313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74602" y="616221"/>
            <a:ext cx="404521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5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45473" y="575909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4557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394D2A-D3CE-4A8D-9D51-2CD6DB846DC3}"/>
              </a:ext>
            </a:extLst>
          </p:cNvPr>
          <p:cNvSpPr txBox="1"/>
          <p:nvPr/>
        </p:nvSpPr>
        <p:spPr>
          <a:xfrm>
            <a:off x="494497" y="1375200"/>
            <a:ext cx="238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Ásia: físico</a:t>
            </a:r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C50B300-4C18-9043-628C-BA7208F44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85" y="1003315"/>
            <a:ext cx="6831130" cy="579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0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8306FC2-7CB3-4AF6-9FA7-819C5508EF8E}"/>
              </a:ext>
            </a:extLst>
          </p:cNvPr>
          <p:cNvSpPr txBox="1"/>
          <p:nvPr/>
        </p:nvSpPr>
        <p:spPr>
          <a:xfrm>
            <a:off x="494497" y="1362363"/>
            <a:ext cx="2529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Ásia: clima </a:t>
            </a:r>
          </a:p>
          <a:p>
            <a:r>
              <a:rPr lang="pt-BR" sz="3600" dirty="0"/>
              <a:t>e vegetação</a:t>
            </a: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45473" y="596065"/>
            <a:ext cx="404521" cy="413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9751" y="485712"/>
            <a:ext cx="4557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3CEC15E-0C2B-DFD4-1733-983064A2F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884" y="1009537"/>
            <a:ext cx="8272164" cy="57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6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160BDB2-B906-4FF1-985F-C5C643CA3ECE}"/>
              </a:ext>
            </a:extLst>
          </p:cNvPr>
          <p:cNvSpPr txBox="1"/>
          <p:nvPr/>
        </p:nvSpPr>
        <p:spPr>
          <a:xfrm>
            <a:off x="552222" y="1384506"/>
            <a:ext cx="395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Monções</a:t>
            </a:r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45473" y="596065"/>
            <a:ext cx="404521" cy="413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9751" y="485712"/>
            <a:ext cx="4557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DBDD8D4-F730-E4A0-52D2-B892109B7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904" y="1460965"/>
            <a:ext cx="9311982" cy="473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89044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6003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populacionais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3339FD8-5308-4B5A-885D-C8B59A642E3A}"/>
              </a:ext>
            </a:extLst>
          </p:cNvPr>
          <p:cNvSpPr txBox="1"/>
          <p:nvPr/>
        </p:nvSpPr>
        <p:spPr>
          <a:xfrm>
            <a:off x="487644" y="1380115"/>
            <a:ext cx="5130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Distribuição </a:t>
            </a:r>
          </a:p>
          <a:p>
            <a:r>
              <a:rPr lang="pt-BR" sz="3600" dirty="0"/>
              <a:t>da população</a:t>
            </a:r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A8D02A7-3321-6CD3-8AA8-C99ACCEFF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24" y="1047687"/>
            <a:ext cx="7224862" cy="56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6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8408" y="1521143"/>
            <a:ext cx="9327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China e Índia são os dois países mais populosos do mundo. </a:t>
            </a:r>
          </a:p>
          <a:p>
            <a:r>
              <a:rPr lang="pt-BR" sz="2400" dirty="0"/>
              <a:t>Embora tenham grande parte da população vivendo no campo </a:t>
            </a:r>
          </a:p>
          <a:p>
            <a:r>
              <a:rPr lang="pt-BR" sz="2400" dirty="0"/>
              <a:t>(na Índia, a população rural é maioria), apresentam contingente considerável de habitantes nas cidades. A população urbana chinesa, </a:t>
            </a:r>
          </a:p>
          <a:p>
            <a:r>
              <a:rPr lang="pt-BR" sz="2400" dirty="0"/>
              <a:t>por exemplo, é de aproximadamente 800 milhões de pessoas.</a:t>
            </a:r>
          </a:p>
          <a:p>
            <a:r>
              <a:rPr lang="pt-BR" sz="2400" dirty="0"/>
              <a:t>Assim como acontece em muitos outros países em desenvolvimento, </a:t>
            </a:r>
          </a:p>
          <a:p>
            <a:r>
              <a:rPr lang="pt-BR" sz="2400" dirty="0"/>
              <a:t>o crescimento urbano de países asiáticos ocorre de forma bastante rápida e intensa, com grande parte da população ocupando áreas periféricas com moradias e serviços públicos precários.</a:t>
            </a:r>
            <a:endParaRPr lang="en-US" sz="3600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89044" y="550244"/>
            <a:ext cx="404521" cy="41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751" y="485712"/>
            <a:ext cx="6003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populacionais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79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0" y="485712"/>
            <a:ext cx="588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populacionais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221271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89044" y="590556"/>
            <a:ext cx="404521" cy="413472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761D1D4-3015-BA7E-CB9F-B8C2EC0A5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257" y="1032609"/>
            <a:ext cx="5679309" cy="57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00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015748-F5D6-4669-88AE-572604FE0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50D582-4B91-41F8-911A-ED918B58EE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8D597C-1502-4744-A70D-A3945DBD957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14478</TotalTime>
  <Words>132</Words>
  <Application>Microsoft Office PowerPoint</Application>
  <PresentationFormat>Personalizar</PresentationFormat>
  <Paragraphs>25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683</cp:revision>
  <dcterms:created xsi:type="dcterms:W3CDTF">2019-06-18T13:03:29Z</dcterms:created>
  <dcterms:modified xsi:type="dcterms:W3CDTF">2023-07-21T18:37:22Z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