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30" r:id="rId5"/>
    <p:sldId id="428" r:id="rId6"/>
    <p:sldId id="373" r:id="rId7"/>
    <p:sldId id="363" r:id="rId8"/>
    <p:sldId id="374" r:id="rId9"/>
    <p:sldId id="381" r:id="rId10"/>
    <p:sldId id="382" r:id="rId11"/>
    <p:sldId id="383" r:id="rId12"/>
    <p:sldId id="441" r:id="rId13"/>
    <p:sldId id="442" r:id="rId14"/>
    <p:sldId id="384" r:id="rId15"/>
    <p:sldId id="364" r:id="rId16"/>
    <p:sldId id="385" r:id="rId17"/>
    <p:sldId id="386" r:id="rId1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1" clrIdx="0"/>
  <p:cmAuthor id="2" name="Lilian Semenichin Nogueira" initials="LS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04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5201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B89E5-6528-BA46-93DF-A606CD31CA45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DAEC-4D66-B845-9C08-80730BFA5D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28453-FB1E-407B-AFAF-7F27E52632A0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231B-AA80-4261-B9C3-821ED755A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71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3418-A45A-8245-A808-8B6324A99B7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467492" y="230752"/>
            <a:ext cx="2481682" cy="348813"/>
            <a:chOff x="7727427" y="158572"/>
            <a:chExt cx="4267699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727427" y="158572"/>
              <a:ext cx="3338857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economia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32018" y="230752"/>
            <a:ext cx="3974483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67493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82165" y="230752"/>
            <a:ext cx="3330521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589369" y="238381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5672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02603" y="230752"/>
            <a:ext cx="1446571" cy="348813"/>
            <a:chOff x="9507491" y="158572"/>
            <a:chExt cx="2487635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07491" y="158572"/>
              <a:ext cx="1442278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8093616" y="230752"/>
            <a:ext cx="3855558" cy="595035"/>
            <a:chOff x="5364797" y="158572"/>
            <a:chExt cx="6630329" cy="1023265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64797" y="158572"/>
              <a:ext cx="5776619" cy="10232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aspectos populacionais</a:t>
              </a:r>
            </a:p>
            <a:p>
              <a:pPr algn="r">
                <a:lnSpc>
                  <a:spcPct val="80000"/>
                </a:lnSpc>
              </a:pP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3418-A45A-8245-A808-8B6324A99B7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C0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90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EDCDDA82-BE7E-3A8C-FF22-31C42543C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2" y="1831628"/>
            <a:ext cx="7405927" cy="47665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72F9B0C-41CF-414B-A22F-BDC77947B581}"/>
              </a:ext>
            </a:extLst>
          </p:cNvPr>
          <p:cNvSpPr txBox="1"/>
          <p:nvPr/>
        </p:nvSpPr>
        <p:spPr>
          <a:xfrm>
            <a:off x="552221" y="1230560"/>
            <a:ext cx="177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Cáucaso </a:t>
            </a:r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50839" y="601658"/>
            <a:ext cx="404521" cy="4134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2222" y="516781"/>
            <a:ext cx="658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Desintegrações e conflitos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24142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30A6742-58E0-BB71-8155-C18E120E623E}"/>
              </a:ext>
            </a:extLst>
          </p:cNvPr>
          <p:cNvSpPr txBox="1"/>
          <p:nvPr/>
        </p:nvSpPr>
        <p:spPr>
          <a:xfrm>
            <a:off x="5885916" y="1290709"/>
            <a:ext cx="2907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Questão Basca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08B5D4-5BD3-6305-2FE3-B4D304903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012" y="1958833"/>
            <a:ext cx="3977129" cy="433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449648" y="610712"/>
            <a:ext cx="404521" cy="4134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1306" y="566336"/>
            <a:ext cx="5513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Migrações 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156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D907821-4FB7-6A12-D0BB-DA12C43A6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1" y="1416884"/>
            <a:ext cx="5377477" cy="478126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A1168AD-0F47-B6DC-B89E-0CA36CB3A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843" y="1416884"/>
            <a:ext cx="6324111" cy="459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5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1306" y="485712"/>
            <a:ext cx="613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Espaço econômico europeu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315059" y="561975"/>
            <a:ext cx="404521" cy="41347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88F578B-9064-45F1-9484-D5F0889071B3}"/>
              </a:ext>
            </a:extLst>
          </p:cNvPr>
          <p:cNvSpPr txBox="1"/>
          <p:nvPr/>
        </p:nvSpPr>
        <p:spPr>
          <a:xfrm>
            <a:off x="637787" y="2085483"/>
            <a:ext cx="89948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dirty="0"/>
              <a:t>Inúmeros centros financeiros mundialmente importantes. 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Atividade comercial e o setor de serviços altamente diversificados e especializados.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Espaço agrário com presença de pequenas e médias propriedades rurais, com máquinas, como tratores, semeadeiras, colheitadeiras, seleção de sementes, sistemas de irrigação, inseminação artificial e manipulação genética de espécies animais e vegetais. 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Aumento da produtividade rural e redução do número de trabalhadores.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Extrativismo de madeira, especialmente na Finlândia.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Pesca de bacalhau e arenque.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Indústrias da Europa Ocidental caracterizadas pelo emprego de tecnologia avançada e grandes somas de capital investidas em pesquisa, desenvolvimento de projetos, qualificação e treinamento de mão de obra. 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Grande quantidade de multinacionais.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52222" y="193220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78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1306" y="485712"/>
            <a:ext cx="5607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Organização 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do espaço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674356" y="634215"/>
            <a:ext cx="404521" cy="41347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04622" y="17971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6745EC6-7C77-C84A-4B3F-FB0F500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378" y="677894"/>
            <a:ext cx="7098908" cy="61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1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81305" y="485712"/>
            <a:ext cx="4639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Atividades 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econômicas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124673" y="586492"/>
            <a:ext cx="404521" cy="41347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04622" y="1809151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48188DA-B3C2-F27C-3FED-F8ECD2E2E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958" y="733406"/>
            <a:ext cx="8323328" cy="605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3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1160" y="2572074"/>
            <a:ext cx="5417726" cy="27884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Europa: população e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economia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9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989446" y="556864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751" y="485712"/>
            <a:ext cx="5699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58DD9E-1BC6-4BA1-89F2-CD6377386DB1}"/>
              </a:ext>
            </a:extLst>
          </p:cNvPr>
          <p:cNvSpPr txBox="1"/>
          <p:nvPr/>
        </p:nvSpPr>
        <p:spPr>
          <a:xfrm>
            <a:off x="489751" y="1362363"/>
            <a:ext cx="2499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Distribuição </a:t>
            </a:r>
            <a:br>
              <a:rPr lang="pt-BR" sz="2800" dirty="0"/>
            </a:br>
            <a:r>
              <a:rPr lang="pt-BR" sz="2800" dirty="0"/>
              <a:t>da população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52222" y="116080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7793BEA-B63D-1986-2861-D272D4ED4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938" y="1202016"/>
            <a:ext cx="8278136" cy="558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3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D1E97FF8-D2EE-4343-A76D-CF8721F23D31}"/>
              </a:ext>
            </a:extLst>
          </p:cNvPr>
          <p:cNvSpPr txBox="1"/>
          <p:nvPr/>
        </p:nvSpPr>
        <p:spPr>
          <a:xfrm>
            <a:off x="481666" y="1369348"/>
            <a:ext cx="3661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População urbana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033137" y="609489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751" y="485712"/>
            <a:ext cx="2773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24142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A68F520-08EB-186B-C75F-2717E174C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075" y="609489"/>
            <a:ext cx="5371225" cy="53712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603176E-5409-A203-5906-863E5F1F1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031" y="609489"/>
            <a:ext cx="981075" cy="32956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80BAB98-09F4-564A-B133-A56B7F86E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31" y="2689187"/>
            <a:ext cx="6148182" cy="341944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5993190-4B91-7EEC-66E0-72AA93F12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075" y="5320641"/>
            <a:ext cx="1152774" cy="70758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B3431C0-9FA8-B45A-B2EA-47DB18394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3550" y="1977477"/>
            <a:ext cx="3073018" cy="11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6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ACE1DC6-9612-4ED1-B266-F9BC9DBAD8F1}"/>
              </a:ext>
            </a:extLst>
          </p:cNvPr>
          <p:cNvSpPr txBox="1"/>
          <p:nvPr/>
        </p:nvSpPr>
        <p:spPr>
          <a:xfrm>
            <a:off x="552222" y="1974992"/>
            <a:ext cx="114072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 baixo crescimento demográfico europeu resulta da queda acentuada das taxas de natalidade, relacionada a fatores econômicos e sociais que fazem as mulheres optarem por ter menos filhos ou não tê-los. </a:t>
            </a:r>
          </a:p>
          <a:p>
            <a:r>
              <a:rPr lang="pt-BR" sz="2000" dirty="0"/>
              <a:t>Causas: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Ganho de autonomia da mulher no planejamento familiar; 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Ampliação do acesso à informação e aos métodos contraceptivos;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Maior presença feminina no mercado de trabalho;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Alto custo de vida.</a:t>
            </a:r>
          </a:p>
        </p:txBody>
      </p:sp>
      <p:sp>
        <p:nvSpPr>
          <p:cNvPr id="8" name="CaixaDeTexto 11">
            <a:extLst>
              <a:ext uri="{FF2B5EF4-FFF2-40B4-BE49-F238E27FC236}">
                <a16:creationId xmlns:a16="http://schemas.microsoft.com/office/drawing/2014/main" id="{D1E97FF8-D2EE-4343-A76D-CF8721F23D31}"/>
              </a:ext>
            </a:extLst>
          </p:cNvPr>
          <p:cNvSpPr txBox="1"/>
          <p:nvPr/>
        </p:nvSpPr>
        <p:spPr>
          <a:xfrm>
            <a:off x="552222" y="1403743"/>
            <a:ext cx="806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Dinâmicas populacionais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CD0343-51F3-452E-BC95-2FBBC5406EEC}"/>
              </a:ext>
            </a:extLst>
          </p:cNvPr>
          <p:cNvSpPr txBox="1"/>
          <p:nvPr/>
        </p:nvSpPr>
        <p:spPr>
          <a:xfrm>
            <a:off x="552221" y="4275892"/>
            <a:ext cx="114072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Isso leva ao crescimento do número de idosos, resultado também do aumento da expectativa</a:t>
            </a:r>
          </a:p>
          <a:p>
            <a:r>
              <a:rPr lang="pt-BR" sz="2000" dirty="0"/>
              <a:t>de vida. Causas da diminuição da mortalidade: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Melhorias no atendimento médico;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Boa distribuição de renda; 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Maior acesso a medicamentos;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Alimentação adequada;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Serviços de saneamento básico, educação e cultura.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9ABE21A-9979-45C9-BC84-19F8376B186B}"/>
              </a:ext>
            </a:extLst>
          </p:cNvPr>
          <p:cNvSpPr/>
          <p:nvPr/>
        </p:nvSpPr>
        <p:spPr>
          <a:xfrm>
            <a:off x="552222" y="512023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033137" y="629645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9751" y="485712"/>
            <a:ext cx="2773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2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98F8C8-CD46-48E0-99A9-26D058ACF3CB}"/>
              </a:ext>
            </a:extLst>
          </p:cNvPr>
          <p:cNvSpPr txBox="1"/>
          <p:nvPr/>
        </p:nvSpPr>
        <p:spPr>
          <a:xfrm>
            <a:off x="475472" y="1374879"/>
            <a:ext cx="4609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Povos e culturas</a:t>
            </a:r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033137" y="589333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751" y="485712"/>
            <a:ext cx="2773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281739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1A04674-F302-E1DB-0592-5DCB38709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525" y="925892"/>
            <a:ext cx="8448210" cy="58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3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BBBCE990-EA8C-4801-BC16-72B6223348B5}"/>
              </a:ext>
            </a:extLst>
          </p:cNvPr>
          <p:cNvSpPr txBox="1"/>
          <p:nvPr/>
        </p:nvSpPr>
        <p:spPr>
          <a:xfrm>
            <a:off x="581306" y="1388574"/>
            <a:ext cx="292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Leste Europeu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931475" y="561346"/>
            <a:ext cx="404521" cy="413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222" y="516781"/>
            <a:ext cx="658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Desintegrações e conflitos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C0390CD-8786-7182-35A5-26122F6F4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73" y="2162752"/>
            <a:ext cx="7012204" cy="41030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1730194-9733-6684-CD9A-678425BBC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061" y="1481798"/>
            <a:ext cx="6151505" cy="385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9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472F9B0C-41CF-414B-A22F-BDC77947B581}"/>
              </a:ext>
            </a:extLst>
          </p:cNvPr>
          <p:cNvSpPr txBox="1"/>
          <p:nvPr/>
        </p:nvSpPr>
        <p:spPr>
          <a:xfrm>
            <a:off x="552222" y="1230560"/>
            <a:ext cx="2486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Fim da URSS</a:t>
            </a:r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50839" y="601658"/>
            <a:ext cx="404521" cy="4134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2222" y="516781"/>
            <a:ext cx="658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Desintegrações e conflitos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24142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1120C7C-54E4-37C7-A9C5-206D4DEBB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972" y="5520583"/>
            <a:ext cx="1708048" cy="117335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4BF218E-EF3E-6A5B-FB81-C0580D521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928" y="1147754"/>
            <a:ext cx="7617958" cy="56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472F9B0C-41CF-414B-A22F-BDC77947B581}"/>
              </a:ext>
            </a:extLst>
          </p:cNvPr>
          <p:cNvSpPr txBox="1"/>
          <p:nvPr/>
        </p:nvSpPr>
        <p:spPr>
          <a:xfrm>
            <a:off x="552222" y="1281364"/>
            <a:ext cx="214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Iugoslávia</a:t>
            </a:r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50839" y="601658"/>
            <a:ext cx="404521" cy="4134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2222" y="516781"/>
            <a:ext cx="658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Desintegrações e conflitos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24142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DB7817D-0181-473E-F42E-2834EDC17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44" y="1904119"/>
            <a:ext cx="4796202" cy="48668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0680F06-8191-4773-54E0-9E5D2922F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273" y="1450964"/>
            <a:ext cx="4946908" cy="53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99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015748-F5D6-4669-88AE-572604FE0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50D582-4B91-41F8-911A-ED918B58EE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8D597C-1502-4744-A70D-A3945DBD957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14479</TotalTime>
  <Words>288</Words>
  <Application>Microsoft Office PowerPoint</Application>
  <PresentationFormat>Personalizar</PresentationFormat>
  <Paragraphs>47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683</cp:revision>
  <dcterms:created xsi:type="dcterms:W3CDTF">2019-06-18T13:03:29Z</dcterms:created>
  <dcterms:modified xsi:type="dcterms:W3CDTF">2023-07-21T18:36:39Z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