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430" r:id="rId5"/>
    <p:sldId id="427" r:id="rId6"/>
    <p:sldId id="366" r:id="rId7"/>
    <p:sldId id="367" r:id="rId8"/>
    <p:sldId id="368" r:id="rId9"/>
    <p:sldId id="361" r:id="rId10"/>
    <p:sldId id="439" r:id="rId11"/>
    <p:sldId id="438" r:id="rId12"/>
    <p:sldId id="362" r:id="rId13"/>
    <p:sldId id="423" r:id="rId14"/>
    <p:sldId id="370" r:id="rId15"/>
    <p:sldId id="424" r:id="rId16"/>
    <p:sldId id="440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105468" y="599376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479279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C34F9E7-3F0D-2892-2C3E-D20AB8BBF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850" y="824329"/>
            <a:ext cx="6315223" cy="59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7677" y="597437"/>
            <a:ext cx="404521" cy="4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22009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99547CE-596B-4618-8347-B194D5422ACE}"/>
              </a:ext>
            </a:extLst>
          </p:cNvPr>
          <p:cNvSpPr txBox="1"/>
          <p:nvPr/>
        </p:nvSpPr>
        <p:spPr>
          <a:xfrm>
            <a:off x="436080" y="1296362"/>
            <a:ext cx="261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Clima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482A27-7A5B-49B9-A67F-B937AEF84768}"/>
              </a:ext>
            </a:extLst>
          </p:cNvPr>
          <p:cNvSpPr txBox="1"/>
          <p:nvPr/>
        </p:nvSpPr>
        <p:spPr>
          <a:xfrm flipH="1">
            <a:off x="489752" y="1933023"/>
            <a:ext cx="54837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planícies favorecem a penetração e a dispersão de massas de ar frio provenientes do Ártico, tornando as temperaturas mais baixas na região centro-norte. Já as cadeias montanhosas na porção sul dificultam a passagem de massas de ar frio vindas do norte e impedem que massas de ar quente que vêm do Mediterrâneo e da África avancem para o interior. Assim, o clima ao sul dessas formações torna-se quente e seco.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Screen Shot 2019-07-07 at 18.07.12.png">
            <a:extLst>
              <a:ext uri="{FF2B5EF4-FFF2-40B4-BE49-F238E27FC236}">
                <a16:creationId xmlns:a16="http://schemas.microsoft.com/office/drawing/2014/main" id="{A62F7793-29E0-5D0A-DA16-C63B2BC8B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6" y="1534855"/>
            <a:ext cx="5630988" cy="4126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181483-7EA6-EA05-1BC7-E99CC894E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872" y="5242055"/>
            <a:ext cx="3982978" cy="1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7677" y="617593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9752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9-07-07 at 18.07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4" y="1998492"/>
            <a:ext cx="5423713" cy="4126325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AF5FBC-6118-FF67-3D7A-DA264D4C0638}"/>
              </a:ext>
            </a:extLst>
          </p:cNvPr>
          <p:cNvSpPr txBox="1"/>
          <p:nvPr/>
        </p:nvSpPr>
        <p:spPr>
          <a:xfrm>
            <a:off x="5245825" y="1295708"/>
            <a:ext cx="270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Floresta Temperada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12BBFAA-F2F2-DBE4-A6DE-D49DB024E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006" y="647414"/>
            <a:ext cx="4031991" cy="325020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81AAE44-2B4F-CD72-833B-98349987A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579" y="4084890"/>
            <a:ext cx="4161351" cy="255304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825D302-629F-85FE-680F-C3B44F9E2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479" y="4061655"/>
            <a:ext cx="838200" cy="159441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556C569-21CB-0D74-0132-96888F731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434" y="6457707"/>
            <a:ext cx="3058490" cy="3061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5E601FB4-1FB3-2EF1-E2C5-62CAEA4E62EA}"/>
              </a:ext>
            </a:extLst>
          </p:cNvPr>
          <p:cNvSpPr txBox="1"/>
          <p:nvPr/>
        </p:nvSpPr>
        <p:spPr>
          <a:xfrm>
            <a:off x="5988308" y="4110855"/>
            <a:ext cx="2704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Floresta Boreal</a:t>
            </a:r>
          </a:p>
          <a:p>
            <a:r>
              <a:rPr lang="pt-BR" sz="2400" dirty="0"/>
              <a:t>(Taiga)</a:t>
            </a:r>
          </a:p>
        </p:txBody>
      </p:sp>
    </p:spTree>
    <p:extLst>
      <p:ext uri="{BB962C8B-B14F-4D97-AF65-F5344CB8AC3E}">
        <p14:creationId xmlns:p14="http://schemas.microsoft.com/office/powerpoint/2010/main" val="34186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7677" y="617593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9752" y="1242315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AF5FBC-6118-FF67-3D7A-DA264D4C0638}"/>
              </a:ext>
            </a:extLst>
          </p:cNvPr>
          <p:cNvSpPr txBox="1"/>
          <p:nvPr/>
        </p:nvSpPr>
        <p:spPr>
          <a:xfrm>
            <a:off x="355053" y="1653735"/>
            <a:ext cx="11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Tundra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E601FB4-1FB3-2EF1-E2C5-62CAEA4E62EA}"/>
              </a:ext>
            </a:extLst>
          </p:cNvPr>
          <p:cNvSpPr txBox="1"/>
          <p:nvPr/>
        </p:nvSpPr>
        <p:spPr>
          <a:xfrm>
            <a:off x="355053" y="3320124"/>
            <a:ext cx="1976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Vegetação</a:t>
            </a:r>
          </a:p>
          <a:p>
            <a:r>
              <a:rPr lang="pt-BR" sz="2400" dirty="0"/>
              <a:t>Mediterrânea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AA42B6-79DD-CC0B-5B54-84754B9C0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931" y="1629688"/>
            <a:ext cx="4752975" cy="16573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E1E1943-4312-D16C-6EAB-8C173743C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397" y="1620455"/>
            <a:ext cx="5286375" cy="21145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F653516-E223-CBC6-8195-747D89D9B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775" y="1501335"/>
            <a:ext cx="4291546" cy="3048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A132B7-7FE2-A058-2AA4-89AB4EE6475F}"/>
              </a:ext>
            </a:extLst>
          </p:cNvPr>
          <p:cNvSpPr txBox="1"/>
          <p:nvPr/>
        </p:nvSpPr>
        <p:spPr>
          <a:xfrm>
            <a:off x="6649528" y="1337855"/>
            <a:ext cx="11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Estepe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D7A7B00-A844-6402-42A0-34316AB6F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735" y="4151121"/>
            <a:ext cx="5114925" cy="237172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6C86E9E-AFAB-F413-3801-D472B78503C8}"/>
              </a:ext>
            </a:extLst>
          </p:cNvPr>
          <p:cNvSpPr txBox="1"/>
          <p:nvPr/>
        </p:nvSpPr>
        <p:spPr>
          <a:xfrm>
            <a:off x="5661342" y="3744238"/>
            <a:ext cx="1976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Vegetação de</a:t>
            </a:r>
          </a:p>
          <a:p>
            <a:r>
              <a:rPr lang="pt-BR" sz="2400" dirty="0"/>
              <a:t>Montanha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078516BC-4593-D983-7B0E-F0EDEE468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887" y="3830950"/>
            <a:ext cx="3893752" cy="269379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61B2281-3842-C41E-2DF0-AD4459575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0205" y="3854125"/>
            <a:ext cx="2994909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4929" y="2695562"/>
            <a:ext cx="6846517" cy="18872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Europa: território </a:t>
            </a:r>
            <a:b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</a:b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 natureza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9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56717" y="630868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1" y="632841"/>
            <a:ext cx="534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69E13A-723D-411B-8D40-8DDDD6E959F8}"/>
              </a:ext>
            </a:extLst>
          </p:cNvPr>
          <p:cNvSpPr txBox="1"/>
          <p:nvPr/>
        </p:nvSpPr>
        <p:spPr>
          <a:xfrm>
            <a:off x="584200" y="1657624"/>
            <a:ext cx="506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Europa e Eurásia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9751" y="15818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3D7CA7-13F1-FFC6-99A5-E9A817EF1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19" y="3138503"/>
            <a:ext cx="6431929" cy="296955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5CF8820-9BFC-0700-1557-A2D5586F8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809" y="2027146"/>
            <a:ext cx="6585984" cy="31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78C7F2C-D220-4C39-B064-DE596E0C5B6D}"/>
              </a:ext>
            </a:extLst>
          </p:cNvPr>
          <p:cNvSpPr txBox="1"/>
          <p:nvPr/>
        </p:nvSpPr>
        <p:spPr>
          <a:xfrm>
            <a:off x="593659" y="1403926"/>
            <a:ext cx="911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. 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62501" y="731648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651057"/>
            <a:ext cx="536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53910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BE07CD-DB0C-C070-1E1D-587B01B1E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110" y="731648"/>
            <a:ext cx="5873776" cy="59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62501" y="610712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946" y="562373"/>
            <a:ext cx="536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9389" y="151346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63C9B03-EF20-93FD-F218-72A1BBB69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576" y="2537404"/>
            <a:ext cx="6040625" cy="38243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4067EF9-2175-735F-448A-8DC22CEF3CB4}"/>
              </a:ext>
            </a:extLst>
          </p:cNvPr>
          <p:cNvSpPr txBox="1"/>
          <p:nvPr/>
        </p:nvSpPr>
        <p:spPr>
          <a:xfrm>
            <a:off x="5694024" y="1751036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Por critério geopolítico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EB8C43-F700-C894-91BB-054AD84220B3}"/>
              </a:ext>
            </a:extLst>
          </p:cNvPr>
          <p:cNvSpPr txBox="1"/>
          <p:nvPr/>
        </p:nvSpPr>
        <p:spPr>
          <a:xfrm>
            <a:off x="353970" y="1741601"/>
            <a:ext cx="3985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Por localização geográfica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7D40F79-A1F7-AA6A-B6AD-B8C10F4A2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88" y="2537404"/>
            <a:ext cx="5426381" cy="375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36251" y="590556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752" y="485712"/>
            <a:ext cx="564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Integrações da Europa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2CD4DA-B57B-4E6C-AA96-6C9FA8DA3342}"/>
              </a:ext>
            </a:extLst>
          </p:cNvPr>
          <p:cNvSpPr txBox="1"/>
          <p:nvPr/>
        </p:nvSpPr>
        <p:spPr>
          <a:xfrm>
            <a:off x="552222" y="1395624"/>
            <a:ext cx="602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Construção da União Europeia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6C66E-055E-4D5C-A614-6E3699C71525}"/>
              </a:ext>
            </a:extLst>
          </p:cNvPr>
          <p:cNvSpPr txBox="1"/>
          <p:nvPr/>
        </p:nvSpPr>
        <p:spPr>
          <a:xfrm>
            <a:off x="653822" y="2243842"/>
            <a:ext cx="3844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Benelux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Comunidade Europeia</a:t>
            </a:r>
            <a:br>
              <a:rPr lang="pt-BR" sz="2400" dirty="0"/>
            </a:br>
            <a:r>
              <a:rPr lang="pt-BR" sz="2400" dirty="0"/>
              <a:t>do Carvão e do Aço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Comunidade Econômica</a:t>
            </a:r>
            <a:br>
              <a:rPr lang="pt-BR" sz="2400" dirty="0"/>
            </a:br>
            <a:r>
              <a:rPr lang="pt-BR" sz="2400" dirty="0"/>
              <a:t>Europeia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União Europeia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9BC597-0255-7AC5-4C9F-D5565A2D0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832" y="1047687"/>
            <a:ext cx="6168742" cy="56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677671" y="606986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652" y="606986"/>
            <a:ext cx="963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Comunidade de Estados Independentes (CEI)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2CD4DA-B57B-4E6C-AA96-6C9FA8DA3342}"/>
              </a:ext>
            </a:extLst>
          </p:cNvPr>
          <p:cNvSpPr txBox="1"/>
          <p:nvPr/>
        </p:nvSpPr>
        <p:spPr>
          <a:xfrm>
            <a:off x="552222" y="1409855"/>
            <a:ext cx="2518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Formada por países europeus e asiáticos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123441-E554-FB2C-315C-3D65A921F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60" y="1409855"/>
            <a:ext cx="6665912" cy="48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6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36251" y="590556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752" y="533030"/>
            <a:ext cx="564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Crise na Ucrânia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DB3E23-4B47-8E9D-E02A-8F7F506B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1" y="1483811"/>
            <a:ext cx="6132830" cy="357581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E47771-D739-5AFF-9B65-6D10B17E7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120" y="1406897"/>
            <a:ext cx="7168960" cy="495093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0386312-1A04-66C0-1279-CE25A708C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52" y="5059630"/>
            <a:ext cx="1938875" cy="15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3974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7677" y="597437"/>
            <a:ext cx="404521" cy="41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6372724" y="1453642"/>
            <a:ext cx="4323475" cy="355952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13" name="Round Same Side Corner Rectangle 12"/>
          <p:cNvSpPr/>
          <p:nvPr/>
        </p:nvSpPr>
        <p:spPr>
          <a:xfrm rot="10800000">
            <a:off x="653436" y="1453642"/>
            <a:ext cx="4323475" cy="450562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741973" y="5550269"/>
            <a:ext cx="404521" cy="413472"/>
          </a:xfrm>
          <a:prstGeom prst="rect">
            <a:avLst/>
          </a:prstGeom>
        </p:spPr>
      </p:pic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427002" y="4665469"/>
            <a:ext cx="404521" cy="41347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EA56D5-BE85-4F9E-AB72-207AB4DDC5E5}"/>
              </a:ext>
            </a:extLst>
          </p:cNvPr>
          <p:cNvSpPr txBox="1"/>
          <p:nvPr/>
        </p:nvSpPr>
        <p:spPr>
          <a:xfrm>
            <a:off x="829052" y="2062199"/>
            <a:ext cx="41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Relevo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CCC4E8-D114-4D44-BF72-F368A5CB937B}"/>
              </a:ext>
            </a:extLst>
          </p:cNvPr>
          <p:cNvSpPr txBox="1"/>
          <p:nvPr/>
        </p:nvSpPr>
        <p:spPr>
          <a:xfrm>
            <a:off x="899607" y="2790929"/>
            <a:ext cx="3898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Maciços antigos: formas de relevo bastante desgastadas por processos erosivos, arredondadas e de altitudes modestas. Destacam-se os Montes Urais, os Alpes Escandinavos, a Meseta Espanhola e o Maciço Central Francês.</a:t>
            </a:r>
          </a:p>
          <a:p>
            <a:pPr marL="285750" indent="-285750">
              <a:buFontTx/>
              <a:buChar char="-"/>
            </a:pPr>
            <a:r>
              <a:rPr lang="pt-BR" dirty="0"/>
              <a:t>Cadeias de montanhas recentes: região ao sul, com montanhas com altitudes elevadas, como os Alpes, </a:t>
            </a:r>
            <a:br>
              <a:rPr lang="pt-BR" dirty="0"/>
            </a:br>
            <a:r>
              <a:rPr lang="pt-BR" dirty="0"/>
              <a:t>e sujeita à ocorrência de</a:t>
            </a:r>
            <a:br>
              <a:rPr lang="pt-BR" dirty="0"/>
            </a:br>
            <a:r>
              <a:rPr lang="pt-BR" dirty="0"/>
              <a:t> terremotos e vulcões.</a:t>
            </a:r>
          </a:p>
          <a:p>
            <a:pPr marL="285750" indent="-285750">
              <a:buFontTx/>
              <a:buChar char="-"/>
            </a:pPr>
            <a:r>
              <a:rPr lang="pt-BR" dirty="0"/>
              <a:t>Planícies ao longo de rios.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09F7AB-259C-4A3E-9A92-250D6E70A77C}"/>
              </a:ext>
            </a:extLst>
          </p:cNvPr>
          <p:cNvSpPr txBox="1"/>
          <p:nvPr/>
        </p:nvSpPr>
        <p:spPr>
          <a:xfrm>
            <a:off x="6551958" y="2842958"/>
            <a:ext cx="3898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Rios de planícies, muito utilizados para a navegação, ligando regiões e países vizinhos por sistemas de hidrovias.</a:t>
            </a:r>
          </a:p>
          <a:p>
            <a:pPr marL="285750" indent="-285750">
              <a:buFontTx/>
              <a:buChar char="-"/>
            </a:pPr>
            <a:r>
              <a:rPr lang="pt-BR" dirty="0"/>
              <a:t>Rios de planaltos e áreas montanhosas aproveitados para a geração de energia hidrelétrica</a:t>
            </a:r>
            <a:br>
              <a:rPr lang="pt-BR" dirty="0"/>
            </a:br>
            <a:r>
              <a:rPr lang="pt-BR" dirty="0"/>
              <a:t>e abastecimento.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DE35CD8-5A57-4324-8D8D-FD8561E6E97C}"/>
              </a:ext>
            </a:extLst>
          </p:cNvPr>
          <p:cNvSpPr txBox="1"/>
          <p:nvPr/>
        </p:nvSpPr>
        <p:spPr>
          <a:xfrm>
            <a:off x="6551958" y="2074035"/>
            <a:ext cx="416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Hidrografia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89752" y="145364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76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14478</TotalTime>
  <Words>273</Words>
  <Application>Microsoft Office PowerPoint</Application>
  <PresentationFormat>Personalizar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683</cp:revision>
  <dcterms:created xsi:type="dcterms:W3CDTF">2019-06-18T13:03:29Z</dcterms:created>
  <dcterms:modified xsi:type="dcterms:W3CDTF">2023-07-21T18:34:45Z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