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430" r:id="rId5"/>
    <p:sldId id="431" r:id="rId6"/>
    <p:sldId id="256" r:id="rId7"/>
    <p:sldId id="257" r:id="rId8"/>
    <p:sldId id="280" r:id="rId9"/>
    <p:sldId id="340" r:id="rId10"/>
    <p:sldId id="342" r:id="rId11"/>
    <p:sldId id="343" r:id="rId12"/>
    <p:sldId id="344" r:id="rId13"/>
    <p:sldId id="345" r:id="rId14"/>
    <p:sldId id="435" r:id="rId15"/>
    <p:sldId id="265" r:id="rId16"/>
    <p:sldId id="436" r:id="rId17"/>
    <p:sldId id="437" r:id="rId18"/>
    <p:sldId id="341" r:id="rId19"/>
    <p:sldId id="346" r:id="rId20"/>
    <p:sldId id="259" r:id="rId21"/>
    <p:sldId id="357" r:id="rId22"/>
    <p:sldId id="432" r:id="rId23"/>
    <p:sldId id="347" r:id="rId24"/>
    <p:sldId id="348" r:id="rId25"/>
    <p:sldId id="349" r:id="rId26"/>
    <p:sldId id="433" r:id="rId27"/>
    <p:sldId id="434" r:id="rId28"/>
    <p:sldId id="350" r:id="rId29"/>
    <p:sldId id="422" r:id="rId30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21" clrIdx="0"/>
  <p:cmAuthor id="2" name="Lilian Semenichin Nogueira" initials="LSN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C04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5201" autoAdjust="0"/>
  </p:normalViewPr>
  <p:slideViewPr>
    <p:cSldViewPr snapToGrid="0" snapToObject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B89E5-6528-BA46-93DF-A606CD31CA45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CDAEC-4D66-B845-9C08-80730BFA5D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7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28453-FB1E-407B-AFAF-7F27E52632A0}" type="datetimeFigureOut">
              <a:rPr lang="pt-BR" smtClean="0"/>
              <a:t>21/07/2023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231B-AA80-4261-B9C3-821ED755A7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71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c7b04498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c7b04498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9231B-AA80-4261-B9C3-821ED755A783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759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3418-A45A-8245-A808-8B6324A99B74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9467492" y="230752"/>
            <a:ext cx="2481682" cy="348813"/>
            <a:chOff x="7727427" y="158572"/>
            <a:chExt cx="4267699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727427" y="158572"/>
              <a:ext cx="3338857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África: economia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05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32018" y="230752"/>
            <a:ext cx="3974483" cy="3488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67493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82165" y="230752"/>
            <a:ext cx="3330521" cy="3488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7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589369" y="238381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pt-BR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356722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pt-BR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502603" y="230752"/>
            <a:ext cx="1446571" cy="348813"/>
            <a:chOff x="9507491" y="158572"/>
            <a:chExt cx="2487635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507491" y="158572"/>
              <a:ext cx="1442278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África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273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8093616" y="230752"/>
            <a:ext cx="3855558" cy="595035"/>
            <a:chOff x="5364797" y="158572"/>
            <a:chExt cx="6630329" cy="1023265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364797" y="158572"/>
              <a:ext cx="5776619" cy="10232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África: aspectos populacionais</a:t>
              </a:r>
            </a:p>
            <a:p>
              <a:pPr algn="r">
                <a:lnSpc>
                  <a:spcPct val="80000"/>
                </a:lnSpc>
              </a:pP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21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23418-A45A-8245-A808-8B6324A99B74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BC0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53"/>
          <a:stretch/>
        </p:blipFill>
        <p:spPr>
          <a:xfrm>
            <a:off x="1" y="1"/>
            <a:ext cx="9378892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0907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6792" y="1835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9754" y="485712"/>
            <a:ext cx="468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Indústria 4.0</a:t>
            </a:r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696547" y="562956"/>
            <a:ext cx="404521" cy="41347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89753" y="1169476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reen Shot 2019-07-07 at 16.49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56" y="1188532"/>
            <a:ext cx="7449055" cy="5615888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8FD98F4-5387-E130-984D-517B76AD5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114" y="6295044"/>
            <a:ext cx="70961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7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6792" y="1835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9754" y="485712"/>
            <a:ext cx="950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Apropriação de terras e segurança alimentar</a:t>
            </a:r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9541870" y="585451"/>
            <a:ext cx="404521" cy="41347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89753" y="1169476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48B331E-A680-0A66-6959-9BF874E0374A}"/>
              </a:ext>
            </a:extLst>
          </p:cNvPr>
          <p:cNvSpPr txBox="1"/>
          <p:nvPr/>
        </p:nvSpPr>
        <p:spPr>
          <a:xfrm>
            <a:off x="416607" y="1347606"/>
            <a:ext cx="44886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A apropriação das terras agrícolas por empresas multinacionais e países estrangeiros está relacionada a uma série de fatores que impactam diretamente a população rural dos países mais pobres e em desenvolvimento.</a:t>
            </a:r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DDD055F-7E5E-5551-7C13-7F94BA4B0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997" y="1268525"/>
            <a:ext cx="6760221" cy="488284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A40B50F-558B-3502-7E0C-04AA8CDB1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54" y="2914115"/>
            <a:ext cx="4338620" cy="371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13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065897" y="1599812"/>
            <a:ext cx="4140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89754" y="485712"/>
            <a:ext cx="5911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Efeitos da globalização</a:t>
            </a:r>
          </a:p>
        </p:txBody>
      </p:sp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96279" y="621200"/>
            <a:ext cx="404521" cy="41347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3F63891-F765-47F2-A39C-F67ADDBC5496}"/>
              </a:ext>
            </a:extLst>
          </p:cNvPr>
          <p:cNvSpPr txBox="1"/>
          <p:nvPr/>
        </p:nvSpPr>
        <p:spPr>
          <a:xfrm>
            <a:off x="489754" y="1440695"/>
            <a:ext cx="94185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400" dirty="0"/>
              <a:t>Inovações nas atividades agropecuárias, como a mecanização </a:t>
            </a:r>
            <a:br>
              <a:rPr lang="pt-BR" sz="2400" dirty="0"/>
            </a:br>
            <a:r>
              <a:rPr lang="pt-BR" sz="2400" dirty="0"/>
              <a:t>da produção e o uso de substâncias como fertilizantes e agrotóxicos. 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Aumento da produtividade e redução da necessidade da mão de obra.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Concentração de terras nas mãos de poucas pessoas.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Intenso êxodo rural.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Dependência de energia não renovável.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Esgotamento das reservas energéticas.  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Intensificação de problemas ambientais como a emissão de gases do efeito estufa (</a:t>
            </a:r>
            <a:r>
              <a:rPr lang="pt-BR" sz="2400" dirty="0" err="1"/>
              <a:t>GEEs</a:t>
            </a:r>
            <a:r>
              <a:rPr lang="pt-BR" sz="2400" dirty="0"/>
              <a:t>) que, de acordo com grande parte da comunidade científica, contribui para o aquecimento global.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Desemprego estrutural.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Aumento do subemprego.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89753" y="1330724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92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89753" y="1169476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D12EE206-7C4F-AE06-8E7C-E2E157CE69A3}"/>
              </a:ext>
            </a:extLst>
          </p:cNvPr>
          <p:cNvSpPr txBox="1"/>
          <p:nvPr/>
        </p:nvSpPr>
        <p:spPr>
          <a:xfrm>
            <a:off x="489753" y="511783"/>
            <a:ext cx="895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Desemprego e precarização do trabalho</a:t>
            </a:r>
          </a:p>
        </p:txBody>
      </p:sp>
      <p:pic>
        <p:nvPicPr>
          <p:cNvPr id="4" name="Picture 12" descr="icon_FTD.png">
            <a:extLst>
              <a:ext uri="{FF2B5EF4-FFF2-40B4-BE49-F238E27FC236}">
                <a16:creationId xmlns:a16="http://schemas.microsoft.com/office/drawing/2014/main" id="{9D2D9D2A-29EF-1CA6-90E6-FFD0005F2B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8699086" y="621200"/>
            <a:ext cx="404521" cy="41347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5807531-6BDE-2FB8-6C44-6E2E2C6BD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769" y="1378754"/>
            <a:ext cx="9111095" cy="48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88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89753" y="1169476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D12EE206-7C4F-AE06-8E7C-E2E157CE69A3}"/>
              </a:ext>
            </a:extLst>
          </p:cNvPr>
          <p:cNvSpPr txBox="1"/>
          <p:nvPr/>
        </p:nvSpPr>
        <p:spPr>
          <a:xfrm>
            <a:off x="489753" y="511783"/>
            <a:ext cx="895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Desemprego e precarização do trabalho</a:t>
            </a:r>
          </a:p>
        </p:txBody>
      </p:sp>
      <p:pic>
        <p:nvPicPr>
          <p:cNvPr id="4" name="Picture 12" descr="icon_FTD.png">
            <a:extLst>
              <a:ext uri="{FF2B5EF4-FFF2-40B4-BE49-F238E27FC236}">
                <a16:creationId xmlns:a16="http://schemas.microsoft.com/office/drawing/2014/main" id="{9D2D9D2A-29EF-1CA6-90E6-FFD0005F2B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8699086" y="621200"/>
            <a:ext cx="404521" cy="41347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6C1F6FE-5130-0648-E177-46A752468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578" y="1219669"/>
            <a:ext cx="686752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09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89753" y="1169476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reen Shot 2019-07-07 at 16.59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20" y="1328401"/>
            <a:ext cx="8286991" cy="5424009"/>
          </a:xfrm>
          <a:prstGeom prst="rect">
            <a:avLst/>
          </a:prstGeom>
        </p:spPr>
      </p:pic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D12EE206-7C4F-AE06-8E7C-E2E157CE69A3}"/>
              </a:ext>
            </a:extLst>
          </p:cNvPr>
          <p:cNvSpPr txBox="1"/>
          <p:nvPr/>
        </p:nvSpPr>
        <p:spPr>
          <a:xfrm>
            <a:off x="489754" y="485712"/>
            <a:ext cx="5911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Efeitos da globalização</a:t>
            </a:r>
          </a:p>
        </p:txBody>
      </p:sp>
      <p:pic>
        <p:nvPicPr>
          <p:cNvPr id="4" name="Picture 12" descr="icon_FTD.png">
            <a:extLst>
              <a:ext uri="{FF2B5EF4-FFF2-40B4-BE49-F238E27FC236}">
                <a16:creationId xmlns:a16="http://schemas.microsoft.com/office/drawing/2014/main" id="{9D2D9D2A-29EF-1CA6-90E6-FFD0005F2B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96279" y="621200"/>
            <a:ext cx="404521" cy="41347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EC13049-7550-F163-4854-52DC516BF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214" y="1193598"/>
            <a:ext cx="4588186" cy="558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07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>
            <a:extLst>
              <a:ext uri="{FF2B5EF4-FFF2-40B4-BE49-F238E27FC236}">
                <a16:creationId xmlns:a16="http://schemas.microsoft.com/office/drawing/2014/main" id="{87C60B54-BC8A-48CC-8B52-12F9F0F105DB}"/>
              </a:ext>
            </a:extLst>
          </p:cNvPr>
          <p:cNvSpPr txBox="1"/>
          <p:nvPr/>
        </p:nvSpPr>
        <p:spPr>
          <a:xfrm>
            <a:off x="489753" y="546180"/>
            <a:ext cx="7792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Evolução do sistema </a:t>
            </a:r>
            <a:b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</a:br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de transportes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52222" y="1985817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442847" y="603232"/>
            <a:ext cx="404521" cy="413472"/>
          </a:xfrm>
          <a:prstGeom prst="rect">
            <a:avLst/>
          </a:prstGeom>
        </p:spPr>
      </p:pic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5D81981-AB16-DDF8-12EE-52495CA38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98" y="2495936"/>
            <a:ext cx="3688576" cy="284458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EF05CDA-003D-35AA-9241-B705CD0CC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270" y="2326943"/>
            <a:ext cx="7564706" cy="303994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A77F18F-16E3-296C-4D3C-A08A02B671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2288" y="5340516"/>
            <a:ext cx="84677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7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666213" y="610712"/>
            <a:ext cx="404521" cy="41347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52222" y="1985817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1666" y="518754"/>
            <a:ext cx="43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Evolução da rede</a:t>
            </a:r>
          </a:p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de comunicações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8D7FB2E-478D-1ED3-B0D0-CA3A2699E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976" y="2066960"/>
            <a:ext cx="8066330" cy="458507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1E590AD-D7C2-AA42-E506-28CA4B8F5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487250" y="2383172"/>
            <a:ext cx="78150" cy="13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552222" y="126158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32925" y="711492"/>
            <a:ext cx="404521" cy="413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753" y="505868"/>
            <a:ext cx="5248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Fluxos mundiais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312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DF3B18D-A9AE-ED02-FBEC-1071CA1DC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166" y="1309413"/>
            <a:ext cx="6962775" cy="55054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70FB8F2-EBF2-3CFA-54B7-C6E6F0FB4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4124" y="6512199"/>
            <a:ext cx="2797932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752" y="524659"/>
            <a:ext cx="7554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Desigualdade </a:t>
            </a:r>
            <a:br>
              <a:rPr lang="pt-BR" sz="4000" dirty="0">
                <a:latin typeface="Aptifer Slab LT W01 Bold"/>
                <a:cs typeface="Aptifer Slab LT W01 Bold"/>
              </a:rPr>
            </a:br>
            <a:r>
              <a:rPr lang="pt-BR" sz="4000" dirty="0">
                <a:latin typeface="Aptifer Slab LT W01 Bold"/>
                <a:cs typeface="Aptifer Slab LT W01 Bold"/>
              </a:rPr>
              <a:t>socioeconômica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5041BBB-9183-4D79-8C4C-ACA1EA139349}"/>
              </a:ext>
            </a:extLst>
          </p:cNvPr>
          <p:cNvSpPr txBox="1"/>
          <p:nvPr/>
        </p:nvSpPr>
        <p:spPr>
          <a:xfrm>
            <a:off x="489752" y="1985817"/>
            <a:ext cx="8694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Distribuição da riqueza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52222" y="1985817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251793" y="632919"/>
            <a:ext cx="351385" cy="413472"/>
          </a:xfrm>
          <a:prstGeom prst="rect">
            <a:avLst/>
          </a:prstGeom>
        </p:spPr>
      </p:pic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5890C68-54D9-73F9-161E-70FEBBABB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485" y="1621608"/>
            <a:ext cx="70104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3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88825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1441999" y="587315"/>
            <a:ext cx="4518323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500C0E"/>
                </a:solidFill>
              </a:rPr>
              <a:t>ÍNDICE</a:t>
            </a:r>
            <a:endParaRPr sz="3000" b="1">
              <a:solidFill>
                <a:srgbClr val="500C0E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442000" y="1451550"/>
            <a:ext cx="4925017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BA4311"/>
                </a:solidFill>
              </a:rPr>
              <a:t>Construção do mundo globalizado</a:t>
            </a:r>
            <a:r>
              <a:rPr lang="pt-BR" b="1" dirty="0">
                <a:solidFill>
                  <a:schemeClr val="dk1"/>
                </a:solidFill>
              </a:rPr>
              <a:t>	  </a:t>
            </a:r>
            <a:r>
              <a:rPr lang="pt-BR" dirty="0">
                <a:solidFill>
                  <a:srgbClr val="500C0E"/>
                </a:solidFill>
              </a:rPr>
              <a:t>3</a:t>
            </a:r>
            <a:endParaRPr dirty="0">
              <a:solidFill>
                <a:srgbClr val="500C0E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BA4311"/>
                </a:solidFill>
              </a:rPr>
              <a:t>Europa: território e natureza</a:t>
            </a:r>
            <a:r>
              <a:rPr lang="pt-BR" dirty="0">
                <a:solidFill>
                  <a:schemeClr val="dk1"/>
                </a:solidFill>
              </a:rPr>
              <a:t>			</a:t>
            </a:r>
            <a:r>
              <a:rPr lang="pt-BR" dirty="0">
                <a:solidFill>
                  <a:srgbClr val="500C0E"/>
                </a:solidFill>
              </a:rPr>
              <a:t>27</a:t>
            </a:r>
            <a:endParaRPr dirty="0">
              <a:solidFill>
                <a:srgbClr val="500C0E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BA4311"/>
                </a:solidFill>
              </a:rPr>
              <a:t>Europa: população e economia</a:t>
            </a:r>
            <a:r>
              <a:rPr lang="pt-BR" dirty="0">
                <a:solidFill>
                  <a:schemeClr val="dk1"/>
                </a:solidFill>
              </a:rPr>
              <a:t>	         </a:t>
            </a:r>
            <a:r>
              <a:rPr lang="pt-BR" dirty="0">
                <a:solidFill>
                  <a:srgbClr val="500C0E"/>
                </a:solidFill>
              </a:rPr>
              <a:t>39</a:t>
            </a:r>
            <a:endParaRPr dirty="0">
              <a:solidFill>
                <a:srgbClr val="500C0E"/>
              </a:solidFill>
            </a:endParaRPr>
          </a:p>
          <a:p>
            <a:pPr>
              <a:lnSpc>
                <a:spcPct val="200000"/>
              </a:lnSpc>
              <a:spcBef>
                <a:spcPts val="1000"/>
              </a:spcBef>
            </a:pPr>
            <a:r>
              <a:rPr lang="pt-BR" b="1" dirty="0">
                <a:solidFill>
                  <a:srgbClr val="BA4311"/>
                </a:solidFill>
              </a:rPr>
              <a:t>Ásia								</a:t>
            </a:r>
            <a:r>
              <a:rPr lang="pt-BR" dirty="0">
                <a:solidFill>
                  <a:srgbClr val="500C0E"/>
                </a:solidFill>
              </a:rPr>
              <a:t>52</a:t>
            </a: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BA4311"/>
                </a:solidFill>
              </a:rPr>
              <a:t>Regiões da Ásia					</a:t>
            </a:r>
            <a:r>
              <a:rPr lang="pt-BR" dirty="0">
                <a:solidFill>
                  <a:srgbClr val="500C0E"/>
                </a:solidFill>
              </a:rPr>
              <a:t>63</a:t>
            </a:r>
            <a:endParaRPr dirty="0">
              <a:solidFill>
                <a:srgbClr val="500C0E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BA4311"/>
                </a:solidFill>
              </a:rPr>
              <a:t>Oceania</a:t>
            </a:r>
            <a:r>
              <a:rPr lang="pt-BR" b="1" dirty="0">
                <a:solidFill>
                  <a:schemeClr val="dk1"/>
                </a:solidFill>
              </a:rPr>
              <a:t>							</a:t>
            </a:r>
            <a:r>
              <a:rPr lang="pt-BR" dirty="0">
                <a:solidFill>
                  <a:srgbClr val="500C0E"/>
                </a:solidFill>
              </a:rPr>
              <a:t>88</a:t>
            </a:r>
            <a:endParaRPr dirty="0">
              <a:solidFill>
                <a:srgbClr val="500C0E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4170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752" y="524659"/>
            <a:ext cx="7554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Desigualdade </a:t>
            </a:r>
            <a:br>
              <a:rPr lang="pt-BR" sz="4000" dirty="0">
                <a:latin typeface="Aptifer Slab LT W01 Bold"/>
                <a:cs typeface="Aptifer Slab LT W01 Bold"/>
              </a:rPr>
            </a:br>
            <a:r>
              <a:rPr lang="pt-BR" sz="4000" dirty="0">
                <a:latin typeface="Aptifer Slab LT W01 Bold"/>
                <a:cs typeface="Aptifer Slab LT W01 Bold"/>
              </a:rPr>
              <a:t>socioeconômica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5041BBB-9183-4D79-8C4C-ACA1EA139349}"/>
              </a:ext>
            </a:extLst>
          </p:cNvPr>
          <p:cNvSpPr txBox="1"/>
          <p:nvPr/>
        </p:nvSpPr>
        <p:spPr>
          <a:xfrm>
            <a:off x="489752" y="1985817"/>
            <a:ext cx="8694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Concentração de renda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52222" y="1985817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251793" y="632919"/>
            <a:ext cx="351385" cy="413472"/>
          </a:xfrm>
          <a:prstGeom prst="rect">
            <a:avLst/>
          </a:prstGeom>
        </p:spPr>
      </p:pic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0C63A48-E7AD-2ED7-6D07-06845358F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723" y="2076717"/>
            <a:ext cx="7769893" cy="454449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6BF906B-5A72-71BC-3DAA-DABF11C82B16}"/>
              </a:ext>
            </a:extLst>
          </p:cNvPr>
          <p:cNvSpPr txBox="1"/>
          <p:nvPr/>
        </p:nvSpPr>
        <p:spPr>
          <a:xfrm>
            <a:off x="354124" y="4574597"/>
            <a:ext cx="37790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O Índice de Gini combina aspectos econômicos e sociais, medindo a distribuição de renda em determinada população. </a:t>
            </a:r>
          </a:p>
          <a:p>
            <a:r>
              <a:rPr lang="pt-BR" dirty="0"/>
              <a:t>Ele varia de 0 a 100, sendo mais desigual quanto mais próximo de 100.</a:t>
            </a:r>
          </a:p>
        </p:txBody>
      </p:sp>
    </p:spTree>
    <p:extLst>
      <p:ext uri="{BB962C8B-B14F-4D97-AF65-F5344CB8AC3E}">
        <p14:creationId xmlns:p14="http://schemas.microsoft.com/office/powerpoint/2010/main" val="220673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813937" y="684142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163" y="662378"/>
            <a:ext cx="4008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Desigualdade</a:t>
            </a:r>
          </a:p>
          <a:p>
            <a:r>
              <a:rPr lang="pt-BR" sz="4000" dirty="0">
                <a:latin typeface="Aptifer Slab LT W01 Bold"/>
                <a:cs typeface="Aptifer Slab LT W01 Bold"/>
              </a:rPr>
              <a:t>socioeconômica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49846E9-AD6C-43E1-82D7-E46CF69E3A6B}"/>
              </a:ext>
            </a:extLst>
          </p:cNvPr>
          <p:cNvSpPr txBox="1"/>
          <p:nvPr/>
        </p:nvSpPr>
        <p:spPr>
          <a:xfrm>
            <a:off x="489752" y="1985817"/>
            <a:ext cx="4008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Pobreza multidimensional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52222" y="1985817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E63DD18-2ED6-506A-157B-3C22D0329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047" y="1162272"/>
            <a:ext cx="736282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9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5379F553-D49B-4360-AC76-10067F51BE1F}"/>
              </a:ext>
            </a:extLst>
          </p:cNvPr>
          <p:cNvSpPr txBox="1"/>
          <p:nvPr/>
        </p:nvSpPr>
        <p:spPr>
          <a:xfrm>
            <a:off x="489753" y="1997544"/>
            <a:ext cx="2403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Mapa da fome</a:t>
            </a:r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813937" y="724454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9752" y="485712"/>
            <a:ext cx="4008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Desigualdade</a:t>
            </a:r>
          </a:p>
          <a:p>
            <a:r>
              <a:rPr lang="pt-BR" sz="4000" dirty="0">
                <a:latin typeface="Aptifer Slab LT W01 Bold"/>
                <a:cs typeface="Aptifer Slab LT W01 Bold"/>
              </a:rPr>
              <a:t>socioeconômica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52222" y="1985817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579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B734F08-48E9-A9E9-EA0D-9F3D3514B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301" y="1997544"/>
            <a:ext cx="7925913" cy="456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6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9753" y="485712"/>
            <a:ext cx="5799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Globalização e pandemias</a:t>
            </a:r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45824" y="581030"/>
            <a:ext cx="404521" cy="41347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89753" y="1169476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4B3B566-364F-6A54-5CAA-978282EF8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399" y="1212652"/>
            <a:ext cx="6561329" cy="532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78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9753" y="485712"/>
            <a:ext cx="5799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Pandemia de Covid-19</a:t>
            </a:r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45824" y="581030"/>
            <a:ext cx="404521" cy="41347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89753" y="1169476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E3F79B9-7F0A-F279-E3C1-6984BDD2A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137" y="1344451"/>
            <a:ext cx="82105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4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895791" y="687273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9751" y="485712"/>
            <a:ext cx="8241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Organizações</a:t>
            </a:r>
          </a:p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Governamentais</a:t>
            </a:r>
          </a:p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internacionais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52222" y="2449487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27F5F5-13B1-464E-AD05-ACC1A8B94FF9}"/>
              </a:ext>
            </a:extLst>
          </p:cNvPr>
          <p:cNvSpPr txBox="1"/>
          <p:nvPr/>
        </p:nvSpPr>
        <p:spPr>
          <a:xfrm>
            <a:off x="552222" y="2449487"/>
            <a:ext cx="372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Organização</a:t>
            </a:r>
          </a:p>
          <a:p>
            <a:r>
              <a:rPr lang="pt-BR" sz="2400" dirty="0"/>
              <a:t>das Nações Unidas</a:t>
            </a:r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B4932EF-E199-F8F6-FF1D-6DBB1B6B7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970" y="1047687"/>
            <a:ext cx="6943725" cy="56102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9A9E633-FA25-469F-D87A-6B8B4E9A6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9513" y="896145"/>
            <a:ext cx="2505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8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552222" y="1932206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2">
            <a:extLst>
              <a:ext uri="{FF2B5EF4-FFF2-40B4-BE49-F238E27FC236}">
                <a16:creationId xmlns:a16="http://schemas.microsoft.com/office/drawing/2014/main" id="{EA1E51F5-26F3-4ECB-BFF1-FD9237B5C3A2}"/>
              </a:ext>
            </a:extLst>
          </p:cNvPr>
          <p:cNvSpPr txBox="1"/>
          <p:nvPr/>
        </p:nvSpPr>
        <p:spPr>
          <a:xfrm>
            <a:off x="489751" y="485712"/>
            <a:ext cx="8065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Organizações </a:t>
            </a:r>
            <a:b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</a:br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governamentais internacionais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9015AF-66E5-48F8-BE60-8CD3D4E354FE}"/>
              </a:ext>
            </a:extLst>
          </p:cNvPr>
          <p:cNvSpPr txBox="1"/>
          <p:nvPr/>
        </p:nvSpPr>
        <p:spPr>
          <a:xfrm>
            <a:off x="552222" y="1921127"/>
            <a:ext cx="90144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Agências da ONU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A883E42-4E73-4F44-90EF-9B6CC0150527}"/>
              </a:ext>
            </a:extLst>
          </p:cNvPr>
          <p:cNvSpPr txBox="1"/>
          <p:nvPr/>
        </p:nvSpPr>
        <p:spPr>
          <a:xfrm>
            <a:off x="662609" y="2862470"/>
            <a:ext cx="11206277" cy="347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70000"/>
              </a:lnSpc>
              <a:buFontTx/>
              <a:buChar char="-"/>
            </a:pPr>
            <a:r>
              <a:rPr lang="pt-BR" sz="2400" dirty="0"/>
              <a:t>Banco Mundial</a:t>
            </a:r>
          </a:p>
          <a:p>
            <a:pPr>
              <a:lnSpc>
                <a:spcPct val="70000"/>
              </a:lnSpc>
            </a:pPr>
            <a:endParaRPr lang="pt-BR" sz="2400" dirty="0"/>
          </a:p>
          <a:p>
            <a:pPr marL="285750" indent="-285750">
              <a:lnSpc>
                <a:spcPct val="70000"/>
              </a:lnSpc>
              <a:buFontTx/>
              <a:buChar char="-"/>
            </a:pPr>
            <a:r>
              <a:rPr lang="pt-BR" sz="2400" dirty="0"/>
              <a:t>Fundo Monetário Internacional (FMI)</a:t>
            </a:r>
          </a:p>
          <a:p>
            <a:pPr>
              <a:lnSpc>
                <a:spcPct val="70000"/>
              </a:lnSpc>
            </a:pPr>
            <a:endParaRPr lang="pt-BR" sz="2400" dirty="0"/>
          </a:p>
          <a:p>
            <a:pPr marL="285750" indent="-285750">
              <a:lnSpc>
                <a:spcPct val="70000"/>
              </a:lnSpc>
              <a:buFontTx/>
              <a:buChar char="-"/>
            </a:pPr>
            <a:r>
              <a:rPr lang="pt-BR" sz="2400" dirty="0"/>
              <a:t>Organização Mundial da Saúde (OMS)</a:t>
            </a:r>
          </a:p>
          <a:p>
            <a:pPr marL="285750" indent="-285750">
              <a:lnSpc>
                <a:spcPct val="70000"/>
              </a:lnSpc>
              <a:buFontTx/>
              <a:buChar char="-"/>
            </a:pPr>
            <a:endParaRPr lang="pt-BR" sz="2400" dirty="0"/>
          </a:p>
          <a:p>
            <a:pPr marL="285750" indent="-285750">
              <a:lnSpc>
                <a:spcPct val="70000"/>
              </a:lnSpc>
              <a:buFontTx/>
              <a:buChar char="-"/>
            </a:pPr>
            <a:r>
              <a:rPr lang="pt-BR" sz="2400" dirty="0"/>
              <a:t>Organização das Nações Unidas para Agricultura e Alimentação (FAO)</a:t>
            </a:r>
          </a:p>
          <a:p>
            <a:pPr>
              <a:lnSpc>
                <a:spcPct val="70000"/>
              </a:lnSpc>
            </a:pPr>
            <a:endParaRPr lang="pt-BR" sz="2400" dirty="0"/>
          </a:p>
          <a:p>
            <a:pPr marL="285750" indent="-285750">
              <a:lnSpc>
                <a:spcPct val="70000"/>
              </a:lnSpc>
              <a:buFontTx/>
              <a:buChar char="-"/>
            </a:pPr>
            <a:r>
              <a:rPr lang="pt-BR" sz="2400" dirty="0"/>
              <a:t>Organização das Nações Unidas para a Educação, a Ciência e a Cultura (Unesco)</a:t>
            </a:r>
          </a:p>
          <a:p>
            <a:pPr>
              <a:lnSpc>
                <a:spcPct val="70000"/>
              </a:lnSpc>
            </a:pPr>
            <a:endParaRPr lang="pt-BR" sz="2400" dirty="0"/>
          </a:p>
          <a:p>
            <a:pPr marL="285750" indent="-285750">
              <a:lnSpc>
                <a:spcPct val="70000"/>
              </a:lnSpc>
              <a:buFontTx/>
              <a:buChar char="-"/>
            </a:pPr>
            <a:r>
              <a:rPr lang="pt-BR" sz="2400" dirty="0"/>
              <a:t>Fundo das Nações Unidas para a Infância (Unicef)</a:t>
            </a:r>
          </a:p>
          <a:p>
            <a:pPr marL="285750" indent="-285750">
              <a:lnSpc>
                <a:spcPct val="70000"/>
              </a:lnSpc>
              <a:buFontTx/>
              <a:buChar char="-"/>
            </a:pPr>
            <a:endParaRPr lang="pt-BR" sz="2400" dirty="0"/>
          </a:p>
          <a:p>
            <a:pPr marL="285750" indent="-285750">
              <a:lnSpc>
                <a:spcPct val="70000"/>
              </a:lnSpc>
              <a:buFontTx/>
              <a:buChar char="-"/>
            </a:pPr>
            <a:r>
              <a:rPr lang="pt-BR" sz="2400" dirty="0"/>
              <a:t>Programa das Nações Unidas para o Meio Ambiente (PNUMA)</a:t>
            </a:r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714590" y="1133715"/>
            <a:ext cx="404521" cy="413472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49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3089" y="2695562"/>
            <a:ext cx="8325797" cy="190205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 construção do </a:t>
            </a:r>
          </a:p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mundo globalizado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9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0800000">
            <a:off x="6699074" y="1527034"/>
            <a:ext cx="3199160" cy="4540479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9601791" y="5658517"/>
            <a:ext cx="404521" cy="413472"/>
          </a:xfrm>
          <a:prstGeom prst="rect">
            <a:avLst/>
          </a:prstGeom>
        </p:spPr>
      </p:pic>
      <p:sp>
        <p:nvSpPr>
          <p:cNvPr id="9" name="Round Same Side Corner Rectangle 8"/>
          <p:cNvSpPr/>
          <p:nvPr/>
        </p:nvSpPr>
        <p:spPr>
          <a:xfrm rot="10800000">
            <a:off x="2182660" y="1520187"/>
            <a:ext cx="3199160" cy="3544462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5109210" y="4668150"/>
            <a:ext cx="404521" cy="4134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0696" y="684277"/>
            <a:ext cx="6226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Mundialização e globalização</a:t>
            </a:r>
          </a:p>
        </p:txBody>
      </p:sp>
      <p:pic>
        <p:nvPicPr>
          <p:cNvPr id="28" name="Picture 2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699074" y="684277"/>
            <a:ext cx="404521" cy="41347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9A0C23D-A153-4AA2-B33F-D710AD2EE577}"/>
              </a:ext>
            </a:extLst>
          </p:cNvPr>
          <p:cNvSpPr txBox="1"/>
          <p:nvPr/>
        </p:nvSpPr>
        <p:spPr>
          <a:xfrm>
            <a:off x="6764309" y="1582340"/>
            <a:ext cx="30686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</a:t>
            </a:r>
            <a:r>
              <a:rPr lang="pt-BR" b="1" dirty="0"/>
              <a:t>globalização</a:t>
            </a:r>
            <a:r>
              <a:rPr lang="pt-BR" dirty="0"/>
              <a:t> refere-se </a:t>
            </a:r>
          </a:p>
          <a:p>
            <a:r>
              <a:rPr lang="pt-BR" dirty="0"/>
              <a:t>à integração do espaço geográfico mundial e envolve certa padronização de costumes, com ação predominante dos meios de comunicação. Seus efeitos podem ser sentidos desde </a:t>
            </a:r>
          </a:p>
          <a:p>
            <a:r>
              <a:rPr lang="pt-BR" dirty="0"/>
              <a:t>a mudança de hábitos alimentares até a velocidade da propagação de doenças como a pandemia de Covid-19 e problemas político-econômicos que afetam simultaneamente os países.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29CB4C5-4FF0-4C76-B9FB-BB382CEBFB86}"/>
              </a:ext>
            </a:extLst>
          </p:cNvPr>
          <p:cNvSpPr txBox="1"/>
          <p:nvPr/>
        </p:nvSpPr>
        <p:spPr>
          <a:xfrm flipH="1">
            <a:off x="2356887" y="1702059"/>
            <a:ext cx="27478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conceito de </a:t>
            </a:r>
            <a:r>
              <a:rPr lang="pt-BR" b="1" dirty="0"/>
              <a:t>mundialização</a:t>
            </a:r>
            <a:r>
              <a:rPr lang="pt-BR" dirty="0"/>
              <a:t> refere-se </a:t>
            </a:r>
          </a:p>
          <a:p>
            <a:r>
              <a:rPr lang="pt-BR" dirty="0"/>
              <a:t>a questões econômicas e de comércio, ou seja, à expansão de mercados e de fluxos de capitais no mundo.</a:t>
            </a:r>
          </a:p>
          <a:p>
            <a:endParaRPr lang="pt-BR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52222" y="1523611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80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ame Side Corner Rectangle 13"/>
          <p:cNvSpPr/>
          <p:nvPr/>
        </p:nvSpPr>
        <p:spPr>
          <a:xfrm rot="10800000">
            <a:off x="6391381" y="1362356"/>
            <a:ext cx="4323475" cy="4759126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sp>
        <p:nvSpPr>
          <p:cNvPr id="10" name="Round Same Side Corner Rectangle 9"/>
          <p:cNvSpPr/>
          <p:nvPr/>
        </p:nvSpPr>
        <p:spPr>
          <a:xfrm rot="10800000">
            <a:off x="668474" y="1362356"/>
            <a:ext cx="4323475" cy="4759126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754" y="606648"/>
            <a:ext cx="5772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Inovações tecnológicas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886065" y="599778"/>
            <a:ext cx="404521" cy="41347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8402944" y="1540015"/>
            <a:ext cx="2571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sz="2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AC3C1F6-6D72-4CA2-8380-B9EB4DB48EBB}"/>
              </a:ext>
            </a:extLst>
          </p:cNvPr>
          <p:cNvSpPr txBox="1"/>
          <p:nvPr/>
        </p:nvSpPr>
        <p:spPr>
          <a:xfrm>
            <a:off x="887364" y="1487092"/>
            <a:ext cx="4104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Primeira Revolução</a:t>
            </a:r>
            <a:br>
              <a:rPr lang="pt-BR" sz="3000" b="1" dirty="0"/>
            </a:br>
            <a:r>
              <a:rPr lang="pt-BR" sz="3000" b="1" dirty="0"/>
              <a:t>Industrial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3AEBDCF-6220-4270-8CDB-1FF612383DFF}"/>
              </a:ext>
            </a:extLst>
          </p:cNvPr>
          <p:cNvSpPr txBox="1"/>
          <p:nvPr/>
        </p:nvSpPr>
        <p:spPr>
          <a:xfrm flipH="1">
            <a:off x="940280" y="2538734"/>
            <a:ext cx="37868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-   Capitalismo industrial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Fábricas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Navios e trens a vapor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Indústrias têxteis</a:t>
            </a:r>
            <a:br>
              <a:rPr lang="pt-BR" sz="2400" dirty="0"/>
            </a:br>
            <a:r>
              <a:rPr lang="pt-BR" sz="2400" dirty="0"/>
              <a:t>e mineradoras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Carvão mineral como</a:t>
            </a:r>
            <a:br>
              <a:rPr lang="pt-BR" sz="2400" dirty="0"/>
            </a:br>
            <a:r>
              <a:rPr lang="pt-BR" sz="2400" dirty="0"/>
              <a:t>fonte de energia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Salários baixos e longas </a:t>
            </a:r>
            <a:br>
              <a:rPr lang="pt-BR" sz="2400" dirty="0"/>
            </a:br>
            <a:r>
              <a:rPr lang="pt-BR" sz="2400" dirty="0"/>
              <a:t>jornadas de trabalho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97DEB92-0E18-47A9-A9FE-861396087490}"/>
              </a:ext>
            </a:extLst>
          </p:cNvPr>
          <p:cNvSpPr txBox="1"/>
          <p:nvPr/>
        </p:nvSpPr>
        <p:spPr>
          <a:xfrm flipH="1">
            <a:off x="6580608" y="2538734"/>
            <a:ext cx="36799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400" dirty="0"/>
              <a:t>Capitalismo financeiro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Petróleo e aço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Indústrias petroquímicas, automobilísticas e siderúrgicas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Multinacionais</a:t>
            </a:r>
          </a:p>
          <a:p>
            <a:pPr marL="285750" indent="-285750">
              <a:buFontTx/>
              <a:buChar char="-"/>
            </a:pPr>
            <a:endParaRPr lang="pt-BR" sz="2400" dirty="0"/>
          </a:p>
          <a:p>
            <a:pPr marL="285750" indent="-285750">
              <a:buFontTx/>
              <a:buChar char="-"/>
            </a:pPr>
            <a:endParaRPr lang="pt-BR" sz="2400" dirty="0"/>
          </a:p>
        </p:txBody>
      </p:sp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731598" y="5863503"/>
            <a:ext cx="404521" cy="413472"/>
          </a:xfrm>
          <a:prstGeom prst="rect">
            <a:avLst/>
          </a:prstGeom>
        </p:spPr>
      </p:pic>
      <p:pic>
        <p:nvPicPr>
          <p:cNvPr id="15" name="Picture 1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454505" y="5863503"/>
            <a:ext cx="404521" cy="41347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DAE2BCC-072B-4786-A00B-6F2208F3F865}"/>
              </a:ext>
            </a:extLst>
          </p:cNvPr>
          <p:cNvSpPr txBox="1"/>
          <p:nvPr/>
        </p:nvSpPr>
        <p:spPr>
          <a:xfrm>
            <a:off x="6533737" y="1503953"/>
            <a:ext cx="4181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Segunda Revolução </a:t>
            </a:r>
            <a:br>
              <a:rPr lang="pt-BR" sz="3000" b="1" dirty="0"/>
            </a:br>
            <a:r>
              <a:rPr lang="pt-BR" sz="3000" b="1" dirty="0"/>
              <a:t>Industrial</a:t>
            </a:r>
          </a:p>
        </p:txBody>
      </p:sp>
      <p:pic>
        <p:nvPicPr>
          <p:cNvPr id="1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46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0800000">
            <a:off x="668473" y="1370122"/>
            <a:ext cx="4323475" cy="3894709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sp>
        <p:nvSpPr>
          <p:cNvPr id="9" name="CaixaDeTexto 5">
            <a:extLst>
              <a:ext uri="{FF2B5EF4-FFF2-40B4-BE49-F238E27FC236}">
                <a16:creationId xmlns:a16="http://schemas.microsoft.com/office/drawing/2014/main" id="{FAC3C1F6-6D72-4CA2-8380-B9EB4DB48EBB}"/>
              </a:ext>
            </a:extLst>
          </p:cNvPr>
          <p:cNvSpPr txBox="1"/>
          <p:nvPr/>
        </p:nvSpPr>
        <p:spPr>
          <a:xfrm>
            <a:off x="887364" y="1487092"/>
            <a:ext cx="4104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Terceira Revolução</a:t>
            </a:r>
            <a:br>
              <a:rPr lang="pt-BR" sz="3000" b="1" dirty="0"/>
            </a:br>
            <a:r>
              <a:rPr lang="pt-BR" sz="3000" b="1" dirty="0"/>
              <a:t>Industrial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6792" y="1835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01899" y="1662569"/>
            <a:ext cx="65045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O espaço geográfico torna-se um meio </a:t>
            </a:r>
            <a:r>
              <a:rPr lang="pt-BR" sz="3000" b="1" dirty="0"/>
              <a:t>técnico-científico-informacional</a:t>
            </a:r>
            <a:r>
              <a:rPr lang="pt-BR" sz="3000" dirty="0"/>
              <a:t>, constituído por paisagens onde cada vez mais aparecem elementos como antenas de satélite e telefonia celular, redes de eletricidade, cabos de fibra óptica, modernos sistemas de transportes e prédios inteligentes etc.</a:t>
            </a:r>
            <a:endParaRPr lang="en-US" sz="3000" dirty="0"/>
          </a:p>
        </p:txBody>
      </p:sp>
      <p:sp>
        <p:nvSpPr>
          <p:cNvPr id="10" name="CaixaDeTexto 7">
            <a:extLst>
              <a:ext uri="{FF2B5EF4-FFF2-40B4-BE49-F238E27FC236}">
                <a16:creationId xmlns:a16="http://schemas.microsoft.com/office/drawing/2014/main" id="{C3AEBDCF-6220-4270-8CDB-1FF612383DFF}"/>
              </a:ext>
            </a:extLst>
          </p:cNvPr>
          <p:cNvSpPr txBox="1"/>
          <p:nvPr/>
        </p:nvSpPr>
        <p:spPr>
          <a:xfrm flipH="1">
            <a:off x="940280" y="2705163"/>
            <a:ext cx="37868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/>
              <a:t>Capitalismo</a:t>
            </a:r>
            <a:r>
              <a:rPr lang="en-US" sz="2400" dirty="0"/>
              <a:t> </a:t>
            </a:r>
            <a:r>
              <a:rPr lang="en-US" sz="2400" dirty="0" err="1"/>
              <a:t>informacional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pt-BR" sz="2400" dirty="0"/>
              <a:t>Linha de montagem com circuitos eletrônicos, computadores, </a:t>
            </a:r>
            <a:r>
              <a:rPr lang="pt-BR" sz="2400" i="1" dirty="0"/>
              <a:t>softwares</a:t>
            </a:r>
            <a:r>
              <a:rPr lang="pt-BR" sz="2400" dirty="0"/>
              <a:t>, internet, processos automatizados, robôs</a:t>
            </a:r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731598" y="5061949"/>
            <a:ext cx="404521" cy="413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9754" y="485712"/>
            <a:ext cx="5772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Inovações tecnológicas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26383" y="599778"/>
            <a:ext cx="404521" cy="41347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625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52222" y="126158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58399" y="1540015"/>
            <a:ext cx="2571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9754" y="606648"/>
            <a:ext cx="5772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Multinacionais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6860" y="539310"/>
            <a:ext cx="404521" cy="413472"/>
          </a:xfrm>
          <a:prstGeom prst="rect">
            <a:avLst/>
          </a:prstGeom>
        </p:spPr>
      </p:pic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156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D4553A9-6669-695D-296D-73C2E2371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476" y="1379363"/>
            <a:ext cx="7900156" cy="529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74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6792" y="1835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372" y="2347320"/>
            <a:ext cx="36655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 evolução dos meios de transporte e de comunicação favoreceu a busca por menores custos e maiores lucros, permitindo às empresas fragmentar as etapas de produção e montagem de seus produtos. Com isso, componentes e partes de um mesmo bem passaram a ser fabricados em diferentes locais do planeta, seja por filiais, seja por empresas parceiras.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89753" y="485712"/>
            <a:ext cx="10291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Internacionalização </a:t>
            </a:r>
            <a:b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</a:br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 fragmentação da produção</a:t>
            </a:r>
          </a:p>
        </p:txBody>
      </p:sp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367620" y="626804"/>
            <a:ext cx="404521" cy="413472"/>
          </a:xfrm>
          <a:prstGeom prst="rect">
            <a:avLst/>
          </a:prstGeom>
        </p:spPr>
      </p:pic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406088F-3F33-CDF8-FAAD-E52056408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301" y="2022733"/>
            <a:ext cx="7037773" cy="465167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89753" y="202273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442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5345" y="485712"/>
            <a:ext cx="6989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Cidades globais e tecnopolos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981422" y="559466"/>
            <a:ext cx="404521" cy="41347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89753" y="1189632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B274E13-AF6A-678A-E863-A79BD83CC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64" y="1267351"/>
            <a:ext cx="8375532" cy="522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70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015748-F5D6-4669-88AE-572604FE0F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50D582-4B91-41F8-911A-ED918B58EE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8D597C-1502-4744-A70D-A3945DBD957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14478</TotalTime>
  <Words>647</Words>
  <Application>Microsoft Office PowerPoint</Application>
  <PresentationFormat>Personalizar</PresentationFormat>
  <Paragraphs>98</Paragraphs>
  <Slides>26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Aptifer Slab LT W01 Bold</vt:lpstr>
      <vt:lpstr>Arial</vt:lpstr>
      <vt:lpstr>Calibri</vt:lpstr>
      <vt:lpstr>FrutigerLTStd-Light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683</cp:revision>
  <dcterms:created xsi:type="dcterms:W3CDTF">2019-06-18T13:03:29Z</dcterms:created>
  <dcterms:modified xsi:type="dcterms:W3CDTF">2023-07-21T18:33:24Z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