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427" r:id="rId5"/>
    <p:sldId id="426" r:id="rId6"/>
    <p:sldId id="377" r:id="rId7"/>
    <p:sldId id="406" r:id="rId8"/>
    <p:sldId id="407" r:id="rId9"/>
    <p:sldId id="408" r:id="rId10"/>
    <p:sldId id="378" r:id="rId11"/>
    <p:sldId id="410" r:id="rId12"/>
    <p:sldId id="411" r:id="rId13"/>
    <p:sldId id="444" r:id="rId14"/>
    <p:sldId id="412" r:id="rId15"/>
    <p:sldId id="379" r:id="rId16"/>
    <p:sldId id="413" r:id="rId17"/>
    <p:sldId id="414" r:id="rId18"/>
    <p:sldId id="415" r:id="rId19"/>
    <p:sldId id="416" r:id="rId20"/>
    <p:sldId id="417" r:id="rId21"/>
    <p:sldId id="445" r:id="rId22"/>
    <p:sldId id="419" r:id="rId23"/>
    <p:sldId id="420" r:id="rId2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airrada" initials="AB" lastIdx="25" clrIdx="0"/>
  <p:cmAuthor id="2" name="Lilian Semenichin Nogueira" initials="LSN" lastIdx="11" clrIdx="1"/>
  <p:cmAuthor id="3" name="Marcia Takeuchi"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D05"/>
    <a:srgbClr val="20252E"/>
    <a:srgbClr val="666329"/>
    <a:srgbClr val="496665"/>
    <a:srgbClr val="755274"/>
    <a:srgbClr val="3D94D2"/>
    <a:srgbClr val="132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4" autoAdjust="0"/>
    <p:restoredTop sz="99435" autoAdjust="0"/>
  </p:normalViewPr>
  <p:slideViewPr>
    <p:cSldViewPr snapToGrid="0" snapToObjects="1">
      <p:cViewPr varScale="1">
        <p:scale>
          <a:sx n="72" d="100"/>
          <a:sy n="72" d="100"/>
        </p:scale>
        <p:origin x="618" y="78"/>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C25BA9-E82B-5247-83A1-86D8AC24CD40}" type="datetimeFigureOut">
              <a:rPr lang="en-US" smtClean="0"/>
              <a:t>7/21/2023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6F347D-F397-1A46-A32B-3AF21EE74599}" type="slidenum">
              <a:rPr lang="en-US" smtClean="0"/>
              <a:t>‹nº›</a:t>
            </a:fld>
            <a:endParaRPr lang="en-US"/>
          </a:p>
        </p:txBody>
      </p:sp>
    </p:spTree>
    <p:extLst>
      <p:ext uri="{BB962C8B-B14F-4D97-AF65-F5344CB8AC3E}">
        <p14:creationId xmlns:p14="http://schemas.microsoft.com/office/powerpoint/2010/main" val="2917018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7D840-96A1-C14C-9E5E-9BF4C4405C06}" type="datetimeFigureOut">
              <a:rPr lang="en-US" smtClean="0"/>
              <a:t>7/21/2023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2D78E-4607-3B42-A7BF-0A4833E1ADAB}" type="slidenum">
              <a:rPr lang="en-US" smtClean="0"/>
              <a:t>‹nº›</a:t>
            </a:fld>
            <a:endParaRPr lang="en-US"/>
          </a:p>
        </p:txBody>
      </p:sp>
    </p:spTree>
    <p:extLst>
      <p:ext uri="{BB962C8B-B14F-4D97-AF65-F5344CB8AC3E}">
        <p14:creationId xmlns:p14="http://schemas.microsoft.com/office/powerpoint/2010/main" val="15926479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x-none"/>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F658E-18A4-BC4B-955A-9DFF7539C5FE}" type="slidenum">
              <a:rPr lang="en-US" smtClean="0"/>
              <a:t>‹nº›</a:t>
            </a:fld>
            <a:endParaRPr lang="en-US" dirty="0"/>
          </a:p>
        </p:txBody>
      </p:sp>
    </p:spTree>
    <p:extLst>
      <p:ext uri="{BB962C8B-B14F-4D97-AF65-F5344CB8AC3E}">
        <p14:creationId xmlns:p14="http://schemas.microsoft.com/office/powerpoint/2010/main" val="27913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8" name="TextBox 7"/>
          <p:cNvSpPr txBox="1"/>
          <p:nvPr/>
        </p:nvSpPr>
        <p:spPr>
          <a:xfrm>
            <a:off x="9467495" y="230752"/>
            <a:ext cx="184731" cy="338554"/>
          </a:xfrm>
          <a:prstGeom prst="rect">
            <a:avLst/>
          </a:prstGeom>
          <a:noFill/>
          <a:effectLst/>
        </p:spPr>
        <p:txBody>
          <a:bodyPr wrap="none" rtlCol="0">
            <a:spAutoFit/>
          </a:bodyPr>
          <a:lstStyle/>
          <a:p>
            <a:pP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65005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p:cNvGrpSpPr/>
          <p:nvPr userDrawn="1"/>
        </p:nvGrpSpPr>
        <p:grpSpPr>
          <a:xfrm>
            <a:off x="9053509" y="230752"/>
            <a:ext cx="2895686" cy="348813"/>
            <a:chOff x="7015496" y="158572"/>
            <a:chExt cx="4979630" cy="599844"/>
          </a:xfrm>
        </p:grpSpPr>
        <p:pic>
          <p:nvPicPr>
            <p:cNvPr id="12" name="Picture 11" descr="Screen Shot 2019-06-18 at 10.35.34.png"/>
            <p:cNvPicPr>
              <a:picLocks noChangeAspect="1"/>
            </p:cNvPicPr>
            <p:nvPr/>
          </p:nvPicPr>
          <p:blipFill rotWithShape="1">
            <a:blip r:embed="rId2">
              <a:extLst>
                <a:ext uri="{28A0092B-C50C-407E-A947-70E740481C1C}">
                  <a14:useLocalDpi xmlns:a14="http://schemas.microsoft.com/office/drawing/2010/main" val="0"/>
                </a:ext>
              </a:extLst>
            </a:blip>
            <a:srcRect l="6718" b="14235"/>
            <a:stretch/>
          </p:blipFill>
          <p:spPr>
            <a:xfrm>
              <a:off x="11103879" y="175764"/>
              <a:ext cx="891247" cy="444203"/>
            </a:xfrm>
            <a:prstGeom prst="rect">
              <a:avLst/>
            </a:prstGeom>
          </p:spPr>
        </p:pic>
        <p:sp>
          <p:nvSpPr>
            <p:cNvPr id="8" name="TextBox 7"/>
            <p:cNvSpPr txBox="1"/>
            <p:nvPr/>
          </p:nvSpPr>
          <p:spPr>
            <a:xfrm>
              <a:off x="7015496" y="158572"/>
              <a:ext cx="3934276" cy="599844"/>
            </a:xfrm>
            <a:prstGeom prst="rect">
              <a:avLst/>
            </a:prstGeom>
            <a:noFill/>
            <a:effectLst/>
          </p:spPr>
          <p:txBody>
            <a:bodyPr wrap="none" rtlCol="0">
              <a:spAutoFit/>
            </a:bodyPr>
            <a:lstStyle/>
            <a:p>
              <a:pPr algn="r">
                <a:lnSpc>
                  <a:spcPct val="80000"/>
                </a:lnSpc>
              </a:pPr>
              <a:r>
                <a:rPr lang="pt-BR" sz="2000" spc="-150" dirty="0">
                  <a:solidFill>
                    <a:srgbClr val="132339"/>
                  </a:solidFill>
                  <a:latin typeface="Aptifer Slab LT W01 Bold"/>
                  <a:cs typeface="Aptifer Slab LT W01 Bold"/>
                </a:rPr>
                <a:t>Território brasileiro</a:t>
              </a:r>
              <a:endParaRPr lang="en-US" sz="2000" spc="-150" dirty="0">
                <a:solidFill>
                  <a:srgbClr val="132339"/>
                </a:solidFill>
                <a:latin typeface="Aptifer Slab LT W01 Bold"/>
                <a:cs typeface="Aptifer Slab LT W01 Bold"/>
              </a:endParaRPr>
            </a:p>
          </p:txBody>
        </p:sp>
      </p:grpSp>
    </p:spTree>
    <p:extLst>
      <p:ext uri="{BB962C8B-B14F-4D97-AF65-F5344CB8AC3E}">
        <p14:creationId xmlns:p14="http://schemas.microsoft.com/office/powerpoint/2010/main" val="29468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p:cNvSpPr txBox="1"/>
          <p:nvPr/>
        </p:nvSpPr>
        <p:spPr>
          <a:xfrm>
            <a:off x="11156582"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275831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p:cNvSpPr txBox="1"/>
          <p:nvPr/>
        </p:nvSpPr>
        <p:spPr>
          <a:xfrm>
            <a:off x="11156580"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40610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8" name="TextBox 7"/>
          <p:cNvSpPr txBox="1"/>
          <p:nvPr/>
        </p:nvSpPr>
        <p:spPr>
          <a:xfrm>
            <a:off x="11156578"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336685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8" name="TextBox 7"/>
          <p:cNvSpPr txBox="1"/>
          <p:nvPr/>
        </p:nvSpPr>
        <p:spPr>
          <a:xfrm>
            <a:off x="8297810" y="184572"/>
            <a:ext cx="184731" cy="400110"/>
          </a:xfrm>
          <a:prstGeom prst="rect">
            <a:avLst/>
          </a:prstGeom>
          <a:noFill/>
          <a:effectLst/>
        </p:spPr>
        <p:txBody>
          <a:bodyPr wrap="none" rtlCol="0">
            <a:spAutoFit/>
          </a:bodyPr>
          <a:lstStyle/>
          <a:p>
            <a:endParaRPr lang="en-US" sz="200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125675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05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8" name="TextBox 7"/>
          <p:cNvSpPr txBox="1"/>
          <p:nvPr/>
        </p:nvSpPr>
        <p:spPr>
          <a:xfrm>
            <a:off x="11156556" y="230752"/>
            <a:ext cx="184731" cy="338554"/>
          </a:xfrm>
          <a:prstGeom prst="rect">
            <a:avLst/>
          </a:prstGeom>
          <a:noFill/>
          <a:effectLst/>
        </p:spPr>
        <p:txBody>
          <a:bodyPr wrap="none" rtlCol="0">
            <a:spAutoFit/>
          </a:bodyPr>
          <a:lstStyle/>
          <a:p>
            <a:pPr algn="r">
              <a:lnSpc>
                <a:spcPct val="80000"/>
              </a:lnSpc>
            </a:pPr>
            <a:endParaRPr lang="en-US" sz="2000" spc="-150" dirty="0">
              <a:solidFill>
                <a:srgbClr val="132339"/>
              </a:solidFill>
              <a:latin typeface="Aptifer Slab LT W01 Bold"/>
              <a:cs typeface="Aptifer Slab LT W01 Bold"/>
            </a:endParaRPr>
          </a:p>
        </p:txBody>
      </p:sp>
    </p:spTree>
    <p:extLst>
      <p:ext uri="{BB962C8B-B14F-4D97-AF65-F5344CB8AC3E}">
        <p14:creationId xmlns:p14="http://schemas.microsoft.com/office/powerpoint/2010/main" val="101273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21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F658E-18A4-BC4B-955A-9DFF7539C5FE}" type="slidenum">
              <a:rPr lang="en-US" smtClean="0"/>
              <a:t>‹nº›</a:t>
            </a:fld>
            <a:endParaRPr lang="en-US" dirty="0"/>
          </a:p>
        </p:txBody>
      </p:sp>
    </p:spTree>
    <p:extLst>
      <p:ext uri="{BB962C8B-B14F-4D97-AF65-F5344CB8AC3E}">
        <p14:creationId xmlns:p14="http://schemas.microsoft.com/office/powerpoint/2010/main" val="64582027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 id="2147483661" r:id="rId6"/>
    <p:sldLayoutId id="2147483662" r:id="rId7"/>
    <p:sldLayoutId id="2147483663" r:id="rId8"/>
    <p:sldLayoutId id="2147483664" r:id="rId9"/>
    <p:sldLayoutId id="2147483665" r:id="rId10"/>
    <p:sldLayoutId id="214748365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BD05"/>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extLst>
              <a:ext uri="{28A0092B-C50C-407E-A947-70E740481C1C}">
                <a14:useLocalDpi xmlns:a14="http://schemas.microsoft.com/office/drawing/2010/main" val="0"/>
              </a:ext>
            </a:extLst>
          </a:blip>
          <a:srcRect r="23397"/>
          <a:stretch/>
        </p:blipFill>
        <p:spPr>
          <a:xfrm>
            <a:off x="0" y="1"/>
            <a:ext cx="9336947" cy="6858005"/>
          </a:xfrm>
          <a:prstGeom prst="rect">
            <a:avLst/>
          </a:prstGeom>
          <a:noFill/>
          <a:ln>
            <a:noFill/>
          </a:ln>
        </p:spPr>
      </p:pic>
    </p:spTree>
    <p:extLst>
      <p:ext uri="{BB962C8B-B14F-4D97-AF65-F5344CB8AC3E}">
        <p14:creationId xmlns:p14="http://schemas.microsoft.com/office/powerpoint/2010/main" val="389565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0966397" y="705393"/>
            <a:ext cx="404521" cy="413472"/>
          </a:xfrm>
          <a:prstGeom prst="rect">
            <a:avLst/>
          </a:prstGeom>
        </p:spPr>
      </p:pic>
      <p:sp>
        <p:nvSpPr>
          <p:cNvPr id="9" name="TextBox 8"/>
          <p:cNvSpPr txBox="1"/>
          <p:nvPr/>
        </p:nvSpPr>
        <p:spPr>
          <a:xfrm>
            <a:off x="489750" y="485712"/>
            <a:ext cx="995078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Conflitos e refugiados na África</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35930" y="1242188"/>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11"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6" name="Imagem 5">
            <a:extLst>
              <a:ext uri="{FF2B5EF4-FFF2-40B4-BE49-F238E27FC236}">
                <a16:creationId xmlns:a16="http://schemas.microsoft.com/office/drawing/2014/main" id="{5126A212-52A5-6277-1477-E3BE3CC1AAF0}"/>
              </a:ext>
            </a:extLst>
          </p:cNvPr>
          <p:cNvPicPr>
            <a:picLocks noChangeAspect="1"/>
          </p:cNvPicPr>
          <p:nvPr/>
        </p:nvPicPr>
        <p:blipFill>
          <a:blip r:embed="rId4"/>
          <a:stretch>
            <a:fillRect/>
          </a:stretch>
        </p:blipFill>
        <p:spPr>
          <a:xfrm>
            <a:off x="769013" y="1316921"/>
            <a:ext cx="5000625" cy="5448300"/>
          </a:xfrm>
          <a:prstGeom prst="rect">
            <a:avLst/>
          </a:prstGeom>
        </p:spPr>
      </p:pic>
      <p:pic>
        <p:nvPicPr>
          <p:cNvPr id="13" name="Imagem 12">
            <a:extLst>
              <a:ext uri="{FF2B5EF4-FFF2-40B4-BE49-F238E27FC236}">
                <a16:creationId xmlns:a16="http://schemas.microsoft.com/office/drawing/2014/main" id="{C47078C0-7047-71CA-9D95-BAEFDFB9843A}"/>
              </a:ext>
            </a:extLst>
          </p:cNvPr>
          <p:cNvPicPr>
            <a:picLocks noChangeAspect="1"/>
          </p:cNvPicPr>
          <p:nvPr/>
        </p:nvPicPr>
        <p:blipFill>
          <a:blip r:embed="rId5"/>
          <a:stretch>
            <a:fillRect/>
          </a:stretch>
        </p:blipFill>
        <p:spPr>
          <a:xfrm>
            <a:off x="6756719" y="1340733"/>
            <a:ext cx="5095875" cy="5400675"/>
          </a:xfrm>
          <a:prstGeom prst="rect">
            <a:avLst/>
          </a:prstGeom>
        </p:spPr>
      </p:pic>
      <p:sp>
        <p:nvSpPr>
          <p:cNvPr id="14" name="CaixaDeTexto 13">
            <a:extLst>
              <a:ext uri="{FF2B5EF4-FFF2-40B4-BE49-F238E27FC236}">
                <a16:creationId xmlns:a16="http://schemas.microsoft.com/office/drawing/2014/main" id="{2F21FBEB-F392-6445-21D5-B427C5AFC6F2}"/>
              </a:ext>
            </a:extLst>
          </p:cNvPr>
          <p:cNvSpPr txBox="1"/>
          <p:nvPr/>
        </p:nvSpPr>
        <p:spPr>
          <a:xfrm>
            <a:off x="4827259" y="4264764"/>
            <a:ext cx="1929460" cy="2400657"/>
          </a:xfrm>
          <a:prstGeom prst="rect">
            <a:avLst/>
          </a:prstGeom>
          <a:noFill/>
        </p:spPr>
        <p:txBody>
          <a:bodyPr wrap="square" rtlCol="0">
            <a:spAutoFit/>
          </a:bodyPr>
          <a:lstStyle/>
          <a:p>
            <a:pPr algn="l"/>
            <a:r>
              <a:rPr lang="pt-BR" sz="1000" b="0" i="0" u="none" strike="noStrike" baseline="0" dirty="0">
                <a:solidFill>
                  <a:srgbClr val="2F2F2E"/>
                </a:solidFill>
              </a:rPr>
              <a:t>Fonte: INTERNAL DISPLACEMENT MONITORING CENTER. Global </a:t>
            </a:r>
            <a:r>
              <a:rPr lang="pt-BR" sz="1000" b="0" i="0" u="none" strike="noStrike" baseline="0" dirty="0" err="1">
                <a:solidFill>
                  <a:srgbClr val="2F2F2E"/>
                </a:solidFill>
              </a:rPr>
              <a:t>report</a:t>
            </a:r>
            <a:r>
              <a:rPr lang="pt-BR" sz="1000" b="0" i="0" u="none" strike="noStrike" baseline="0" dirty="0">
                <a:solidFill>
                  <a:srgbClr val="2F2F2E"/>
                </a:solidFill>
              </a:rPr>
              <a:t> </a:t>
            </a:r>
            <a:r>
              <a:rPr lang="pt-BR" sz="1000" b="0" i="0" u="none" strike="noStrike" baseline="0" dirty="0" err="1">
                <a:solidFill>
                  <a:srgbClr val="2F2F2E"/>
                </a:solidFill>
              </a:rPr>
              <a:t>on</a:t>
            </a:r>
            <a:r>
              <a:rPr lang="pt-BR" sz="1000" b="0" i="0" u="none" strike="noStrike" baseline="0" dirty="0">
                <a:solidFill>
                  <a:srgbClr val="2F2F2E"/>
                </a:solidFill>
              </a:rPr>
              <a:t> </a:t>
            </a:r>
            <a:r>
              <a:rPr lang="pt-BR" sz="1000" b="0" i="0" u="none" strike="noStrike" baseline="0" dirty="0" err="1">
                <a:solidFill>
                  <a:srgbClr val="2F2F2E"/>
                </a:solidFill>
              </a:rPr>
              <a:t>internal</a:t>
            </a:r>
            <a:r>
              <a:rPr lang="pt-BR" sz="1000" b="0" i="0" u="none" strike="noStrike" baseline="0" dirty="0">
                <a:solidFill>
                  <a:srgbClr val="2F2F2E"/>
                </a:solidFill>
              </a:rPr>
              <a:t> </a:t>
            </a:r>
            <a:r>
              <a:rPr lang="pt-BR" sz="1000" b="0" i="0" u="none" strike="noStrike" baseline="0" dirty="0" err="1">
                <a:solidFill>
                  <a:srgbClr val="2F2F2E"/>
                </a:solidFill>
              </a:rPr>
              <a:t>displacement</a:t>
            </a:r>
            <a:r>
              <a:rPr lang="pt-BR" sz="1000" b="0" i="0" u="none" strike="noStrike" baseline="0" dirty="0">
                <a:solidFill>
                  <a:srgbClr val="2F2F2E"/>
                </a:solidFill>
              </a:rPr>
              <a:t> 2022. Geneva: IDCM, 2022. Disponível em: https://www.internal-displacement.org/global-</a:t>
            </a:r>
            <a:r>
              <a:rPr lang="pt-BR" sz="1000" b="0" i="0" u="none" strike="noStrike" baseline="0" dirty="0" err="1">
                <a:solidFill>
                  <a:srgbClr val="2F2F2E"/>
                </a:solidFill>
              </a:rPr>
              <a:t>report</a:t>
            </a:r>
            <a:r>
              <a:rPr lang="pt-BR" sz="1000" b="0" i="0" u="none" strike="noStrike" baseline="0" dirty="0">
                <a:solidFill>
                  <a:srgbClr val="2F2F2E"/>
                </a:solidFill>
              </a:rPr>
              <a:t>/grid2022/#download.</a:t>
            </a:r>
          </a:p>
          <a:p>
            <a:pPr algn="l"/>
            <a:r>
              <a:rPr lang="pt-BR" sz="1000" b="0" i="0" u="none" strike="noStrike" baseline="0" dirty="0">
                <a:solidFill>
                  <a:srgbClr val="2F2F2E"/>
                </a:solidFill>
              </a:rPr>
              <a:t>UNITED NATIONS HIGH COMMISSIONER FOR REFUGEES. </a:t>
            </a:r>
            <a:r>
              <a:rPr lang="pt-BR" sz="1000" b="0" i="0" u="none" strike="noStrike" baseline="0" dirty="0" err="1">
                <a:solidFill>
                  <a:srgbClr val="2F2F2E"/>
                </a:solidFill>
              </a:rPr>
              <a:t>Refugee</a:t>
            </a:r>
            <a:r>
              <a:rPr lang="pt-BR" sz="1000" b="0" i="0" u="none" strike="noStrike" baseline="0" dirty="0">
                <a:solidFill>
                  <a:srgbClr val="2F2F2E"/>
                </a:solidFill>
              </a:rPr>
              <a:t> data </a:t>
            </a:r>
            <a:r>
              <a:rPr lang="pt-BR" sz="1000" b="0" i="0" u="none" strike="noStrike" baseline="0" dirty="0" err="1">
                <a:solidFill>
                  <a:srgbClr val="2F2F2E"/>
                </a:solidFill>
              </a:rPr>
              <a:t>finder</a:t>
            </a:r>
            <a:r>
              <a:rPr lang="pt-BR" sz="1000" b="0" i="0" u="none" strike="noStrike" baseline="0" dirty="0">
                <a:solidFill>
                  <a:srgbClr val="2F2F2E"/>
                </a:solidFill>
              </a:rPr>
              <a:t>. </a:t>
            </a:r>
            <a:r>
              <a:rPr lang="pt-BR" sz="1000" b="0" i="0" u="none" strike="noStrike" baseline="0" dirty="0" err="1">
                <a:solidFill>
                  <a:srgbClr val="2F2F2E"/>
                </a:solidFill>
              </a:rPr>
              <a:t>Genève</a:t>
            </a:r>
            <a:r>
              <a:rPr lang="pt-BR" sz="1000" b="0" i="0" u="none" strike="noStrike" baseline="0" dirty="0">
                <a:solidFill>
                  <a:srgbClr val="2F2F2E"/>
                </a:solidFill>
              </a:rPr>
              <a:t>: UNHCR, 2022. Disponível em: https://www.unhcr.org/</a:t>
            </a:r>
            <a:r>
              <a:rPr lang="pt-BR" sz="1000" b="0" i="0" u="none" strike="noStrike" baseline="0" dirty="0" err="1">
                <a:solidFill>
                  <a:srgbClr val="2F2F2E"/>
                </a:solidFill>
              </a:rPr>
              <a:t>refugee-statistics</a:t>
            </a:r>
            <a:r>
              <a:rPr lang="pt-BR" sz="1000" b="0" i="0" u="none" strike="noStrike" baseline="0" dirty="0">
                <a:solidFill>
                  <a:srgbClr val="2F2F2E"/>
                </a:solidFill>
              </a:rPr>
              <a:t>/. Acessos em: 29 jun. 2022..</a:t>
            </a:r>
            <a:endParaRPr lang="pt-BR" sz="1000" dirty="0"/>
          </a:p>
        </p:txBody>
      </p:sp>
    </p:spTree>
    <p:extLst>
      <p:ext uri="{BB962C8B-B14F-4D97-AF65-F5344CB8AC3E}">
        <p14:creationId xmlns:p14="http://schemas.microsoft.com/office/powerpoint/2010/main" val="175936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5188" y="2406642"/>
            <a:ext cx="7303698" cy="1015663"/>
          </a:xfrm>
          <a:prstGeom prst="rect">
            <a:avLst/>
          </a:prstGeom>
          <a:noFill/>
          <a:effectLst/>
        </p:spPr>
        <p:txBody>
          <a:bodyPr wrap="square" rtlCol="0">
            <a:spAutoFit/>
          </a:bodyPr>
          <a:lstStyle/>
          <a:p>
            <a:pPr>
              <a:lnSpc>
                <a:spcPct val="80000"/>
              </a:lnSpc>
            </a:pPr>
            <a:r>
              <a:rPr lang="pt-BR" sz="7200" spc="-150" dirty="0">
                <a:solidFill>
                  <a:srgbClr val="132339"/>
                </a:solidFill>
                <a:latin typeface="Aptifer Slab LT W01 Bold"/>
                <a:cs typeface="Aptifer Slab LT W01 Bold"/>
              </a:rPr>
              <a:t>África: economia</a:t>
            </a:r>
            <a:endParaRPr lang="en-US" sz="7200" spc="-150" dirty="0">
              <a:solidFill>
                <a:srgbClr val="132339"/>
              </a:solidFill>
              <a:latin typeface="Aptifer Slab LT W01 Bold"/>
              <a:cs typeface="Aptifer Slab LT W01 Bold"/>
            </a:endParaRPr>
          </a:p>
        </p:txBody>
      </p:sp>
      <p:pic>
        <p:nvPicPr>
          <p:cNvPr id="23" name="Picture 2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1152206" y="2301886"/>
            <a:ext cx="716680" cy="732538"/>
          </a:xfrm>
          <a:prstGeom prst="rect">
            <a:avLst/>
          </a:prstGeom>
        </p:spPr>
      </p:pic>
      <p:cxnSp>
        <p:nvCxnSpPr>
          <p:cNvPr id="25" name="Straight Connector 24"/>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6109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107331" y="573046"/>
            <a:ext cx="404521" cy="413472"/>
          </a:xfrm>
          <a:prstGeom prst="rect">
            <a:avLst/>
          </a:prstGeom>
        </p:spPr>
      </p:pic>
      <p:sp>
        <p:nvSpPr>
          <p:cNvPr id="3" name="TextBox 2"/>
          <p:cNvSpPr txBox="1"/>
          <p:nvPr/>
        </p:nvSpPr>
        <p:spPr>
          <a:xfrm>
            <a:off x="489750" y="595512"/>
            <a:ext cx="7915142" cy="707886"/>
          </a:xfrm>
          <a:prstGeom prst="rect">
            <a:avLst/>
          </a:prstGeom>
          <a:noFill/>
        </p:spPr>
        <p:txBody>
          <a:bodyPr wrap="square" rtlCol="0">
            <a:spAutoFit/>
          </a:bodyPr>
          <a:lstStyle/>
          <a:p>
            <a:r>
              <a:rPr lang="pt-BR" sz="4000" dirty="0">
                <a:latin typeface="Aptifer Slab LT W01 Bold"/>
                <a:cs typeface="Aptifer Slab LT W01 Bold"/>
              </a:rPr>
              <a:t>Recursos minerais e energéticos</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F3BB3880-5573-55D9-2601-2125C1260CBB}"/>
              </a:ext>
            </a:extLst>
          </p:cNvPr>
          <p:cNvPicPr>
            <a:picLocks noChangeAspect="1"/>
          </p:cNvPicPr>
          <p:nvPr/>
        </p:nvPicPr>
        <p:blipFill>
          <a:blip r:embed="rId4"/>
          <a:stretch>
            <a:fillRect/>
          </a:stretch>
        </p:blipFill>
        <p:spPr>
          <a:xfrm>
            <a:off x="3385688" y="1421329"/>
            <a:ext cx="5963029" cy="5347431"/>
          </a:xfrm>
          <a:prstGeom prst="rect">
            <a:avLst/>
          </a:prstGeom>
        </p:spPr>
      </p:pic>
    </p:spTree>
    <p:extLst>
      <p:ext uri="{BB962C8B-B14F-4D97-AF65-F5344CB8AC3E}">
        <p14:creationId xmlns:p14="http://schemas.microsoft.com/office/powerpoint/2010/main" val="350954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0"/>
          <p:cNvSpPr/>
          <p:nvPr/>
        </p:nvSpPr>
        <p:spPr>
          <a:xfrm rot="10800000">
            <a:off x="1649816" y="1371395"/>
            <a:ext cx="4007322" cy="4666878"/>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a:t>
            </a:r>
          </a:p>
        </p:txBody>
      </p:sp>
      <p:pic>
        <p:nvPicPr>
          <p:cNvPr id="12" name="Picture 1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5405464" y="5796901"/>
            <a:ext cx="404521" cy="413472"/>
          </a:xfrm>
          <a:prstGeom prst="rect">
            <a:avLst/>
          </a:prstGeom>
        </p:spPr>
      </p:pic>
      <p:sp>
        <p:nvSpPr>
          <p:cNvPr id="5" name="CaixaDeTexto 4">
            <a:extLst>
              <a:ext uri="{FF2B5EF4-FFF2-40B4-BE49-F238E27FC236}">
                <a16:creationId xmlns:a16="http://schemas.microsoft.com/office/drawing/2014/main" id="{C0E3C914-1B14-4690-A65C-9DBF9B80CD18}"/>
              </a:ext>
            </a:extLst>
          </p:cNvPr>
          <p:cNvSpPr txBox="1"/>
          <p:nvPr/>
        </p:nvSpPr>
        <p:spPr>
          <a:xfrm>
            <a:off x="1814484" y="1545997"/>
            <a:ext cx="3750293" cy="4093428"/>
          </a:xfrm>
          <a:prstGeom prst="rect">
            <a:avLst/>
          </a:prstGeom>
          <a:noFill/>
        </p:spPr>
        <p:txBody>
          <a:bodyPr wrap="square" rtlCol="0">
            <a:spAutoFit/>
          </a:bodyPr>
          <a:lstStyle/>
          <a:p>
            <a:r>
              <a:rPr lang="pt-BR" sz="2000" dirty="0"/>
              <a:t>Calcula-se que o continente africano possui cerca de 7,5% das reservas mundiais de petróleo e gás natural e 6% das reservas de carvão mineral, os </a:t>
            </a:r>
            <a:r>
              <a:rPr lang="pt-BR" sz="2000" b="1" dirty="0"/>
              <a:t>recursos energéticos </a:t>
            </a:r>
            <a:r>
              <a:rPr lang="pt-BR" sz="2000" dirty="0"/>
              <a:t>mais consumidos do mundo. As maiores reservas de petróleo do continente estão no Norte da África, mas há outras importantes, especialmente </a:t>
            </a:r>
            <a:br>
              <a:rPr lang="pt-BR" sz="2000" dirty="0"/>
            </a:br>
            <a:r>
              <a:rPr lang="pt-BR" sz="2000" dirty="0"/>
              <a:t>no </a:t>
            </a:r>
            <a:r>
              <a:rPr lang="pt-BR" sz="2000" b="1" dirty="0"/>
              <a:t>Golfo da Guiné</a:t>
            </a:r>
            <a:r>
              <a:rPr lang="pt-BR" sz="2000" dirty="0"/>
              <a:t>, onde estão localizados Nigéria, Congo, Gabão, Camarões e Guiné Equatorial.</a:t>
            </a:r>
          </a:p>
        </p:txBody>
      </p:sp>
      <p:sp>
        <p:nvSpPr>
          <p:cNvPr id="8" name="CaixaDeTexto 7">
            <a:extLst>
              <a:ext uri="{FF2B5EF4-FFF2-40B4-BE49-F238E27FC236}">
                <a16:creationId xmlns:a16="http://schemas.microsoft.com/office/drawing/2014/main" id="{E73B81E2-388F-4D44-979E-EBCDE01ED7AC}"/>
              </a:ext>
            </a:extLst>
          </p:cNvPr>
          <p:cNvSpPr txBox="1"/>
          <p:nvPr/>
        </p:nvSpPr>
        <p:spPr>
          <a:xfrm>
            <a:off x="6430665" y="1545998"/>
            <a:ext cx="3706003" cy="4401205"/>
          </a:xfrm>
          <a:prstGeom prst="rect">
            <a:avLst/>
          </a:prstGeom>
          <a:noFill/>
        </p:spPr>
        <p:txBody>
          <a:bodyPr wrap="square" rtlCol="0">
            <a:spAutoFit/>
          </a:bodyPr>
          <a:lstStyle/>
          <a:p>
            <a:r>
              <a:rPr lang="pt-BR" sz="2000" dirty="0"/>
              <a:t>Embora a exploração dos recursos minerais seja uma atividade central em muitos países africanos, ela não beneficia a maioria da população. A exploração desses recursos, principalmente em jazidas profundas, é realizada na maior parte das vezes por empresas mineradoras estrangeiras, geralmente europeias, estadunidenses, chinesas e japonesas, que dominam o mercado e a produção.</a:t>
            </a:r>
          </a:p>
        </p:txBody>
      </p:sp>
      <p:pic>
        <p:nvPicPr>
          <p:cNvPr id="7" name="Picture 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8107331" y="573046"/>
            <a:ext cx="404521" cy="413472"/>
          </a:xfrm>
          <a:prstGeom prst="rect">
            <a:avLst/>
          </a:prstGeom>
        </p:spPr>
      </p:pic>
      <p:sp>
        <p:nvSpPr>
          <p:cNvPr id="9" name="TextBox 8"/>
          <p:cNvSpPr txBox="1"/>
          <p:nvPr/>
        </p:nvSpPr>
        <p:spPr>
          <a:xfrm>
            <a:off x="489750" y="485712"/>
            <a:ext cx="7915142" cy="707886"/>
          </a:xfrm>
          <a:prstGeom prst="rect">
            <a:avLst/>
          </a:prstGeom>
          <a:noFill/>
        </p:spPr>
        <p:txBody>
          <a:bodyPr wrap="square" rtlCol="0">
            <a:spAutoFit/>
          </a:bodyPr>
          <a:lstStyle/>
          <a:p>
            <a:r>
              <a:rPr lang="pt-BR" sz="4000" dirty="0">
                <a:latin typeface="Aptifer Slab LT W01 Bold"/>
                <a:cs typeface="Aptifer Slab LT W01 Bold"/>
              </a:rPr>
              <a:t>Recursos minerais e energéticos</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4" name="Round Same Side Corner Rectangle 13"/>
          <p:cNvSpPr/>
          <p:nvPr/>
        </p:nvSpPr>
        <p:spPr>
          <a:xfrm rot="10800000">
            <a:off x="6244798" y="1371395"/>
            <a:ext cx="4007322" cy="4666878"/>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a:t>
            </a:r>
          </a:p>
        </p:txBody>
      </p:sp>
      <p:pic>
        <p:nvPicPr>
          <p:cNvPr id="15" name="Picture 14"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9977356" y="5796901"/>
            <a:ext cx="404521" cy="413472"/>
          </a:xfrm>
          <a:prstGeom prst="rect">
            <a:avLst/>
          </a:prstGeom>
        </p:spPr>
      </p:pic>
      <p:pic>
        <p:nvPicPr>
          <p:cNvPr id="13"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2840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675728" y="591451"/>
            <a:ext cx="404521" cy="413472"/>
          </a:xfrm>
          <a:prstGeom prst="rect">
            <a:avLst/>
          </a:prstGeom>
        </p:spPr>
      </p:pic>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7" name="TextBox 2">
            <a:extLst>
              <a:ext uri="{FF2B5EF4-FFF2-40B4-BE49-F238E27FC236}">
                <a16:creationId xmlns:a16="http://schemas.microsoft.com/office/drawing/2014/main" id="{8B0EA462-30D3-47C5-9245-8C75D380DA12}"/>
              </a:ext>
            </a:extLst>
          </p:cNvPr>
          <p:cNvSpPr txBox="1"/>
          <p:nvPr/>
        </p:nvSpPr>
        <p:spPr>
          <a:xfrm>
            <a:off x="489751" y="591451"/>
            <a:ext cx="7425524"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Atividades agropecuárias</a:t>
            </a:r>
            <a:endParaRPr lang="en-US" sz="4000" dirty="0">
              <a:solidFill>
                <a:srgbClr val="132339"/>
              </a:solidFill>
              <a:latin typeface="Aptifer Slab LT W01 Bold"/>
              <a:cs typeface="Aptifer Slab LT W01 Bold"/>
            </a:endParaRP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2A797617-ADC6-92DE-DA6D-37F015956503}"/>
              </a:ext>
            </a:extLst>
          </p:cNvPr>
          <p:cNvPicPr>
            <a:picLocks noChangeAspect="1"/>
          </p:cNvPicPr>
          <p:nvPr/>
        </p:nvPicPr>
        <p:blipFill>
          <a:blip r:embed="rId4"/>
          <a:stretch>
            <a:fillRect/>
          </a:stretch>
        </p:blipFill>
        <p:spPr>
          <a:xfrm>
            <a:off x="2627312" y="1460391"/>
            <a:ext cx="6666813" cy="5320629"/>
          </a:xfrm>
          <a:prstGeom prst="rect">
            <a:avLst/>
          </a:prstGeom>
        </p:spPr>
      </p:pic>
    </p:spTree>
    <p:extLst>
      <p:ext uri="{BB962C8B-B14F-4D97-AF65-F5344CB8AC3E}">
        <p14:creationId xmlns:p14="http://schemas.microsoft.com/office/powerpoint/2010/main" val="16771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BB36E03-D0E8-4F44-91CC-7FEF0D5879E2}"/>
              </a:ext>
            </a:extLst>
          </p:cNvPr>
          <p:cNvSpPr txBox="1"/>
          <p:nvPr/>
        </p:nvSpPr>
        <p:spPr>
          <a:xfrm>
            <a:off x="552222" y="1697422"/>
            <a:ext cx="10692041" cy="4524315"/>
          </a:xfrm>
          <a:prstGeom prst="rect">
            <a:avLst/>
          </a:prstGeom>
          <a:noFill/>
        </p:spPr>
        <p:txBody>
          <a:bodyPr wrap="square" rtlCol="0">
            <a:spAutoFit/>
          </a:bodyPr>
          <a:lstStyle/>
          <a:p>
            <a:r>
              <a:rPr lang="pt-BR" dirty="0"/>
              <a:t>Desde o século XIX, desenvolvem-se três tipos principais de agricultura na África: </a:t>
            </a:r>
          </a:p>
          <a:p>
            <a:r>
              <a:rPr lang="pt-BR" dirty="0"/>
              <a:t>-    As </a:t>
            </a:r>
            <a:r>
              <a:rPr lang="pt-BR" b="1" i="1" dirty="0"/>
              <a:t>plantations </a:t>
            </a:r>
            <a:r>
              <a:rPr lang="pt-BR" dirty="0"/>
              <a:t>são grandes propriedades rurais monocultoras com produção voltada ao</a:t>
            </a:r>
          </a:p>
          <a:p>
            <a:r>
              <a:rPr lang="pt-BR" dirty="0"/>
              <a:t>     mercado externo. Geralmente, pertencem a empresas estrangeiras, principalmente europeias,</a:t>
            </a:r>
          </a:p>
          <a:p>
            <a:r>
              <a:rPr lang="pt-BR" dirty="0"/>
              <a:t>     ou à elite local, e ocupam as terras mais férteis do continente. Algumas propriedades empregam</a:t>
            </a:r>
          </a:p>
          <a:p>
            <a:r>
              <a:rPr lang="pt-BR" dirty="0"/>
              <a:t>     grande quantidade de trabalhadores rurais e outras são altamente mecanizadas. </a:t>
            </a:r>
          </a:p>
          <a:p>
            <a:endParaRPr lang="pt-BR" dirty="0"/>
          </a:p>
          <a:p>
            <a:pPr marL="285750" indent="-285750">
              <a:buFontTx/>
              <a:buChar char="-"/>
            </a:pPr>
            <a:r>
              <a:rPr lang="pt-BR" dirty="0"/>
              <a:t>A </a:t>
            </a:r>
            <a:r>
              <a:rPr lang="pt-BR" b="1" dirty="0"/>
              <a:t>agricultura mediterrânea </a:t>
            </a:r>
            <a:r>
              <a:rPr lang="pt-BR" dirty="0"/>
              <a:t>está associada às áreas de ocorrência de clima mediterrâneo, em parte do litoral norte do continente, na região do </a:t>
            </a:r>
            <a:r>
              <a:rPr lang="pt-BR" dirty="0" err="1"/>
              <a:t>Magreb</a:t>
            </a:r>
            <a:r>
              <a:rPr lang="pt-BR" dirty="0"/>
              <a:t>, e em certas áreas da África do Sul.</a:t>
            </a:r>
          </a:p>
          <a:p>
            <a:pPr marL="285750" indent="-285750">
              <a:buFontTx/>
              <a:buChar char="-"/>
            </a:pPr>
            <a:endParaRPr lang="pt-BR" dirty="0"/>
          </a:p>
          <a:p>
            <a:pPr marL="285750" indent="-285750">
              <a:buFontTx/>
              <a:buChar char="-"/>
            </a:pPr>
            <a:r>
              <a:rPr lang="pt-BR" dirty="0"/>
              <a:t>A </a:t>
            </a:r>
            <a:r>
              <a:rPr lang="pt-BR" b="1" dirty="0"/>
              <a:t>agricultura de subsistência </a:t>
            </a:r>
            <a:r>
              <a:rPr lang="pt-BR" dirty="0"/>
              <a:t>é praticada por pequenos agricultores familiares e caracteriza-se pela utilização de instrumentos agrícolas simples e métodos tradicionais de cultivos. A produção é pequena, geralmente destinada ao consumo dos próprios produtores, e vendida no mercado local. </a:t>
            </a:r>
          </a:p>
          <a:p>
            <a:endParaRPr lang="pt-BR" dirty="0"/>
          </a:p>
          <a:p>
            <a:r>
              <a:rPr lang="pt-BR" dirty="0"/>
              <a:t>Como a agricultura de subsistência é muito suscetível às condições impostas pela natureza, secas</a:t>
            </a:r>
          </a:p>
          <a:p>
            <a:r>
              <a:rPr lang="pt-BR" dirty="0"/>
              <a:t>prolongadas, esgotamento do solo ou grande quantidade de chuvas prejudicam a produção e</a:t>
            </a:r>
          </a:p>
          <a:p>
            <a:r>
              <a:rPr lang="pt-BR" dirty="0"/>
              <a:t>comprometem a alimentação de famílias e comunidades rurais.</a:t>
            </a:r>
          </a:p>
        </p:txBody>
      </p:sp>
      <p:pic>
        <p:nvPicPr>
          <p:cNvPr id="7" name="Picture 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675728" y="554641"/>
            <a:ext cx="404521" cy="413472"/>
          </a:xfrm>
          <a:prstGeom prst="rect">
            <a:avLst/>
          </a:prstGeom>
        </p:spPr>
      </p:pic>
      <p:cxnSp>
        <p:nvCxnSpPr>
          <p:cNvPr id="8" name="Straight Connector 7"/>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9" name="TextBox 2">
            <a:extLst>
              <a:ext uri="{FF2B5EF4-FFF2-40B4-BE49-F238E27FC236}">
                <a16:creationId xmlns:a16="http://schemas.microsoft.com/office/drawing/2014/main" id="{8B0EA462-30D3-47C5-9245-8C75D380DA12}"/>
              </a:ext>
            </a:extLst>
          </p:cNvPr>
          <p:cNvSpPr txBox="1"/>
          <p:nvPr/>
        </p:nvSpPr>
        <p:spPr>
          <a:xfrm>
            <a:off x="489751" y="485712"/>
            <a:ext cx="7425524"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Atividades agropecuárias</a:t>
            </a:r>
            <a:endParaRPr lang="en-US" sz="4000" dirty="0">
              <a:solidFill>
                <a:srgbClr val="132339"/>
              </a:solidFill>
              <a:latin typeface="Aptifer Slab LT W01 Bold"/>
              <a:cs typeface="Aptifer Slab LT W01 Bold"/>
            </a:endParaRP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12548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512279" y="591451"/>
            <a:ext cx="404521" cy="413472"/>
          </a:xfrm>
          <a:prstGeom prst="rect">
            <a:avLst/>
          </a:prstGeom>
        </p:spPr>
      </p:pic>
      <p:sp>
        <p:nvSpPr>
          <p:cNvPr id="3" name="TextBox 2"/>
          <p:cNvSpPr txBox="1"/>
          <p:nvPr/>
        </p:nvSpPr>
        <p:spPr>
          <a:xfrm>
            <a:off x="489750" y="485712"/>
            <a:ext cx="626823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Atividade industrial</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6" name="CaixaDeTexto 5">
            <a:extLst>
              <a:ext uri="{FF2B5EF4-FFF2-40B4-BE49-F238E27FC236}">
                <a16:creationId xmlns:a16="http://schemas.microsoft.com/office/drawing/2014/main" id="{8DDC32FD-3D72-46DD-9A0E-0ECDBB95C32E}"/>
              </a:ext>
            </a:extLst>
          </p:cNvPr>
          <p:cNvSpPr txBox="1"/>
          <p:nvPr/>
        </p:nvSpPr>
        <p:spPr>
          <a:xfrm>
            <a:off x="552222" y="1513314"/>
            <a:ext cx="11049228" cy="830997"/>
          </a:xfrm>
          <a:prstGeom prst="rect">
            <a:avLst/>
          </a:prstGeom>
          <a:noFill/>
        </p:spPr>
        <p:txBody>
          <a:bodyPr wrap="square" rtlCol="0">
            <a:spAutoFit/>
          </a:bodyPr>
          <a:lstStyle/>
          <a:p>
            <a:r>
              <a:rPr lang="pt-BR" sz="2400" dirty="0"/>
              <a:t>Em escala global, a participação da África na produção e no comércio de produtos industrializados é pequena.</a:t>
            </a:r>
          </a:p>
        </p:txBody>
      </p:sp>
      <p:sp>
        <p:nvSpPr>
          <p:cNvPr id="7" name="CaixaDeTexto 6">
            <a:extLst>
              <a:ext uri="{FF2B5EF4-FFF2-40B4-BE49-F238E27FC236}">
                <a16:creationId xmlns:a16="http://schemas.microsoft.com/office/drawing/2014/main" id="{E750D649-7B46-41FB-9FD0-0EABC002821F}"/>
              </a:ext>
            </a:extLst>
          </p:cNvPr>
          <p:cNvSpPr txBox="1"/>
          <p:nvPr/>
        </p:nvSpPr>
        <p:spPr>
          <a:xfrm>
            <a:off x="567608" y="2446348"/>
            <a:ext cx="10544175" cy="4178067"/>
          </a:xfrm>
          <a:prstGeom prst="rect">
            <a:avLst/>
          </a:prstGeom>
          <a:noFill/>
        </p:spPr>
        <p:txBody>
          <a:bodyPr wrap="square" rtlCol="0">
            <a:spAutoFit/>
          </a:bodyPr>
          <a:lstStyle/>
          <a:p>
            <a:r>
              <a:rPr lang="pt-BR" dirty="0"/>
              <a:t>Em vez de serem utilizadas para alavancar a indústria local, as matérias-primas africanas, principalmente os recursos minerais, abastecem o mercado externo. O desenvolvimento da atividade industrial também foi prejudicado pelo longo tempo de subordinação do continente africano à política imperialista. Os europeus exploravam matéria-prima a baixíssimo custo e a levavam para ser transformada na Europa. Depois, vendiam os produtos industrializados aos países africanos. </a:t>
            </a:r>
          </a:p>
          <a:p>
            <a:r>
              <a:rPr lang="pt-BR" dirty="0"/>
              <a:t>Outros fatores que colaboraram para o lento desenvolvimento industrial ou não industrialização:</a:t>
            </a:r>
            <a:br>
              <a:rPr lang="pt-BR" dirty="0"/>
            </a:br>
            <a:endParaRPr lang="pt-BR" dirty="0"/>
          </a:p>
          <a:p>
            <a:pPr marL="285750" indent="-285750">
              <a:lnSpc>
                <a:spcPct val="130000"/>
              </a:lnSpc>
              <a:buFontTx/>
              <a:buChar char="-"/>
            </a:pPr>
            <a:r>
              <a:rPr lang="pt-BR" b="1" dirty="0"/>
              <a:t>forte dependência econômica em relação às antigas metrópoles, </a:t>
            </a:r>
          </a:p>
          <a:p>
            <a:pPr marL="285750" indent="-285750">
              <a:lnSpc>
                <a:spcPct val="130000"/>
              </a:lnSpc>
              <a:buFontTx/>
              <a:buChar char="-"/>
            </a:pPr>
            <a:r>
              <a:rPr lang="pt-BR" b="1" dirty="0"/>
              <a:t>escassez de capital,  </a:t>
            </a:r>
          </a:p>
          <a:p>
            <a:pPr marL="285750" indent="-285750">
              <a:lnSpc>
                <a:spcPct val="130000"/>
              </a:lnSpc>
              <a:buFontTx/>
              <a:buChar char="-"/>
            </a:pPr>
            <a:r>
              <a:rPr lang="pt-BR" b="1" dirty="0"/>
              <a:t>carência de mão de obra qualificada, </a:t>
            </a:r>
          </a:p>
          <a:p>
            <a:pPr marL="285750" indent="-285750">
              <a:lnSpc>
                <a:spcPct val="130000"/>
              </a:lnSpc>
              <a:buFontTx/>
              <a:buChar char="-"/>
            </a:pPr>
            <a:r>
              <a:rPr lang="pt-BR" b="1" dirty="0"/>
              <a:t>deficiente infraestrutura urbana de transportes e de produção energética, </a:t>
            </a:r>
          </a:p>
          <a:p>
            <a:pPr marL="285750" indent="-285750">
              <a:lnSpc>
                <a:spcPct val="130000"/>
              </a:lnSpc>
              <a:buFontTx/>
              <a:buChar char="-"/>
            </a:pPr>
            <a:r>
              <a:rPr lang="pt-BR" b="1" dirty="0"/>
              <a:t>pequeno mercado consumidor, </a:t>
            </a:r>
          </a:p>
          <a:p>
            <a:pPr marL="285750" indent="-285750">
              <a:lnSpc>
                <a:spcPct val="130000"/>
              </a:lnSpc>
              <a:buFontTx/>
              <a:buChar char="-"/>
            </a:pPr>
            <a:r>
              <a:rPr lang="pt-BR" b="1" dirty="0"/>
              <a:t>conflitos geopolíticos.</a:t>
            </a:r>
          </a:p>
        </p:txBody>
      </p:sp>
      <p:pic>
        <p:nvPicPr>
          <p:cNvPr id="8"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90802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9751" y="542063"/>
            <a:ext cx="7401275"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Capital estrangeiro na África</a:t>
            </a:r>
            <a:endParaRPr lang="en-US" sz="4000" dirty="0">
              <a:solidFill>
                <a:srgbClr val="132339"/>
              </a:solidFill>
              <a:latin typeface="Aptifer Slab LT W01 Bold"/>
              <a:cs typeface="Aptifer Slab LT W01 Bold"/>
            </a:endParaRPr>
          </a:p>
        </p:txBody>
      </p:sp>
      <p:sp>
        <p:nvSpPr>
          <p:cNvPr id="7" name="Round Same Side Corner Rectangle 6"/>
          <p:cNvSpPr/>
          <p:nvPr/>
        </p:nvSpPr>
        <p:spPr>
          <a:xfrm rot="10800000">
            <a:off x="1649816" y="1371395"/>
            <a:ext cx="4007322" cy="4147332"/>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a:t>
            </a: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7486505" y="573046"/>
            <a:ext cx="404521" cy="413472"/>
          </a:xfrm>
          <a:prstGeom prst="rect">
            <a:avLst/>
          </a:prstGeom>
        </p:spPr>
      </p:pic>
      <p:sp>
        <p:nvSpPr>
          <p:cNvPr id="2" name="CaixaDeTexto 1">
            <a:extLst>
              <a:ext uri="{FF2B5EF4-FFF2-40B4-BE49-F238E27FC236}">
                <a16:creationId xmlns:a16="http://schemas.microsoft.com/office/drawing/2014/main" id="{228CB981-04DF-44A5-8D2F-53981B01D4EF}"/>
              </a:ext>
            </a:extLst>
          </p:cNvPr>
          <p:cNvSpPr txBox="1"/>
          <p:nvPr/>
        </p:nvSpPr>
        <p:spPr>
          <a:xfrm>
            <a:off x="1743322" y="1543920"/>
            <a:ext cx="3913816" cy="3785652"/>
          </a:xfrm>
          <a:prstGeom prst="rect">
            <a:avLst/>
          </a:prstGeom>
          <a:noFill/>
        </p:spPr>
        <p:txBody>
          <a:bodyPr wrap="square" rtlCol="0">
            <a:spAutoFit/>
          </a:bodyPr>
          <a:lstStyle/>
          <a:p>
            <a:r>
              <a:rPr lang="pt-BR" sz="2400" dirty="0"/>
              <a:t>Considerando as diretrizes das indústrias multinacionais, que transferem suas fábricas para outros países em busca de matéria-prima, mão de obra barata e leis ambientais menos rígidas, os países africanos atraíram investimentos em </a:t>
            </a:r>
          </a:p>
          <a:p>
            <a:r>
              <a:rPr lang="pt-BR" sz="2400" dirty="0"/>
              <a:t>diversos setores.</a:t>
            </a:r>
          </a:p>
        </p:txBody>
      </p:sp>
      <p:sp>
        <p:nvSpPr>
          <p:cNvPr id="3" name="CaixaDeTexto 2">
            <a:extLst>
              <a:ext uri="{FF2B5EF4-FFF2-40B4-BE49-F238E27FC236}">
                <a16:creationId xmlns:a16="http://schemas.microsoft.com/office/drawing/2014/main" id="{2E94DB82-A604-4E5E-835B-F08ADFA7D1C4}"/>
              </a:ext>
            </a:extLst>
          </p:cNvPr>
          <p:cNvSpPr txBox="1"/>
          <p:nvPr/>
        </p:nvSpPr>
        <p:spPr>
          <a:xfrm>
            <a:off x="6326759" y="1535543"/>
            <a:ext cx="3925361" cy="3046988"/>
          </a:xfrm>
          <a:prstGeom prst="rect">
            <a:avLst/>
          </a:prstGeom>
          <a:noFill/>
        </p:spPr>
        <p:txBody>
          <a:bodyPr wrap="square" rtlCol="0">
            <a:spAutoFit/>
          </a:bodyPr>
          <a:lstStyle/>
          <a:p>
            <a:r>
              <a:rPr lang="pt-BR" sz="2400" dirty="0"/>
              <a:t>Além disso, muitas empresas à procura de oportunidades de investimento veem na África um mercado promissor no setor de tecnologia e de inovação, como a solução dos diversos problemas que assolam o continente.</a:t>
            </a:r>
          </a:p>
        </p:txBody>
      </p:sp>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5393919" y="5231177"/>
            <a:ext cx="404521" cy="413472"/>
          </a:xfrm>
          <a:prstGeom prst="rect">
            <a:avLst/>
          </a:prstGeom>
        </p:spPr>
      </p:pic>
      <p:sp>
        <p:nvSpPr>
          <p:cNvPr id="9" name="Round Same Side Corner Rectangle 8"/>
          <p:cNvSpPr/>
          <p:nvPr/>
        </p:nvSpPr>
        <p:spPr>
          <a:xfrm rot="10800000">
            <a:off x="6244798" y="1371395"/>
            <a:ext cx="4007322" cy="4147333"/>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a:t>
            </a:r>
          </a:p>
        </p:txBody>
      </p:sp>
      <p:pic>
        <p:nvPicPr>
          <p:cNvPr id="10" name="Picture 9"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9965811" y="5231177"/>
            <a:ext cx="404521" cy="413472"/>
          </a:xfrm>
          <a:prstGeom prst="rect">
            <a:avLst/>
          </a:prstGeom>
        </p:spPr>
      </p:pic>
      <p:pic>
        <p:nvPicPr>
          <p:cNvPr id="12"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76589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89751" y="542063"/>
            <a:ext cx="1084417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Capital estrangeiro na África: a relação com a China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1333928" y="573046"/>
            <a:ext cx="404521" cy="413472"/>
          </a:xfrm>
          <a:prstGeom prst="rect">
            <a:avLst/>
          </a:prstGeom>
        </p:spPr>
      </p:pic>
      <p:pic>
        <p:nvPicPr>
          <p:cNvPr id="12"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6" name="Imagem 5">
            <a:extLst>
              <a:ext uri="{FF2B5EF4-FFF2-40B4-BE49-F238E27FC236}">
                <a16:creationId xmlns:a16="http://schemas.microsoft.com/office/drawing/2014/main" id="{D43ECC15-894B-90F7-8B05-E6705CB76162}"/>
              </a:ext>
            </a:extLst>
          </p:cNvPr>
          <p:cNvPicPr>
            <a:picLocks noChangeAspect="1"/>
          </p:cNvPicPr>
          <p:nvPr/>
        </p:nvPicPr>
        <p:blipFill>
          <a:blip r:embed="rId4"/>
          <a:stretch>
            <a:fillRect/>
          </a:stretch>
        </p:blipFill>
        <p:spPr>
          <a:xfrm>
            <a:off x="2186319" y="1400175"/>
            <a:ext cx="5905500" cy="5457825"/>
          </a:xfrm>
          <a:prstGeom prst="rect">
            <a:avLst/>
          </a:prstGeom>
        </p:spPr>
      </p:pic>
      <p:pic>
        <p:nvPicPr>
          <p:cNvPr id="15" name="Imagem 14">
            <a:extLst>
              <a:ext uri="{FF2B5EF4-FFF2-40B4-BE49-F238E27FC236}">
                <a16:creationId xmlns:a16="http://schemas.microsoft.com/office/drawing/2014/main" id="{88D28183-648C-96E4-359C-F5CC174BF8F3}"/>
              </a:ext>
            </a:extLst>
          </p:cNvPr>
          <p:cNvPicPr>
            <a:picLocks noChangeAspect="1"/>
          </p:cNvPicPr>
          <p:nvPr/>
        </p:nvPicPr>
        <p:blipFill>
          <a:blip r:embed="rId5"/>
          <a:stretch>
            <a:fillRect/>
          </a:stretch>
        </p:blipFill>
        <p:spPr>
          <a:xfrm>
            <a:off x="7929722" y="1400175"/>
            <a:ext cx="2114550" cy="5095875"/>
          </a:xfrm>
          <a:prstGeom prst="rect">
            <a:avLst/>
          </a:prstGeom>
        </p:spPr>
      </p:pic>
      <p:pic>
        <p:nvPicPr>
          <p:cNvPr id="17" name="Imagem 16">
            <a:extLst>
              <a:ext uri="{FF2B5EF4-FFF2-40B4-BE49-F238E27FC236}">
                <a16:creationId xmlns:a16="http://schemas.microsoft.com/office/drawing/2014/main" id="{189020BC-5D78-DD44-572A-C5CD8949ED16}"/>
              </a:ext>
            </a:extLst>
          </p:cNvPr>
          <p:cNvPicPr>
            <a:picLocks noChangeAspect="1"/>
          </p:cNvPicPr>
          <p:nvPr/>
        </p:nvPicPr>
        <p:blipFill>
          <a:blip r:embed="rId6"/>
          <a:stretch>
            <a:fillRect/>
          </a:stretch>
        </p:blipFill>
        <p:spPr>
          <a:xfrm>
            <a:off x="233866" y="5811112"/>
            <a:ext cx="1733550" cy="1009650"/>
          </a:xfrm>
          <a:prstGeom prst="rect">
            <a:avLst/>
          </a:prstGeom>
        </p:spPr>
      </p:pic>
    </p:spTree>
    <p:extLst>
      <p:ext uri="{BB962C8B-B14F-4D97-AF65-F5344CB8AC3E}">
        <p14:creationId xmlns:p14="http://schemas.microsoft.com/office/powerpoint/2010/main" val="365492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3607323" y="624383"/>
            <a:ext cx="404521" cy="413472"/>
          </a:xfrm>
          <a:prstGeom prst="rect">
            <a:avLst/>
          </a:prstGeom>
        </p:spPr>
      </p:pic>
      <p:sp>
        <p:nvSpPr>
          <p:cNvPr id="13" name="TextBox 12"/>
          <p:cNvSpPr txBox="1"/>
          <p:nvPr/>
        </p:nvSpPr>
        <p:spPr>
          <a:xfrm>
            <a:off x="489750" y="561975"/>
            <a:ext cx="512120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PIB por setor</a:t>
            </a:r>
            <a:endParaRPr lang="en-US" sz="4000" dirty="0">
              <a:solidFill>
                <a:srgbClr val="132339"/>
              </a:solidFill>
              <a:latin typeface="Aptifer Slab LT W01 Bold"/>
              <a:cs typeface="Aptifer Slab LT W01 Bold"/>
            </a:endParaRP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5" name="Imagem 4">
            <a:extLst>
              <a:ext uri="{FF2B5EF4-FFF2-40B4-BE49-F238E27FC236}">
                <a16:creationId xmlns:a16="http://schemas.microsoft.com/office/drawing/2014/main" id="{FF632759-840F-AD04-6493-DB6B1F7CB505}"/>
              </a:ext>
            </a:extLst>
          </p:cNvPr>
          <p:cNvPicPr>
            <a:picLocks noChangeAspect="1"/>
          </p:cNvPicPr>
          <p:nvPr/>
        </p:nvPicPr>
        <p:blipFill>
          <a:blip r:embed="rId4"/>
          <a:stretch>
            <a:fillRect/>
          </a:stretch>
        </p:blipFill>
        <p:spPr>
          <a:xfrm>
            <a:off x="2733655" y="1454866"/>
            <a:ext cx="6638925" cy="5353050"/>
          </a:xfrm>
          <a:prstGeom prst="rect">
            <a:avLst/>
          </a:prstGeom>
        </p:spPr>
      </p:pic>
    </p:spTree>
    <p:extLst>
      <p:ext uri="{BB962C8B-B14F-4D97-AF65-F5344CB8AC3E}">
        <p14:creationId xmlns:p14="http://schemas.microsoft.com/office/powerpoint/2010/main" val="120423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568" y="2358081"/>
            <a:ext cx="11155972" cy="1000851"/>
          </a:xfrm>
          <a:prstGeom prst="rect">
            <a:avLst/>
          </a:prstGeom>
          <a:noFill/>
          <a:effectLst/>
        </p:spPr>
        <p:txBody>
          <a:bodyPr wrap="square" rtlCol="0">
            <a:spAutoFit/>
          </a:bodyPr>
          <a:lstStyle/>
          <a:p>
            <a:pPr>
              <a:lnSpc>
                <a:spcPct val="80000"/>
              </a:lnSpc>
            </a:pPr>
            <a:r>
              <a:rPr lang="pt-BR" sz="7200" spc="-150" dirty="0">
                <a:solidFill>
                  <a:srgbClr val="132339"/>
                </a:solidFill>
                <a:latin typeface="Aptifer Slab LT W01 Bold"/>
                <a:cs typeface="Aptifer Slab LT W01 Bold"/>
              </a:rPr>
              <a:t>África: aspectos populacionais</a:t>
            </a:r>
          </a:p>
        </p:txBody>
      </p:sp>
      <p:pic>
        <p:nvPicPr>
          <p:cNvPr id="23" name="Picture 2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1152206" y="2301886"/>
            <a:ext cx="716680" cy="732538"/>
          </a:xfrm>
          <a:prstGeom prst="rect">
            <a:avLst/>
          </a:prstGeom>
        </p:spPr>
      </p:pic>
      <p:cxnSp>
        <p:nvCxnSpPr>
          <p:cNvPr id="25" name="Straight Connector 24"/>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8ABF658E-18A4-BC4B-955A-9DFF7539C5FE}" type="slidenum">
              <a:rPr lang="en-US" smtClean="0"/>
              <a:t>2</a:t>
            </a:fld>
            <a:endParaRPr lang="en-US" dirty="0"/>
          </a:p>
        </p:txBody>
      </p:sp>
      <p:pic>
        <p:nvPicPr>
          <p:cNvPr id="7"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2565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593421" y="573046"/>
            <a:ext cx="404521" cy="413472"/>
          </a:xfrm>
          <a:prstGeom prst="rect">
            <a:avLst/>
          </a:prstGeom>
        </p:spPr>
      </p:pic>
      <p:sp>
        <p:nvSpPr>
          <p:cNvPr id="3" name="TextBox 2"/>
          <p:cNvSpPr txBox="1"/>
          <p:nvPr/>
        </p:nvSpPr>
        <p:spPr>
          <a:xfrm>
            <a:off x="489750" y="561975"/>
            <a:ext cx="643968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Integrações africanas</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99F4B1EE-F0E8-71CF-3E40-53EF1E8A5512}"/>
              </a:ext>
            </a:extLst>
          </p:cNvPr>
          <p:cNvPicPr>
            <a:picLocks noChangeAspect="1"/>
          </p:cNvPicPr>
          <p:nvPr/>
        </p:nvPicPr>
        <p:blipFill>
          <a:blip r:embed="rId4"/>
          <a:stretch>
            <a:fillRect/>
          </a:stretch>
        </p:blipFill>
        <p:spPr>
          <a:xfrm>
            <a:off x="2697529" y="1531129"/>
            <a:ext cx="6600825" cy="5219700"/>
          </a:xfrm>
          <a:prstGeom prst="rect">
            <a:avLst/>
          </a:prstGeom>
        </p:spPr>
      </p:pic>
    </p:spTree>
    <p:extLst>
      <p:ext uri="{BB962C8B-B14F-4D97-AF65-F5344CB8AC3E}">
        <p14:creationId xmlns:p14="http://schemas.microsoft.com/office/powerpoint/2010/main" val="29303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684220" y="609856"/>
            <a:ext cx="404521" cy="413472"/>
          </a:xfrm>
          <a:prstGeom prst="rect">
            <a:avLst/>
          </a:prstGeom>
        </p:spPr>
      </p:pic>
      <p:sp>
        <p:nvSpPr>
          <p:cNvPr id="3" name="TextBox 2"/>
          <p:cNvSpPr txBox="1"/>
          <p:nvPr/>
        </p:nvSpPr>
        <p:spPr>
          <a:xfrm>
            <a:off x="489751" y="632952"/>
            <a:ext cx="6598990"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População rural e urbana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7"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9" name="Imagem 8">
            <a:extLst>
              <a:ext uri="{FF2B5EF4-FFF2-40B4-BE49-F238E27FC236}">
                <a16:creationId xmlns:a16="http://schemas.microsoft.com/office/drawing/2014/main" id="{0787CA8B-24FD-823E-E70E-09FCC7A04DE9}"/>
              </a:ext>
            </a:extLst>
          </p:cNvPr>
          <p:cNvPicPr>
            <a:picLocks noChangeAspect="1"/>
          </p:cNvPicPr>
          <p:nvPr/>
        </p:nvPicPr>
        <p:blipFill>
          <a:blip r:embed="rId4"/>
          <a:stretch>
            <a:fillRect/>
          </a:stretch>
        </p:blipFill>
        <p:spPr>
          <a:xfrm>
            <a:off x="1604805" y="1411815"/>
            <a:ext cx="8963025" cy="5210175"/>
          </a:xfrm>
          <a:prstGeom prst="rect">
            <a:avLst/>
          </a:prstGeom>
        </p:spPr>
      </p:pic>
    </p:spTree>
    <p:extLst>
      <p:ext uri="{BB962C8B-B14F-4D97-AF65-F5344CB8AC3E}">
        <p14:creationId xmlns:p14="http://schemas.microsoft.com/office/powerpoint/2010/main" val="35587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5929317" y="609856"/>
            <a:ext cx="404521" cy="413472"/>
          </a:xfrm>
          <a:prstGeom prst="rect">
            <a:avLst/>
          </a:prstGeom>
        </p:spPr>
      </p:pic>
      <p:sp>
        <p:nvSpPr>
          <p:cNvPr id="3" name="TextBox 2"/>
          <p:cNvSpPr txBox="1"/>
          <p:nvPr/>
        </p:nvSpPr>
        <p:spPr>
          <a:xfrm>
            <a:off x="489751" y="522522"/>
            <a:ext cx="5583014"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Urbanização na África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8" name="CaixaDeTexto 7">
            <a:extLst>
              <a:ext uri="{FF2B5EF4-FFF2-40B4-BE49-F238E27FC236}">
                <a16:creationId xmlns:a16="http://schemas.microsoft.com/office/drawing/2014/main" id="{7D534E55-1C70-4057-A256-85C4FAB0750D}"/>
              </a:ext>
            </a:extLst>
          </p:cNvPr>
          <p:cNvSpPr txBox="1"/>
          <p:nvPr/>
        </p:nvSpPr>
        <p:spPr>
          <a:xfrm>
            <a:off x="501296" y="1894753"/>
            <a:ext cx="11517313" cy="3477875"/>
          </a:xfrm>
          <a:prstGeom prst="rect">
            <a:avLst/>
          </a:prstGeom>
          <a:noFill/>
        </p:spPr>
        <p:txBody>
          <a:bodyPr wrap="square" rtlCol="0">
            <a:spAutoFit/>
          </a:bodyPr>
          <a:lstStyle/>
          <a:p>
            <a:r>
              <a:rPr lang="pt-BR" sz="2000" dirty="0"/>
              <a:t>No processo de urbanização da África destaca-se o rápido crescimento do número </a:t>
            </a:r>
            <a:br>
              <a:rPr lang="pt-BR" sz="2000" dirty="0"/>
            </a:br>
            <a:r>
              <a:rPr lang="pt-BR" sz="2000" dirty="0"/>
              <a:t>de cidades com mais de 1 milhão de habitantes. </a:t>
            </a:r>
          </a:p>
          <a:p>
            <a:endParaRPr lang="pt-BR" sz="2000" dirty="0"/>
          </a:p>
          <a:p>
            <a:pPr marL="285750" indent="-285750">
              <a:buFontTx/>
              <a:buChar char="-"/>
            </a:pPr>
            <a:r>
              <a:rPr lang="pt-BR" sz="2000" b="1" dirty="0"/>
              <a:t>Em 1960 havia apenas uma cidade nessa situação. </a:t>
            </a:r>
          </a:p>
          <a:p>
            <a:pPr marL="285750" indent="-285750">
              <a:buFontTx/>
              <a:buChar char="-"/>
            </a:pPr>
            <a:r>
              <a:rPr lang="pt-BR" sz="2000" b="1" dirty="0"/>
              <a:t>Na década de 1970, esse número cresceu para quatro.</a:t>
            </a:r>
          </a:p>
          <a:p>
            <a:pPr marL="285750" indent="-285750">
              <a:buFontTx/>
              <a:buChar char="-"/>
            </a:pPr>
            <a:r>
              <a:rPr lang="pt-BR" sz="2000" b="1" dirty="0"/>
              <a:t>Em 2013, o continente já possuía mais de 30 cidades com população superior a 1 milhão de habitantes. </a:t>
            </a:r>
          </a:p>
          <a:p>
            <a:pPr marL="285750" indent="-285750">
              <a:buFontTx/>
              <a:buChar char="-"/>
            </a:pPr>
            <a:r>
              <a:rPr lang="pt-BR" sz="2000" b="1" dirty="0"/>
              <a:t>As projeções da ONU apontam que 44 cidades africanas atingirão esse número em 2025.</a:t>
            </a:r>
          </a:p>
          <a:p>
            <a:pPr marL="285750" indent="-285750">
              <a:buFontTx/>
              <a:buChar char="-"/>
            </a:pPr>
            <a:endParaRPr lang="pt-BR" sz="2000" dirty="0"/>
          </a:p>
          <a:p>
            <a:r>
              <a:rPr lang="pt-BR" sz="2000" dirty="0"/>
              <a:t>A perspectiva de crescimento acelerado da população urbana amplia o desafio de promover </a:t>
            </a:r>
            <a:br>
              <a:rPr lang="pt-BR" sz="2000" dirty="0"/>
            </a:br>
            <a:r>
              <a:rPr lang="pt-BR" sz="2000" dirty="0"/>
              <a:t>o desenvolvimento socioeconômico, melhorias na infraestrutura urbana e distribuição de renda </a:t>
            </a:r>
            <a:br>
              <a:rPr lang="pt-BR" sz="2000" dirty="0"/>
            </a:br>
            <a:r>
              <a:rPr lang="pt-BR" sz="2000" dirty="0"/>
              <a:t>como forma de reduzir os problemas sociais que afetam parte considerável de seus habitantes.</a:t>
            </a: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08039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7539328" y="536236"/>
            <a:ext cx="404521" cy="413472"/>
          </a:xfrm>
          <a:prstGeom prst="rect">
            <a:avLst/>
          </a:prstGeom>
        </p:spPr>
      </p:pic>
      <p:sp>
        <p:nvSpPr>
          <p:cNvPr id="3" name="TextBox 2"/>
          <p:cNvSpPr txBox="1"/>
          <p:nvPr/>
        </p:nvSpPr>
        <p:spPr>
          <a:xfrm>
            <a:off x="552222" y="653821"/>
            <a:ext cx="7454099"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Diversidade étnica e cultural</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2F1F03A8-3B0A-6DED-AFE5-F98AC5758FEA}"/>
              </a:ext>
            </a:extLst>
          </p:cNvPr>
          <p:cNvPicPr>
            <a:picLocks noChangeAspect="1"/>
          </p:cNvPicPr>
          <p:nvPr/>
        </p:nvPicPr>
        <p:blipFill>
          <a:blip r:embed="rId4"/>
          <a:stretch>
            <a:fillRect/>
          </a:stretch>
        </p:blipFill>
        <p:spPr>
          <a:xfrm>
            <a:off x="3252265" y="1420420"/>
            <a:ext cx="4868153" cy="5329152"/>
          </a:xfrm>
          <a:prstGeom prst="rect">
            <a:avLst/>
          </a:prstGeom>
        </p:spPr>
      </p:pic>
      <p:pic>
        <p:nvPicPr>
          <p:cNvPr id="10" name="Imagem 9">
            <a:extLst>
              <a:ext uri="{FF2B5EF4-FFF2-40B4-BE49-F238E27FC236}">
                <a16:creationId xmlns:a16="http://schemas.microsoft.com/office/drawing/2014/main" id="{C6C18227-D70C-2ECB-B109-2E9E9552C465}"/>
              </a:ext>
            </a:extLst>
          </p:cNvPr>
          <p:cNvPicPr>
            <a:picLocks noChangeAspect="1"/>
          </p:cNvPicPr>
          <p:nvPr/>
        </p:nvPicPr>
        <p:blipFill>
          <a:blip r:embed="rId5"/>
          <a:stretch>
            <a:fillRect/>
          </a:stretch>
        </p:blipFill>
        <p:spPr>
          <a:xfrm>
            <a:off x="8120418" y="6134028"/>
            <a:ext cx="3848100" cy="485775"/>
          </a:xfrm>
          <a:prstGeom prst="rect">
            <a:avLst/>
          </a:prstGeom>
        </p:spPr>
      </p:pic>
    </p:spTree>
    <p:extLst>
      <p:ext uri="{BB962C8B-B14F-4D97-AF65-F5344CB8AC3E}">
        <p14:creationId xmlns:p14="http://schemas.microsoft.com/office/powerpoint/2010/main" val="140181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4858877" y="573046"/>
            <a:ext cx="404521" cy="413472"/>
          </a:xfrm>
          <a:prstGeom prst="rect">
            <a:avLst/>
          </a:prstGeom>
        </p:spPr>
      </p:pic>
      <p:sp>
        <p:nvSpPr>
          <p:cNvPr id="3" name="TextBox 2"/>
          <p:cNvSpPr txBox="1"/>
          <p:nvPr/>
        </p:nvSpPr>
        <p:spPr>
          <a:xfrm>
            <a:off x="489751" y="485712"/>
            <a:ext cx="545601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Condições de vida</a:t>
            </a:r>
            <a:endParaRPr lang="en-US" sz="4000" dirty="0">
              <a:solidFill>
                <a:srgbClr val="132339"/>
              </a:solidFill>
              <a:latin typeface="Aptifer Slab LT W01 Bold"/>
              <a:cs typeface="Aptifer Slab LT W01 Bold"/>
            </a:endParaRPr>
          </a:p>
        </p:txBody>
      </p:sp>
      <p:cxnSp>
        <p:nvCxnSpPr>
          <p:cNvPr id="4" name="Straight Connector 3"/>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50620" y="1486646"/>
            <a:ext cx="3320414" cy="461665"/>
          </a:xfrm>
          <a:prstGeom prst="rect">
            <a:avLst/>
          </a:prstGeom>
          <a:noFill/>
        </p:spPr>
        <p:txBody>
          <a:bodyPr wrap="square" rtlCol="0">
            <a:spAutoFit/>
          </a:bodyPr>
          <a:lstStyle/>
          <a:p>
            <a:pPr lvl="0"/>
            <a:r>
              <a:rPr lang="pt-BR" sz="2400" dirty="0"/>
              <a:t>.</a:t>
            </a:r>
            <a:endParaRPr lang="en-US" sz="2400" dirty="0"/>
          </a:p>
        </p:txBody>
      </p:sp>
      <p:sp>
        <p:nvSpPr>
          <p:cNvPr id="9" name="TextBox 3">
            <a:extLst>
              <a:ext uri="{FF2B5EF4-FFF2-40B4-BE49-F238E27FC236}">
                <a16:creationId xmlns:a16="http://schemas.microsoft.com/office/drawing/2014/main" id="{1A3F3597-C251-4BC4-A819-7BB75F6A97E2}"/>
              </a:ext>
            </a:extLst>
          </p:cNvPr>
          <p:cNvSpPr txBox="1"/>
          <p:nvPr/>
        </p:nvSpPr>
        <p:spPr>
          <a:xfrm>
            <a:off x="892734" y="1486646"/>
            <a:ext cx="11316664" cy="646331"/>
          </a:xfrm>
          <a:prstGeom prst="rect">
            <a:avLst/>
          </a:prstGeom>
          <a:noFill/>
        </p:spPr>
        <p:txBody>
          <a:bodyPr wrap="square" rtlCol="0">
            <a:spAutoFit/>
          </a:bodyPr>
          <a:lstStyle/>
          <a:p>
            <a:pPr lvl="0"/>
            <a:r>
              <a:rPr lang="pt-BR" sz="3600" dirty="0"/>
              <a:t>Índice de Desenvolvimento Humano</a:t>
            </a:r>
          </a:p>
        </p:txBody>
      </p:sp>
      <p:sp>
        <p:nvSpPr>
          <p:cNvPr id="10" name="CaixaDeTexto 9">
            <a:extLst>
              <a:ext uri="{FF2B5EF4-FFF2-40B4-BE49-F238E27FC236}">
                <a16:creationId xmlns:a16="http://schemas.microsoft.com/office/drawing/2014/main" id="{F802BAE8-AA4B-4813-9562-54835E15B960}"/>
              </a:ext>
            </a:extLst>
          </p:cNvPr>
          <p:cNvSpPr txBox="1"/>
          <p:nvPr/>
        </p:nvSpPr>
        <p:spPr>
          <a:xfrm flipH="1">
            <a:off x="892734" y="2088152"/>
            <a:ext cx="10338437" cy="1938992"/>
          </a:xfrm>
          <a:prstGeom prst="rect">
            <a:avLst/>
          </a:prstGeom>
          <a:noFill/>
        </p:spPr>
        <p:txBody>
          <a:bodyPr wrap="square" rtlCol="0">
            <a:spAutoFit/>
          </a:bodyPr>
          <a:lstStyle/>
          <a:p>
            <a:r>
              <a:rPr lang="pt-BR" sz="2400" dirty="0"/>
              <a:t>A análise dos indicadores que compõem o Índice de Desenvolvimento Humano (IDH) da África revela que o continente ainda concentra a população mais pobre do planeta. Os países africanos, principalmente aqueles da África Subsaariana, apresentam graves problemas socioeconômicos que se refletem nos baixos índices de escolaridade, de esperança de vida ao nascer e PIB </a:t>
            </a:r>
            <a:r>
              <a:rPr lang="pt-BR" sz="2400" i="1" dirty="0"/>
              <a:t>per capita</a:t>
            </a:r>
            <a:r>
              <a:rPr lang="pt-BR" sz="2400" dirty="0"/>
              <a:t>.</a:t>
            </a:r>
          </a:p>
        </p:txBody>
      </p:sp>
      <p:pic>
        <p:nvPicPr>
          <p:cNvPr id="8"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5" name="TextBox 3">
            <a:extLst>
              <a:ext uri="{FF2B5EF4-FFF2-40B4-BE49-F238E27FC236}">
                <a16:creationId xmlns:a16="http://schemas.microsoft.com/office/drawing/2014/main" id="{076E5147-38D1-E1FB-E5D6-F31FA53666E5}"/>
              </a:ext>
            </a:extLst>
          </p:cNvPr>
          <p:cNvSpPr txBox="1"/>
          <p:nvPr/>
        </p:nvSpPr>
        <p:spPr>
          <a:xfrm>
            <a:off x="892734" y="4084138"/>
            <a:ext cx="3892672" cy="646331"/>
          </a:xfrm>
          <a:prstGeom prst="rect">
            <a:avLst/>
          </a:prstGeom>
          <a:noFill/>
        </p:spPr>
        <p:txBody>
          <a:bodyPr wrap="square" rtlCol="0">
            <a:spAutoFit/>
          </a:bodyPr>
          <a:lstStyle/>
          <a:p>
            <a:pPr lvl="0"/>
            <a:r>
              <a:rPr lang="pt-BR" sz="3600" dirty="0"/>
              <a:t>Mortalidade infantil</a:t>
            </a:r>
          </a:p>
        </p:txBody>
      </p:sp>
      <p:sp>
        <p:nvSpPr>
          <p:cNvPr id="6" name="CaixaDeTexto 5">
            <a:extLst>
              <a:ext uri="{FF2B5EF4-FFF2-40B4-BE49-F238E27FC236}">
                <a16:creationId xmlns:a16="http://schemas.microsoft.com/office/drawing/2014/main" id="{6E1C8FD8-79BA-2315-83B4-BB81710ED245}"/>
              </a:ext>
            </a:extLst>
          </p:cNvPr>
          <p:cNvSpPr txBox="1"/>
          <p:nvPr/>
        </p:nvSpPr>
        <p:spPr>
          <a:xfrm>
            <a:off x="892734" y="4691925"/>
            <a:ext cx="9844088" cy="1569660"/>
          </a:xfrm>
          <a:prstGeom prst="rect">
            <a:avLst/>
          </a:prstGeom>
          <a:noFill/>
        </p:spPr>
        <p:txBody>
          <a:bodyPr wrap="square" rtlCol="0">
            <a:spAutoFit/>
          </a:bodyPr>
          <a:lstStyle/>
          <a:p>
            <a:r>
              <a:rPr lang="pt-BR" sz="2400" dirty="0"/>
              <a:t>A elevada mortalidade infantil na África resulta, entre outros fatores, das dificuldades de acesso ao atendimento médico-hospitalar, da ausência de saneamento básico, da falta de campanhas de vacinação em massa e da insegurança alimentar.</a:t>
            </a:r>
          </a:p>
        </p:txBody>
      </p:sp>
    </p:spTree>
    <p:extLst>
      <p:ext uri="{BB962C8B-B14F-4D97-AF65-F5344CB8AC3E}">
        <p14:creationId xmlns:p14="http://schemas.microsoft.com/office/powerpoint/2010/main" val="23648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4756613" y="609856"/>
            <a:ext cx="404521" cy="413472"/>
          </a:xfrm>
          <a:prstGeom prst="rect">
            <a:avLst/>
          </a:prstGeom>
        </p:spPr>
      </p:pic>
      <p:sp>
        <p:nvSpPr>
          <p:cNvPr id="9" name="TextBox 8"/>
          <p:cNvSpPr txBox="1"/>
          <p:nvPr/>
        </p:nvSpPr>
        <p:spPr>
          <a:xfrm>
            <a:off x="489751" y="485712"/>
            <a:ext cx="4774852"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Condições de vida</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14" name="TextBox 3">
            <a:extLst>
              <a:ext uri="{FF2B5EF4-FFF2-40B4-BE49-F238E27FC236}">
                <a16:creationId xmlns:a16="http://schemas.microsoft.com/office/drawing/2014/main" id="{E7D1B92F-9085-4FCA-824E-CE50DD7F06C8}"/>
              </a:ext>
            </a:extLst>
          </p:cNvPr>
          <p:cNvSpPr txBox="1"/>
          <p:nvPr/>
        </p:nvSpPr>
        <p:spPr>
          <a:xfrm>
            <a:off x="529133" y="1432152"/>
            <a:ext cx="1445093" cy="646331"/>
          </a:xfrm>
          <a:prstGeom prst="rect">
            <a:avLst/>
          </a:prstGeom>
          <a:noFill/>
        </p:spPr>
        <p:txBody>
          <a:bodyPr wrap="square" rtlCol="0">
            <a:spAutoFit/>
          </a:bodyPr>
          <a:lstStyle/>
          <a:p>
            <a:pPr lvl="0"/>
            <a:r>
              <a:rPr lang="pt-BR" sz="3600" dirty="0"/>
              <a:t>Fome</a:t>
            </a:r>
          </a:p>
        </p:txBody>
      </p:sp>
      <p:sp>
        <p:nvSpPr>
          <p:cNvPr id="15" name="CaixaDeTexto 14">
            <a:extLst>
              <a:ext uri="{FF2B5EF4-FFF2-40B4-BE49-F238E27FC236}">
                <a16:creationId xmlns:a16="http://schemas.microsoft.com/office/drawing/2014/main" id="{DE50D3DD-DDA6-40DD-98CE-059ACD2259B9}"/>
              </a:ext>
            </a:extLst>
          </p:cNvPr>
          <p:cNvSpPr txBox="1"/>
          <p:nvPr/>
        </p:nvSpPr>
        <p:spPr>
          <a:xfrm flipH="1">
            <a:off x="341206" y="2223219"/>
            <a:ext cx="11316664" cy="4401205"/>
          </a:xfrm>
          <a:prstGeom prst="rect">
            <a:avLst/>
          </a:prstGeom>
          <a:noFill/>
        </p:spPr>
        <p:txBody>
          <a:bodyPr wrap="square" rtlCol="0">
            <a:spAutoFit/>
          </a:bodyPr>
          <a:lstStyle/>
          <a:p>
            <a:r>
              <a:rPr lang="pt-BR" sz="2000" dirty="0"/>
              <a:t>A fome está associada à pobreza. Milhões de africanos não ingerem a quantidade mínima diária de 2 500 calorias, considerada ideal pela Organização Mundial da Saúde (OMS), e muitos podem ficar dias sem comer. As causas da fome na África estão associadas a vários fatores:</a:t>
            </a:r>
            <a:br>
              <a:rPr lang="pt-BR" sz="2000" dirty="0"/>
            </a:br>
            <a:endParaRPr lang="pt-BR" sz="2000" dirty="0"/>
          </a:p>
          <a:p>
            <a:r>
              <a:rPr lang="pt-BR" sz="2000" dirty="0"/>
              <a:t>		ocupação das terras mais férteis pelas grandes propriedades monocultoras voltadas para a 				exportação, restando disponíveis as terras improdutivas para a produção de alimentos voltados à 		        população local;</a:t>
            </a:r>
          </a:p>
          <a:p>
            <a:endParaRPr lang="pt-BR" sz="2000" dirty="0"/>
          </a:p>
          <a:p>
            <a:r>
              <a:rPr lang="pt-BR" sz="2000" dirty="0"/>
              <a:t>		diminuição da oferta de alimentos em razão dos conflitos armados </a:t>
            </a:r>
            <a:br>
              <a:rPr lang="pt-BR" sz="2000" dirty="0"/>
            </a:br>
            <a:r>
              <a:rPr lang="pt-BR" sz="2000" dirty="0"/>
              <a:t>		que destroem plantações e rebanhos;</a:t>
            </a:r>
          </a:p>
          <a:p>
            <a:endParaRPr lang="pt-BR" sz="2000" dirty="0"/>
          </a:p>
          <a:p>
            <a:r>
              <a:rPr lang="pt-BR" sz="2000" dirty="0"/>
              <a:t>		desertificação e longos períodos de seca, que destroem plantações e rebanhos;</a:t>
            </a:r>
          </a:p>
          <a:p>
            <a:endParaRPr lang="pt-BR" sz="2000" dirty="0"/>
          </a:p>
          <a:p>
            <a:r>
              <a:rPr lang="pt-BR" sz="2000" dirty="0"/>
              <a:t>		uso de técnicas agrícolas que não favorecem a produtividade e a conservação do solo.</a:t>
            </a:r>
          </a:p>
        </p:txBody>
      </p:sp>
      <p:pic>
        <p:nvPicPr>
          <p:cNvPr id="12" name="Picture 11"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3469824"/>
            <a:ext cx="536128" cy="547991"/>
          </a:xfrm>
          <a:prstGeom prst="rect">
            <a:avLst/>
          </a:prstGeom>
        </p:spPr>
      </p:pic>
      <p:pic>
        <p:nvPicPr>
          <p:cNvPr id="13" name="Picture 12"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4659006"/>
            <a:ext cx="536128" cy="547991"/>
          </a:xfrm>
          <a:prstGeom prst="rect">
            <a:avLst/>
          </a:prstGeom>
        </p:spPr>
      </p:pic>
      <p:pic>
        <p:nvPicPr>
          <p:cNvPr id="16" name="Picture 1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5455642"/>
            <a:ext cx="536128" cy="547991"/>
          </a:xfrm>
          <a:prstGeom prst="rect">
            <a:avLst/>
          </a:prstGeom>
        </p:spPr>
      </p:pic>
      <p:pic>
        <p:nvPicPr>
          <p:cNvPr id="17" name="Picture 1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6148369"/>
            <a:ext cx="536128" cy="547991"/>
          </a:xfrm>
          <a:prstGeom prst="rect">
            <a:avLst/>
          </a:prstGeom>
        </p:spPr>
      </p:pic>
      <p:pic>
        <p:nvPicPr>
          <p:cNvPr id="11"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8032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D7436424-E4D4-4BC7-AE6E-BDB752F5E656}"/>
              </a:ext>
            </a:extLst>
          </p:cNvPr>
          <p:cNvSpPr txBox="1"/>
          <p:nvPr/>
        </p:nvSpPr>
        <p:spPr>
          <a:xfrm>
            <a:off x="552223" y="1409062"/>
            <a:ext cx="1364277" cy="646331"/>
          </a:xfrm>
          <a:prstGeom prst="rect">
            <a:avLst/>
          </a:prstGeom>
          <a:noFill/>
        </p:spPr>
        <p:txBody>
          <a:bodyPr wrap="square" rtlCol="0">
            <a:spAutoFit/>
          </a:bodyPr>
          <a:lstStyle/>
          <a:p>
            <a:pPr lvl="0"/>
            <a:r>
              <a:rPr lang="pt-BR" sz="3600" dirty="0"/>
              <a:t>Saúde </a:t>
            </a:r>
          </a:p>
        </p:txBody>
      </p:sp>
      <p:sp>
        <p:nvSpPr>
          <p:cNvPr id="5" name="CaixaDeTexto 4">
            <a:extLst>
              <a:ext uri="{FF2B5EF4-FFF2-40B4-BE49-F238E27FC236}">
                <a16:creationId xmlns:a16="http://schemas.microsoft.com/office/drawing/2014/main" id="{01BEEF26-6BF0-44E7-B6FE-58B91EE46AE9}"/>
              </a:ext>
            </a:extLst>
          </p:cNvPr>
          <p:cNvSpPr txBox="1"/>
          <p:nvPr/>
        </p:nvSpPr>
        <p:spPr>
          <a:xfrm>
            <a:off x="552222" y="2024800"/>
            <a:ext cx="10401300" cy="1477328"/>
          </a:xfrm>
          <a:prstGeom prst="rect">
            <a:avLst/>
          </a:prstGeom>
          <a:noFill/>
        </p:spPr>
        <p:txBody>
          <a:bodyPr wrap="square" rtlCol="0">
            <a:spAutoFit/>
          </a:bodyPr>
          <a:lstStyle/>
          <a:p>
            <a:r>
              <a:rPr lang="pt-BR" dirty="0"/>
              <a:t>A gravidade dos problemas sociais existentes na África e as condições precárias de saneamento básico e de atendimento médico-hospitalar acarretam sérios problemas de saúde em grande parte da população do continente. Alguns programas sociais destinados à promoção de melhorias da saúde pública e à erradicação de doenças têm sido implementados pelos países africanos por meio da ação conjunta dos governos, de organizações internacionais e, em alguns casos, de empresas, visando conciliar saúde e bem-estar social.</a:t>
            </a:r>
          </a:p>
        </p:txBody>
      </p:sp>
      <p:sp>
        <p:nvSpPr>
          <p:cNvPr id="6" name="CaixaDeTexto 5">
            <a:extLst>
              <a:ext uri="{FF2B5EF4-FFF2-40B4-BE49-F238E27FC236}">
                <a16:creationId xmlns:a16="http://schemas.microsoft.com/office/drawing/2014/main" id="{A4A9C573-6287-48D4-8DDF-F254BE059EE4}"/>
              </a:ext>
            </a:extLst>
          </p:cNvPr>
          <p:cNvSpPr txBox="1"/>
          <p:nvPr/>
        </p:nvSpPr>
        <p:spPr>
          <a:xfrm>
            <a:off x="1512418" y="3897004"/>
            <a:ext cx="9303219" cy="400110"/>
          </a:xfrm>
          <a:prstGeom prst="rect">
            <a:avLst/>
          </a:prstGeom>
          <a:noFill/>
        </p:spPr>
        <p:txBody>
          <a:bodyPr wrap="square" rtlCol="0">
            <a:spAutoFit/>
          </a:bodyPr>
          <a:lstStyle/>
          <a:p>
            <a:r>
              <a:rPr lang="pt-BR" sz="2000" b="1" dirty="0"/>
              <a:t>Programa Conjunto das Nações Unidas sobre HIV/aids (</a:t>
            </a:r>
            <a:r>
              <a:rPr lang="pt-BR" sz="2000" b="1" dirty="0" err="1"/>
              <a:t>Unaids</a:t>
            </a:r>
            <a:r>
              <a:rPr lang="pt-BR" sz="2000" b="1" dirty="0"/>
              <a:t>)</a:t>
            </a:r>
            <a:endParaRPr lang="pt-BR" sz="2000" dirty="0"/>
          </a:p>
        </p:txBody>
      </p:sp>
      <p:sp>
        <p:nvSpPr>
          <p:cNvPr id="7" name="CaixaDeTexto 6">
            <a:extLst>
              <a:ext uri="{FF2B5EF4-FFF2-40B4-BE49-F238E27FC236}">
                <a16:creationId xmlns:a16="http://schemas.microsoft.com/office/drawing/2014/main" id="{90593BA7-7151-48E0-895F-8027754433F1}"/>
              </a:ext>
            </a:extLst>
          </p:cNvPr>
          <p:cNvSpPr txBox="1"/>
          <p:nvPr/>
        </p:nvSpPr>
        <p:spPr>
          <a:xfrm>
            <a:off x="1512418" y="4748337"/>
            <a:ext cx="8731720" cy="400110"/>
          </a:xfrm>
          <a:prstGeom prst="rect">
            <a:avLst/>
          </a:prstGeom>
          <a:noFill/>
        </p:spPr>
        <p:txBody>
          <a:bodyPr wrap="square" rtlCol="0">
            <a:spAutoFit/>
          </a:bodyPr>
          <a:lstStyle/>
          <a:p>
            <a:r>
              <a:rPr lang="pt-BR" sz="2000" b="1" dirty="0"/>
              <a:t>Programa de prevenção contra a malária (OMS)</a:t>
            </a:r>
            <a:endParaRPr lang="pt-BR" sz="2000" dirty="0"/>
          </a:p>
        </p:txBody>
      </p:sp>
      <p:sp>
        <p:nvSpPr>
          <p:cNvPr id="13" name="CaixaDeTexto 12">
            <a:extLst>
              <a:ext uri="{FF2B5EF4-FFF2-40B4-BE49-F238E27FC236}">
                <a16:creationId xmlns:a16="http://schemas.microsoft.com/office/drawing/2014/main" id="{802B4E4C-6B77-4BEB-A8EA-C1589D8FA890}"/>
              </a:ext>
            </a:extLst>
          </p:cNvPr>
          <p:cNvSpPr txBox="1"/>
          <p:nvPr/>
        </p:nvSpPr>
        <p:spPr>
          <a:xfrm>
            <a:off x="1512417" y="5565859"/>
            <a:ext cx="9146057" cy="400110"/>
          </a:xfrm>
          <a:prstGeom prst="rect">
            <a:avLst/>
          </a:prstGeom>
          <a:noFill/>
        </p:spPr>
        <p:txBody>
          <a:bodyPr wrap="square" rtlCol="0">
            <a:spAutoFit/>
          </a:bodyPr>
          <a:lstStyle/>
          <a:p>
            <a:r>
              <a:rPr lang="pt-BR" sz="2000" b="1" dirty="0"/>
              <a:t>Programa Imuniza África 2020</a:t>
            </a:r>
            <a:endParaRPr lang="pt-BR" sz="2000" dirty="0"/>
          </a:p>
        </p:txBody>
      </p:sp>
      <p:pic>
        <p:nvPicPr>
          <p:cNvPr id="11" name="Picture 10"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4756613" y="573046"/>
            <a:ext cx="404521" cy="413472"/>
          </a:xfrm>
          <a:prstGeom prst="rect">
            <a:avLst/>
          </a:prstGeom>
        </p:spPr>
      </p:pic>
      <p:sp>
        <p:nvSpPr>
          <p:cNvPr id="14" name="TextBox 13"/>
          <p:cNvSpPr txBox="1"/>
          <p:nvPr/>
        </p:nvSpPr>
        <p:spPr>
          <a:xfrm>
            <a:off x="489751" y="485712"/>
            <a:ext cx="4774852"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Condições de vida</a:t>
            </a:r>
            <a:endParaRPr lang="en-US" sz="4000" dirty="0">
              <a:solidFill>
                <a:srgbClr val="132339"/>
              </a:solidFill>
              <a:latin typeface="Aptifer Slab LT W01 Bold"/>
              <a:cs typeface="Aptifer Slab LT W01 Bold"/>
            </a:endParaRPr>
          </a:p>
        </p:txBody>
      </p:sp>
      <p:cxnSp>
        <p:nvCxnSpPr>
          <p:cNvPr id="15" name="Straight Connector 14"/>
          <p:cNvCxnSpPr/>
          <p:nvPr/>
        </p:nvCxnSpPr>
        <p:spPr>
          <a:xfrm>
            <a:off x="552222" y="1362363"/>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3885459"/>
            <a:ext cx="536128" cy="547991"/>
          </a:xfrm>
          <a:prstGeom prst="rect">
            <a:avLst/>
          </a:prstGeom>
        </p:spPr>
      </p:pic>
      <p:pic>
        <p:nvPicPr>
          <p:cNvPr id="17" name="Picture 16"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4725247"/>
            <a:ext cx="536128" cy="547991"/>
          </a:xfrm>
          <a:prstGeom prst="rect">
            <a:avLst/>
          </a:prstGeom>
        </p:spPr>
      </p:pic>
      <p:pic>
        <p:nvPicPr>
          <p:cNvPr id="18" name="Picture 1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602240" y="5533428"/>
            <a:ext cx="536128" cy="547991"/>
          </a:xfrm>
          <a:prstGeom prst="rect">
            <a:avLst/>
          </a:prstGeom>
        </p:spPr>
      </p:pic>
      <p:pic>
        <p:nvPicPr>
          <p:cNvPr id="19"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64104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_FTD.png"/>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a:off x="10966397" y="705393"/>
            <a:ext cx="404521" cy="413472"/>
          </a:xfrm>
          <a:prstGeom prst="rect">
            <a:avLst/>
          </a:prstGeom>
        </p:spPr>
      </p:pic>
      <p:sp>
        <p:nvSpPr>
          <p:cNvPr id="9" name="TextBox 8"/>
          <p:cNvSpPr txBox="1"/>
          <p:nvPr/>
        </p:nvSpPr>
        <p:spPr>
          <a:xfrm>
            <a:off x="489750" y="485712"/>
            <a:ext cx="9950787" cy="707886"/>
          </a:xfrm>
          <a:prstGeom prst="rect">
            <a:avLst/>
          </a:prstGeom>
          <a:noFill/>
        </p:spPr>
        <p:txBody>
          <a:bodyPr wrap="square" rtlCol="0">
            <a:spAutoFit/>
          </a:bodyPr>
          <a:lstStyle/>
          <a:p>
            <a:r>
              <a:rPr lang="pt-BR" sz="4000" dirty="0">
                <a:solidFill>
                  <a:srgbClr val="132339"/>
                </a:solidFill>
                <a:latin typeface="Aptifer Slab LT W01 Bold"/>
                <a:cs typeface="Aptifer Slab LT W01 Bold"/>
              </a:rPr>
              <a:t>Conflitos e refugiados na África</a:t>
            </a:r>
            <a:endParaRPr lang="en-US" sz="4000" dirty="0">
              <a:solidFill>
                <a:srgbClr val="132339"/>
              </a:solidFill>
              <a:latin typeface="Aptifer Slab LT W01 Bold"/>
              <a:cs typeface="Aptifer Slab LT W01 Bold"/>
            </a:endParaRPr>
          </a:p>
        </p:txBody>
      </p:sp>
      <p:cxnSp>
        <p:nvCxnSpPr>
          <p:cNvPr id="10" name="Straight Connector 9"/>
          <p:cNvCxnSpPr/>
          <p:nvPr/>
        </p:nvCxnSpPr>
        <p:spPr>
          <a:xfrm>
            <a:off x="535930" y="1242188"/>
            <a:ext cx="11316664" cy="0"/>
          </a:xfrm>
          <a:prstGeom prst="line">
            <a:avLst/>
          </a:prstGeom>
          <a:ln w="3175" cmpd="sng">
            <a:solidFill>
              <a:srgbClr val="3D94D2"/>
            </a:solidFill>
          </a:ln>
          <a:effectLst/>
        </p:spPr>
        <p:style>
          <a:lnRef idx="2">
            <a:schemeClr val="accent1"/>
          </a:lnRef>
          <a:fillRef idx="0">
            <a:schemeClr val="accent1"/>
          </a:fillRef>
          <a:effectRef idx="1">
            <a:schemeClr val="accent1"/>
          </a:effectRef>
          <a:fontRef idx="minor">
            <a:schemeClr val="tx1"/>
          </a:fontRef>
        </p:style>
      </p:cxnSp>
      <p:sp>
        <p:nvSpPr>
          <p:cNvPr id="2" name="CaixaDeTexto 1">
            <a:extLst>
              <a:ext uri="{FF2B5EF4-FFF2-40B4-BE49-F238E27FC236}">
                <a16:creationId xmlns:a16="http://schemas.microsoft.com/office/drawing/2014/main" id="{D52D98A8-4168-4CF4-B60B-E862614F0261}"/>
              </a:ext>
            </a:extLst>
          </p:cNvPr>
          <p:cNvSpPr txBox="1"/>
          <p:nvPr/>
        </p:nvSpPr>
        <p:spPr>
          <a:xfrm>
            <a:off x="795238" y="1365512"/>
            <a:ext cx="4215937" cy="3046988"/>
          </a:xfrm>
          <a:prstGeom prst="rect">
            <a:avLst/>
          </a:prstGeom>
          <a:noFill/>
        </p:spPr>
        <p:txBody>
          <a:bodyPr wrap="square" rtlCol="0">
            <a:spAutoFit/>
          </a:bodyPr>
          <a:lstStyle/>
          <a:p>
            <a:r>
              <a:rPr lang="pt-BR" sz="2400" dirty="0"/>
              <a:t>A criação de fronteiras artificiais na África no contexto do imperialismo e o processo de descolonização do continente, intensificado a partir de meados dos anos 1950, gerou instabilidades e conflitos que perduram até os dias atuais.</a:t>
            </a:r>
          </a:p>
        </p:txBody>
      </p:sp>
      <p:pic>
        <p:nvPicPr>
          <p:cNvPr id="11"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4" name="Round Same Side Corner Rectangle 8">
            <a:extLst>
              <a:ext uri="{FF2B5EF4-FFF2-40B4-BE49-F238E27FC236}">
                <a16:creationId xmlns:a16="http://schemas.microsoft.com/office/drawing/2014/main" id="{8EBE936E-6C34-CB43-0A8F-F3993A1827AD}"/>
              </a:ext>
            </a:extLst>
          </p:cNvPr>
          <p:cNvSpPr/>
          <p:nvPr/>
        </p:nvSpPr>
        <p:spPr>
          <a:xfrm rot="10800000">
            <a:off x="620705" y="1242186"/>
            <a:ext cx="4620034" cy="3170313"/>
          </a:xfrm>
          <a:prstGeom prst="round2SameRect">
            <a:avLst>
              <a:gd name="adj1" fmla="val 11026"/>
              <a:gd name="adj2" fmla="val 0"/>
            </a:avLst>
          </a:prstGeom>
          <a:solidFill>
            <a:srgbClr val="3D94D2">
              <a:alpha val="10000"/>
            </a:srgbClr>
          </a:solidFill>
          <a:ln w="3175" cmpd="sng">
            <a:solidFill>
              <a:srgbClr val="3D94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 </a:t>
            </a:r>
          </a:p>
        </p:txBody>
      </p:sp>
      <p:pic>
        <p:nvPicPr>
          <p:cNvPr id="5" name="Picture 9" descr="icon_FTD.png">
            <a:extLst>
              <a:ext uri="{FF2B5EF4-FFF2-40B4-BE49-F238E27FC236}">
                <a16:creationId xmlns:a16="http://schemas.microsoft.com/office/drawing/2014/main" id="{93446D66-DFC4-DA39-7284-DFBF5B5064E5}"/>
              </a:ext>
            </a:extLst>
          </p:cNvPr>
          <p:cNvPicPr>
            <a:picLocks noChangeAspect="1"/>
          </p:cNvPicPr>
          <p:nvPr/>
        </p:nvPicPr>
        <p:blipFill rotWithShape="1">
          <a:blip r:embed="rId2">
            <a:extLst>
              <a:ext uri="{28A0092B-C50C-407E-A947-70E740481C1C}">
                <a14:useLocalDpi xmlns:a14="http://schemas.microsoft.com/office/drawing/2010/main" val="0"/>
              </a:ext>
            </a:extLst>
          </a:blip>
          <a:srcRect l="-2946" t="-6535" r="56087" b="-11891"/>
          <a:stretch/>
        </p:blipFill>
        <p:spPr>
          <a:xfrm rot="5400000">
            <a:off x="5023354" y="4170290"/>
            <a:ext cx="317594" cy="413472"/>
          </a:xfrm>
          <a:prstGeom prst="rect">
            <a:avLst/>
          </a:prstGeom>
        </p:spPr>
      </p:pic>
      <p:pic>
        <p:nvPicPr>
          <p:cNvPr id="7" name="Imagem 6">
            <a:extLst>
              <a:ext uri="{FF2B5EF4-FFF2-40B4-BE49-F238E27FC236}">
                <a16:creationId xmlns:a16="http://schemas.microsoft.com/office/drawing/2014/main" id="{B201F304-DA14-CBD2-AA0A-73CC7CBB2245}"/>
              </a:ext>
            </a:extLst>
          </p:cNvPr>
          <p:cNvPicPr>
            <a:picLocks noChangeAspect="1"/>
          </p:cNvPicPr>
          <p:nvPr/>
        </p:nvPicPr>
        <p:blipFill>
          <a:blip r:embed="rId4"/>
          <a:stretch>
            <a:fillRect/>
          </a:stretch>
        </p:blipFill>
        <p:spPr>
          <a:xfrm>
            <a:off x="5876617" y="2889006"/>
            <a:ext cx="5867400" cy="3752850"/>
          </a:xfrm>
          <a:prstGeom prst="rect">
            <a:avLst/>
          </a:prstGeom>
        </p:spPr>
      </p:pic>
    </p:spTree>
    <p:extLst>
      <p:ext uri="{BB962C8B-B14F-4D97-AF65-F5344CB8AC3E}">
        <p14:creationId xmlns:p14="http://schemas.microsoft.com/office/powerpoint/2010/main" val="3183731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944A33-E788-4E7C-A2E1-88804CF454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D31FD1-AC4C-4D32-9A9C-36448435A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152CD-9420-46B6-9409-D2A07F705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12371</TotalTime>
  <Words>1207</Words>
  <Application>Microsoft Office PowerPoint</Application>
  <PresentationFormat>Personalizar</PresentationFormat>
  <Paragraphs>82</Paragraphs>
  <Slides>20</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Aptifer Slab LT W01 Bold</vt:lpstr>
      <vt:lpstr>Arial</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 </cp:lastModifiedBy>
  <cp:revision>512</cp:revision>
  <dcterms:created xsi:type="dcterms:W3CDTF">2019-06-18T13:03:29Z</dcterms:created>
  <dcterms:modified xsi:type="dcterms:W3CDTF">2023-07-21T18:30:40Z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