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7" r:id="rId5"/>
    <p:sldId id="425" r:id="rId6"/>
    <p:sldId id="396" r:id="rId7"/>
    <p:sldId id="397" r:id="rId8"/>
    <p:sldId id="398" r:id="rId9"/>
    <p:sldId id="376" r:id="rId10"/>
    <p:sldId id="400" r:id="rId11"/>
    <p:sldId id="401" r:id="rId12"/>
    <p:sldId id="402" r:id="rId13"/>
    <p:sldId id="403" r:id="rId14"/>
    <p:sldId id="442" r:id="rId15"/>
    <p:sldId id="443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-3242535" y="328406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29ABBF-057C-492B-B746-78E7A4FE0E49}"/>
              </a:ext>
            </a:extLst>
          </p:cNvPr>
          <p:cNvSpPr txBox="1"/>
          <p:nvPr/>
        </p:nvSpPr>
        <p:spPr>
          <a:xfrm>
            <a:off x="611045" y="2073248"/>
            <a:ext cx="10772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novas nações africanas se mantiveram dependentes das antigas metrópoles. </a:t>
            </a:r>
            <a:br>
              <a:rPr lang="pt-BR" sz="2000" dirty="0"/>
            </a:br>
            <a:r>
              <a:rPr lang="pt-BR" sz="2000" dirty="0"/>
              <a:t>Após mais de meio século de soberania política, a maior parte dos países africanos </a:t>
            </a:r>
            <a:br>
              <a:rPr lang="pt-BR" sz="2000" dirty="0"/>
            </a:br>
            <a:r>
              <a:rPr lang="pt-BR" sz="2000" dirty="0"/>
              <a:t>mantém problemas estruturais herdados do imperialismo: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dependência econômica e tecnológica,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graves dificuldades sociais e intensa instabilidade política acarretada por conflitos internos.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/>
              <a:t>As fronteiras artificiais foram praticamente mantidas pelos novos países africanos. </a:t>
            </a:r>
            <a:br>
              <a:rPr lang="pt-BR" sz="2000" dirty="0"/>
            </a:br>
            <a:r>
              <a:rPr lang="pt-BR" sz="2000" dirty="0"/>
              <a:t>Após a independência, iniciaram-se lutas internas pelo poder em países onde diferentes etnias ocupavam um mesmo território. Atualmente, muitos países africanos encontram-se em guerras </a:t>
            </a:r>
            <a:br>
              <a:rPr lang="pt-BR" sz="2000" dirty="0"/>
            </a:br>
            <a:r>
              <a:rPr lang="pt-BR" sz="2000" dirty="0"/>
              <a:t>civis em razão de disputas pelo poder, tendo como pano de fundo diferenças étnicas e religiosas.</a:t>
            </a:r>
          </a:p>
          <a:p>
            <a:endParaRPr lang="pt-BR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636604" y="659540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0" y="564974"/>
            <a:ext cx="11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dificuldades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98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34342" y="614998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61975"/>
            <a:ext cx="1077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conflitos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EB36A8-6F9E-CA47-C7A2-7DB25B486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941" y="1409994"/>
            <a:ext cx="5229225" cy="54673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48782C-D45D-1086-6C85-C4605F02D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002" y="5563110"/>
            <a:ext cx="3452268" cy="6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34342" y="614998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61975"/>
            <a:ext cx="1077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conflitos pós-independência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C40565-7EC0-1327-53D1-F67DE00F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32" y="1696257"/>
            <a:ext cx="9362748" cy="47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7751" y="2695562"/>
            <a:ext cx="293961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África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11217" y="57304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775" y="556923"/>
            <a:ext cx="672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Divisão política e regional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0FABEF7-04A7-D6A8-9617-39E7213A0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756" y="1654034"/>
            <a:ext cx="4761005" cy="447629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7F4B3F9-D2BB-DBA3-45EC-22D681961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966" y="1658793"/>
            <a:ext cx="4444714" cy="447629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1F3B13-A449-CE30-DC58-4EA2DF0C0CCF}"/>
              </a:ext>
            </a:extLst>
          </p:cNvPr>
          <p:cNvSpPr txBox="1"/>
          <p:nvPr/>
        </p:nvSpPr>
        <p:spPr>
          <a:xfrm>
            <a:off x="7594306" y="6130328"/>
            <a:ext cx="4352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Elaborado com base em: METHODOLOGY. </a:t>
            </a:r>
            <a:r>
              <a:rPr lang="pt-BR" sz="1100" b="1" i="0" u="none" strike="noStrike" baseline="0" dirty="0">
                <a:solidFill>
                  <a:srgbClr val="2F2F2E"/>
                </a:solidFill>
              </a:rPr>
              <a:t>United </a:t>
            </a:r>
            <a:r>
              <a:rPr lang="pt-BR" sz="1100" b="1" i="0" u="none" strike="noStrike" baseline="0" dirty="0" err="1">
                <a:solidFill>
                  <a:srgbClr val="2F2F2E"/>
                </a:solidFill>
              </a:rPr>
              <a:t>Nations</a:t>
            </a:r>
            <a:r>
              <a:rPr lang="pt-BR" sz="1100" b="1" dirty="0">
                <a:solidFill>
                  <a:srgbClr val="2F2F2E"/>
                </a:solidFill>
              </a:rPr>
              <a:t> </a:t>
            </a:r>
            <a:r>
              <a:rPr lang="en-US" sz="1100" b="1" i="0" u="none" strike="noStrike" baseline="0" dirty="0">
                <a:solidFill>
                  <a:srgbClr val="2F2F2E"/>
                </a:solidFill>
              </a:rPr>
              <a:t>Statistics Division</a:t>
            </a:r>
            <a:r>
              <a:rPr lang="en-US" sz="1100" b="0" i="0" u="none" strike="noStrike" baseline="0" dirty="0">
                <a:solidFill>
                  <a:srgbClr val="2F2F2E"/>
                </a:solidFill>
              </a:rPr>
              <a:t>. ONU. Nova York, </a:t>
            </a:r>
            <a:r>
              <a:rPr lang="pt-BR" sz="1100" b="0" i="0" u="none" strike="noStrike" baseline="0" dirty="0">
                <a:solidFill>
                  <a:srgbClr val="2F2F2E"/>
                </a:solidFill>
              </a:rPr>
              <a:t>c2022. Disponível em: https://unstats.</a:t>
            </a:r>
          </a:p>
          <a:p>
            <a:pPr algn="l"/>
            <a:r>
              <a:rPr lang="en-US" sz="1100" b="0" i="0" u="none" strike="noStrike" baseline="0" dirty="0">
                <a:solidFill>
                  <a:srgbClr val="2F2F2E"/>
                </a:solidFill>
              </a:rPr>
              <a:t>un.org/</a:t>
            </a:r>
            <a:r>
              <a:rPr lang="en-US" sz="1100" b="0" i="0" u="none" strike="noStrike" baseline="0" dirty="0" err="1">
                <a:solidFill>
                  <a:srgbClr val="2F2F2E"/>
                </a:solidFill>
              </a:rPr>
              <a:t>unsd</a:t>
            </a:r>
            <a:r>
              <a:rPr lang="en-US" sz="1100" b="0" i="0" u="none" strike="noStrike" baseline="0" dirty="0">
                <a:solidFill>
                  <a:srgbClr val="2F2F2E"/>
                </a:solidFill>
              </a:rPr>
              <a:t>/methodology/m49/. </a:t>
            </a:r>
            <a:r>
              <a:rPr lang="pt-BR" sz="1100" b="0" i="0" u="none" strike="noStrike" baseline="0" dirty="0">
                <a:solidFill>
                  <a:srgbClr val="2F2F2E"/>
                </a:solidFill>
              </a:rPr>
              <a:t>Acesso em: 1 jun. 2022.</a:t>
            </a:r>
            <a:endParaRPr lang="pt-BR" sz="11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5F33BA-4052-24FF-8AA7-10316D7D00A9}"/>
              </a:ext>
            </a:extLst>
          </p:cNvPr>
          <p:cNvSpPr txBox="1"/>
          <p:nvPr/>
        </p:nvSpPr>
        <p:spPr>
          <a:xfrm>
            <a:off x="2458406" y="6135086"/>
            <a:ext cx="4352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Fonte: GIRARDI, Gisele; ROSA, Jussara Vaz. Atlas geográfico do estudante. São Paulo: FTD, 2016. p. 128.</a:t>
            </a:r>
            <a:endParaRPr lang="pt-BR" sz="11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48FD21F-F7B4-1DE6-B84B-33326FE5C26F}"/>
              </a:ext>
            </a:extLst>
          </p:cNvPr>
          <p:cNvSpPr txBox="1"/>
          <p:nvPr/>
        </p:nvSpPr>
        <p:spPr>
          <a:xfrm>
            <a:off x="448199" y="1421347"/>
            <a:ext cx="18731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O continente africano é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constituído por 54 Estados-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-nações e um território, o Saara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Ocidental, sob domínio do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Marrocos. Em 2022, a população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era de cerca de 1,41 bilhão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</a:rPr>
              <a:t>de habitantes.</a:t>
            </a:r>
            <a:endParaRPr lang="pt-BR" sz="2000" dirty="0"/>
          </a:p>
        </p:txBody>
      </p:sp>
      <p:cxnSp>
        <p:nvCxnSpPr>
          <p:cNvPr id="21" name="Straight Connector 24">
            <a:extLst>
              <a:ext uri="{FF2B5EF4-FFF2-40B4-BE49-F238E27FC236}">
                <a16:creationId xmlns:a16="http://schemas.microsoft.com/office/drawing/2014/main" id="{DA0D501B-A296-CA12-BC2A-95163107424A}"/>
              </a:ext>
            </a:extLst>
          </p:cNvPr>
          <p:cNvCxnSpPr/>
          <p:nvPr/>
        </p:nvCxnSpPr>
        <p:spPr>
          <a:xfrm>
            <a:off x="389514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id="{BB34ADDF-3EF7-8D06-C451-1DA4F0455FF3}"/>
              </a:ext>
            </a:extLst>
          </p:cNvPr>
          <p:cNvSpPr/>
          <p:nvPr/>
        </p:nvSpPr>
        <p:spPr>
          <a:xfrm rot="10800000">
            <a:off x="389430" y="1362362"/>
            <a:ext cx="1931888" cy="470897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23" name="Picture 9" descr="icon_FTD.png">
            <a:extLst>
              <a:ext uri="{FF2B5EF4-FFF2-40B4-BE49-F238E27FC236}">
                <a16:creationId xmlns:a16="http://schemas.microsoft.com/office/drawing/2014/main" id="{83EA3796-605D-7845-BA09-B05D9B49D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046608" y="5830351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850275" y="647842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952" y="604476"/>
            <a:ext cx="984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Norte da África e África Subsaariana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902" y="134089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61B385-A886-4727-B9D7-E800E860DA69}"/>
              </a:ext>
            </a:extLst>
          </p:cNvPr>
          <p:cNvSpPr txBox="1"/>
          <p:nvPr/>
        </p:nvSpPr>
        <p:spPr>
          <a:xfrm>
            <a:off x="551924" y="1386189"/>
            <a:ext cx="26007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Alguns países do Norte da África, como Egito e Marrocos, desenvolveram um parque industrial com base na produção de bens de consumo não duráveis. Porém, </a:t>
            </a:r>
          </a:p>
          <a:p>
            <a:r>
              <a:rPr lang="pt-BR" sz="2000" dirty="0"/>
              <a:t>a economia regional está baseada principalmente na agropecuária e na extração e exportação de petróleo.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9494C9-9567-4533-A7BA-EA161DBAA1F6}"/>
              </a:ext>
            </a:extLst>
          </p:cNvPr>
          <p:cNvSpPr txBox="1"/>
          <p:nvPr/>
        </p:nvSpPr>
        <p:spPr>
          <a:xfrm>
            <a:off x="3675185" y="1377811"/>
            <a:ext cx="26007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Concentrando cerca de 83% da população do continente, a África Subsaariana apresenta grandes contrastes</a:t>
            </a:r>
          </a:p>
          <a:p>
            <a:r>
              <a:rPr lang="pt-BR" sz="2000" dirty="0"/>
              <a:t>socioeconômicos. Há países que se destacam na economia mundial, e outros extremamente pobres, com problemas estruturais, sociais e econômicos associados </a:t>
            </a:r>
          </a:p>
          <a:p>
            <a:r>
              <a:rPr lang="pt-BR" sz="2000" dirty="0"/>
              <a:t>a conflitos e instabilidade política.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414BD3-8247-495D-B281-C6EB8C854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16" y="1513522"/>
            <a:ext cx="5276850" cy="48577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53A500D-9CF6-B30A-3646-BB9F9767875B}"/>
              </a:ext>
            </a:extLst>
          </p:cNvPr>
          <p:cNvSpPr txBox="1"/>
          <p:nvPr/>
        </p:nvSpPr>
        <p:spPr>
          <a:xfrm>
            <a:off x="7034748" y="6328452"/>
            <a:ext cx="4352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Elaborado com base em: GIRARDI, Gisele; ROSA, Jussara Vaz. Atlas</a:t>
            </a:r>
          </a:p>
          <a:p>
            <a:pPr algn="l"/>
            <a:r>
              <a:rPr lang="pt-BR" sz="1100" b="0" i="0" u="none" strike="noStrike" baseline="0" dirty="0">
                <a:solidFill>
                  <a:srgbClr val="2F2F2E"/>
                </a:solidFill>
              </a:rPr>
              <a:t>geográfico do estudante. São Paulo: FTD, 2016. p. 130.</a:t>
            </a:r>
            <a:endParaRPr lang="pt-BR" sz="1100" dirty="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3C517F8C-0115-47DC-A480-6B08334C7AEE}"/>
              </a:ext>
            </a:extLst>
          </p:cNvPr>
          <p:cNvSpPr/>
          <p:nvPr/>
        </p:nvSpPr>
        <p:spPr>
          <a:xfrm rot="10800000">
            <a:off x="3575713" y="1349274"/>
            <a:ext cx="2700182" cy="47375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514D5BBD-6123-A02A-46E3-C6137DB856A1}"/>
              </a:ext>
            </a:extLst>
          </p:cNvPr>
          <p:cNvSpPr/>
          <p:nvPr/>
        </p:nvSpPr>
        <p:spPr>
          <a:xfrm rot="10800000">
            <a:off x="482952" y="1363542"/>
            <a:ext cx="2700182" cy="47375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3" name="Picture 9" descr="icon_FTD.png">
            <a:extLst>
              <a:ext uri="{FF2B5EF4-FFF2-40B4-BE49-F238E27FC236}">
                <a16:creationId xmlns:a16="http://schemas.microsoft.com/office/drawing/2014/main" id="{9B2BF089-8370-7080-5DC5-8E194A17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942133" y="5803565"/>
            <a:ext cx="360173" cy="413472"/>
          </a:xfrm>
          <a:prstGeom prst="rect">
            <a:avLst/>
          </a:prstGeom>
        </p:spPr>
      </p:pic>
      <p:pic>
        <p:nvPicPr>
          <p:cNvPr id="14" name="Picture 9" descr="icon_FTD.png">
            <a:extLst>
              <a:ext uri="{FF2B5EF4-FFF2-40B4-BE49-F238E27FC236}">
                <a16:creationId xmlns:a16="http://schemas.microsoft.com/office/drawing/2014/main" id="{AB2F3868-B711-D3D7-FBDB-A02CCDA4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6066885" y="5760745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212124" y="68593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2" y="485712"/>
            <a:ext cx="883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naturais: relevo e hidrografia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9752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B3DCFD-DAD7-458C-BE2A-0976DE4EEE20}"/>
              </a:ext>
            </a:extLst>
          </p:cNvPr>
          <p:cNvSpPr txBox="1"/>
          <p:nvPr/>
        </p:nvSpPr>
        <p:spPr>
          <a:xfrm>
            <a:off x="489752" y="1215223"/>
            <a:ext cx="3871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relevo da África é constituído por planaltos antigos bastante desgastados pelos processos erosivos. Entre os planaltos, há depressões cobertas por lagos e cortadas por importantes rios. As planícies situam-se ao longo dos rios e no litoral.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C447F5D-26C7-A95F-9759-5DB4950C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34" y="1310733"/>
            <a:ext cx="5133975" cy="5391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BD83B4-65FF-1DB3-848D-F04EF3A0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050" y="6035133"/>
            <a:ext cx="2438400" cy="666750"/>
          </a:xfrm>
          <a:prstGeom prst="rect">
            <a:avLst/>
          </a:prstGeom>
        </p:spPr>
      </p:pic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EC3A3672-2FAF-466D-BFF8-C71DAD95041F}"/>
              </a:ext>
            </a:extLst>
          </p:cNvPr>
          <p:cNvSpPr/>
          <p:nvPr/>
        </p:nvSpPr>
        <p:spPr>
          <a:xfrm rot="10800000">
            <a:off x="489752" y="1215223"/>
            <a:ext cx="3871720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3" name="Picture 9" descr="icon_FTD.png">
            <a:extLst>
              <a:ext uri="{FF2B5EF4-FFF2-40B4-BE49-F238E27FC236}">
                <a16:creationId xmlns:a16="http://schemas.microsoft.com/office/drawing/2014/main" id="{FD042F55-C6A4-A743-C318-5CAB8289B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81386" y="4850528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463758" y="712066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2" y="485712"/>
            <a:ext cx="8422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naturais: clima e vegetação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9752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C84E525-18DF-5CE9-36FE-4AB5E9F10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5" y="1307549"/>
            <a:ext cx="3721362" cy="54783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E80A3C9-34B6-7764-5778-5CAC31CC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41" y="1307549"/>
            <a:ext cx="3721362" cy="5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340360" y="632348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584104"/>
            <a:ext cx="860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tráfico humano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EB3D03-2C78-E1EA-A47D-F52CF411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62" y="1432737"/>
            <a:ext cx="70485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79A17A-4A48-4880-817B-D87CE840119F}"/>
              </a:ext>
            </a:extLst>
          </p:cNvPr>
          <p:cNvSpPr txBox="1"/>
          <p:nvPr/>
        </p:nvSpPr>
        <p:spPr>
          <a:xfrm>
            <a:off x="659301" y="1543445"/>
            <a:ext cx="3733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No início do século XIX, o avanço </a:t>
            </a:r>
            <a:br>
              <a:rPr lang="pt-BR" sz="2000" dirty="0"/>
            </a:br>
            <a:r>
              <a:rPr lang="pt-BR" sz="2000" dirty="0"/>
              <a:t>da industrialização na Europa </a:t>
            </a:r>
            <a:br>
              <a:rPr lang="pt-BR" sz="2000" dirty="0"/>
            </a:br>
            <a:r>
              <a:rPr lang="pt-BR" sz="2000" dirty="0"/>
              <a:t>e a declaração de independência </a:t>
            </a:r>
            <a:br>
              <a:rPr lang="pt-BR" sz="2000" dirty="0"/>
            </a:br>
            <a:r>
              <a:rPr lang="pt-BR" sz="2000" dirty="0"/>
              <a:t>de diversas colônias na América impeliram as potências europeias </a:t>
            </a:r>
            <a:br>
              <a:rPr lang="pt-BR" sz="2000" dirty="0"/>
            </a:br>
            <a:r>
              <a:rPr lang="pt-BR" sz="2000" dirty="0"/>
              <a:t>a buscar novos mercados consumidores para vender seus produtos e, ao mesmo tempo, obter novas fontes de matéria-prima e de mão de obra barata. Os principais alvos foram África, Ásia e Oceania.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070553" y="669853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1" y="565435"/>
            <a:ext cx="1051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imperialismo e partilha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3B4A77-7526-DE61-64F6-2A4543F07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89" y="1432152"/>
            <a:ext cx="6562725" cy="5362575"/>
          </a:xfrm>
          <a:prstGeom prst="rect">
            <a:avLst/>
          </a:prstGeom>
        </p:spPr>
      </p:pic>
      <p:sp>
        <p:nvSpPr>
          <p:cNvPr id="7" name="Round Same Side Corner Rectangle 8">
            <a:extLst>
              <a:ext uri="{FF2B5EF4-FFF2-40B4-BE49-F238E27FC236}">
                <a16:creationId xmlns:a16="http://schemas.microsoft.com/office/drawing/2014/main" id="{FFCB4D7E-77E7-663D-A9B4-09B24B342290}"/>
              </a:ext>
            </a:extLst>
          </p:cNvPr>
          <p:cNvSpPr/>
          <p:nvPr/>
        </p:nvSpPr>
        <p:spPr>
          <a:xfrm rot="10800000">
            <a:off x="590411" y="1362363"/>
            <a:ext cx="3871720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CDA5DF39-FF35-4C43-64A9-C2B87E61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213154" y="4978349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655BFC0-7D85-4CAA-958B-E3E58D719806}"/>
              </a:ext>
            </a:extLst>
          </p:cNvPr>
          <p:cNvSpPr txBox="1"/>
          <p:nvPr/>
        </p:nvSpPr>
        <p:spPr>
          <a:xfrm>
            <a:off x="586857" y="1461641"/>
            <a:ext cx="4054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Após a Segunda Guerra Mundial, </a:t>
            </a:r>
          </a:p>
          <a:p>
            <a:r>
              <a:rPr lang="pt-BR" sz="2000" dirty="0"/>
              <a:t>as potências europeias estavam enfraquecidas. Assim, as metrópoles europeias tinham dificuldades em manter a administração das colônias </a:t>
            </a:r>
          </a:p>
          <a:p>
            <a:r>
              <a:rPr lang="pt-BR" sz="2000" dirty="0"/>
              <a:t>e conter o crescimento dos movimentos de independência dos territórios ocupados na África, além de manifestações contra a colonização, pois a opinião pública mundial exercia forte pressão para a independência dos países africanos.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085696" y="58401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1" y="555200"/>
            <a:ext cx="9533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históricos: descolonização da África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 Same Side Corner Rectangle 8">
            <a:extLst>
              <a:ext uri="{FF2B5EF4-FFF2-40B4-BE49-F238E27FC236}">
                <a16:creationId xmlns:a16="http://schemas.microsoft.com/office/drawing/2014/main" id="{8B3C940E-26D3-D923-77A6-F7AA657993EC}"/>
              </a:ext>
            </a:extLst>
          </p:cNvPr>
          <p:cNvSpPr/>
          <p:nvPr/>
        </p:nvSpPr>
        <p:spPr>
          <a:xfrm rot="10800000">
            <a:off x="590411" y="1362362"/>
            <a:ext cx="4050752" cy="39243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4" name="Picture 9" descr="icon_FTD.png">
            <a:extLst>
              <a:ext uri="{FF2B5EF4-FFF2-40B4-BE49-F238E27FC236}">
                <a16:creationId xmlns:a16="http://schemas.microsoft.com/office/drawing/2014/main" id="{50793803-9486-962D-FD7E-96C4EC1C1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36908" y="4951090"/>
            <a:ext cx="360173" cy="4134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E128FF4-7807-8209-3196-3CC6BEE82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03" y="1461641"/>
            <a:ext cx="5381625" cy="52387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CFBA061-0F46-461B-B774-942915BF9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929" y="4627452"/>
            <a:ext cx="1551257" cy="214523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C55F0E0-E8FD-23C6-3796-C2FF19EA1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56" y="6275811"/>
            <a:ext cx="4466775" cy="34962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A3BB4B-E730-FFE9-F8ED-ABD4742A864F}"/>
              </a:ext>
            </a:extLst>
          </p:cNvPr>
          <p:cNvSpPr txBox="1"/>
          <p:nvPr/>
        </p:nvSpPr>
        <p:spPr>
          <a:xfrm>
            <a:off x="4734966" y="2093854"/>
            <a:ext cx="18931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Saara Ocidental: território sob domínio do Marrocos em processo de negociação de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independência com auxílio da ONU, que o considera um território não autônomo desde os anos 1960.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África do Sul: em 1910, o parlamento britânico</a:t>
            </a:r>
          </a:p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cria a União da África do Sul, que transformava a colônia em domínio britânico. Em 1961, o país proclama a República da África do Sul</a:t>
            </a:r>
            <a:r>
              <a:rPr lang="pt-BR" sz="1100" dirty="0"/>
              <a:t>.</a:t>
            </a:r>
          </a:p>
          <a:p>
            <a:endParaRPr lang="pt-BR" sz="2000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C2642088-08F5-C55A-5756-C9E5668925E5}"/>
              </a:ext>
            </a:extLst>
          </p:cNvPr>
          <p:cNvSpPr/>
          <p:nvPr/>
        </p:nvSpPr>
        <p:spPr>
          <a:xfrm rot="16200000">
            <a:off x="4421049" y="2409120"/>
            <a:ext cx="2423935" cy="1818572"/>
          </a:xfrm>
          <a:prstGeom prst="round2SameRect">
            <a:avLst>
              <a:gd name="adj1" fmla="val 11026"/>
              <a:gd name="adj2" fmla="val 0"/>
            </a:avLst>
          </a:prstGeom>
          <a:solidFill>
            <a:schemeClr val="accent6">
              <a:lumMod val="75000"/>
              <a:alpha val="10000"/>
            </a:schemeClr>
          </a:solidFill>
          <a:ln w="31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69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12372</TotalTime>
  <Words>644</Words>
  <Application>Microsoft Office PowerPoint</Application>
  <PresentationFormat>Personalizar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512</cp:revision>
  <dcterms:created xsi:type="dcterms:W3CDTF">2019-06-18T13:03:29Z</dcterms:created>
  <dcterms:modified xsi:type="dcterms:W3CDTF">2023-07-21T18:30:11Z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