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427" r:id="rId5"/>
    <p:sldId id="387" r:id="rId6"/>
    <p:sldId id="365" r:id="rId7"/>
    <p:sldId id="436" r:id="rId8"/>
    <p:sldId id="437" r:id="rId9"/>
    <p:sldId id="438" r:id="rId10"/>
    <p:sldId id="439" r:id="rId11"/>
    <p:sldId id="375" r:id="rId12"/>
    <p:sldId id="440" r:id="rId13"/>
    <p:sldId id="388" r:id="rId14"/>
    <p:sldId id="441" r:id="rId15"/>
    <p:sldId id="390" r:id="rId16"/>
    <p:sldId id="391" r:id="rId17"/>
    <p:sldId id="392" r:id="rId18"/>
    <p:sldId id="393" r:id="rId19"/>
    <p:sldId id="394" r:id="rId2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25" clrIdx="0"/>
  <p:cmAuthor id="2" name="Lilian Semenichin Nogueira" initials="LSN" lastIdx="11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D05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4" autoAdjust="0"/>
    <p:restoredTop sz="99435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25BA9-E82B-5247-83A1-86D8AC24CD40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F347D-F397-1A46-A32B-3AF21EE7459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8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7D840-96A1-C14C-9E5E-9BF4C4405C0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2D78E-4607-3B42-A7BF-0A4833E1ADA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479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467495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65005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9053509" y="230752"/>
            <a:ext cx="2895686" cy="348813"/>
            <a:chOff x="7015496" y="158572"/>
            <a:chExt cx="4979630" cy="599844"/>
          </a:xfrm>
        </p:grpSpPr>
        <p:pic>
          <p:nvPicPr>
            <p:cNvPr id="12" name="Picture 11" descr="Screen Shot 2019-06-18 at 10.35.34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18" b="14235"/>
            <a:stretch/>
          </p:blipFill>
          <p:spPr>
            <a:xfrm>
              <a:off x="11103879" y="175764"/>
              <a:ext cx="891247" cy="44420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015496" y="158572"/>
              <a:ext cx="3934276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Território brasileiro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2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97810" y="184572"/>
            <a:ext cx="184731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endParaRPr lang="en-US" sz="2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56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01273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021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BD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97"/>
          <a:stretch/>
        </p:blipFill>
        <p:spPr>
          <a:xfrm>
            <a:off x="0" y="1"/>
            <a:ext cx="9336947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659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23" y="-184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222227" y="665071"/>
            <a:ext cx="404521" cy="413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89751" y="577737"/>
            <a:ext cx="4220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México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63394D2A-D3CE-4A8D-9D51-2CD6DB846DC3}"/>
              </a:ext>
            </a:extLst>
          </p:cNvPr>
          <p:cNvSpPr txBox="1"/>
          <p:nvPr/>
        </p:nvSpPr>
        <p:spPr>
          <a:xfrm>
            <a:off x="494497" y="1472058"/>
            <a:ext cx="10934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 fronteira entre México e Estados Unidos estende-se por aproximadamente 3 100 km,</a:t>
            </a:r>
          </a:p>
          <a:p>
            <a:r>
              <a:rPr lang="pt-BR" dirty="0"/>
              <a:t>Dos Quais 1 100 km são separados por muros construídos para conter a migração de milhares </a:t>
            </a:r>
            <a:br>
              <a:rPr lang="pt-BR" dirty="0"/>
            </a:br>
            <a:r>
              <a:rPr lang="pt-BR" dirty="0"/>
              <a:t>de mexicanos que desejam entrar nos Estados Unidos em busca de trabalho e melhores condições de vida.</a:t>
            </a:r>
          </a:p>
          <a:p>
            <a:r>
              <a:rPr lang="pt-BR" dirty="0"/>
              <a:t>Muitos desses migrantes vivem no sul e na costa oeste dos Estados Unidos, onde são conhecidos</a:t>
            </a:r>
          </a:p>
          <a:p>
            <a:r>
              <a:rPr lang="pt-BR" dirty="0"/>
              <a:t>por </a:t>
            </a:r>
            <a:r>
              <a:rPr lang="pt-BR" i="1" dirty="0" err="1"/>
              <a:t>braceros</a:t>
            </a:r>
            <a:r>
              <a:rPr lang="pt-BR" i="1" dirty="0"/>
              <a:t> </a:t>
            </a:r>
            <a:r>
              <a:rPr lang="pt-BR" dirty="0"/>
              <a:t>(trabalhadores) e atuam na colheita de produtos agrícolas, principalmente</a:t>
            </a:r>
          </a:p>
          <a:p>
            <a:r>
              <a:rPr lang="pt-BR" dirty="0"/>
              <a:t>na região do </a:t>
            </a:r>
            <a:r>
              <a:rPr lang="pt-BR" i="1" dirty="0"/>
              <a:t>Sun </a:t>
            </a:r>
            <a:r>
              <a:rPr lang="pt-BR" i="1" dirty="0" err="1"/>
              <a:t>Belt</a:t>
            </a:r>
            <a:r>
              <a:rPr lang="pt-BR" dirty="0"/>
              <a:t>. Outros trabalham em indústrias, na construção civil, no setor de serviços,</a:t>
            </a:r>
          </a:p>
          <a:p>
            <a:r>
              <a:rPr lang="pt-BR" dirty="0"/>
              <a:t>entre outra ocupações.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A partir da década de 1960, muitas empresas de montagem e acabamento de produtos destinados à exportação instalaram-se no México, próximo à fronteira com os Estados Unidos. As chamadas de </a:t>
            </a:r>
            <a:r>
              <a:rPr lang="pt-BR" i="1" dirty="0"/>
              <a:t>maquiladoras</a:t>
            </a:r>
            <a:r>
              <a:rPr lang="pt-BR" dirty="0"/>
              <a:t> têm incentivos fiscais, recebem peças fabricadas nas matrizes estrangeiras e apenas montam o produto final. A implantação das </a:t>
            </a:r>
            <a:r>
              <a:rPr lang="pt-BR" i="1" dirty="0"/>
              <a:t>maquiladoras </a:t>
            </a:r>
            <a:r>
              <a:rPr lang="pt-BR" dirty="0"/>
              <a:t>está associada à estratégia usada pelas empresas transnacionais de se instalar nos países periféricos, aproveitando a mão de obra farta e barata. Além disso, as </a:t>
            </a:r>
            <a:r>
              <a:rPr lang="pt-BR" i="1" dirty="0"/>
              <a:t>maquiladoras </a:t>
            </a:r>
            <a:r>
              <a:rPr lang="pt-BR" dirty="0"/>
              <a:t>absorvem parte da mão de obra que buscaria emprego nos Estados Unidos, reduzindo as imigrações para esse país.</a:t>
            </a:r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6702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508173" y="609856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1" y="485712"/>
            <a:ext cx="4220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América Central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aixaDeTexto 7">
            <a:extLst>
              <a:ext uri="{FF2B5EF4-FFF2-40B4-BE49-F238E27FC236}">
                <a16:creationId xmlns:a16="http://schemas.microsoft.com/office/drawing/2014/main" id="{E160BDB2-B906-4FF1-985F-C5C643CA3ECE}"/>
              </a:ext>
            </a:extLst>
          </p:cNvPr>
          <p:cNvSpPr txBox="1"/>
          <p:nvPr/>
        </p:nvSpPr>
        <p:spPr>
          <a:xfrm>
            <a:off x="489751" y="1388149"/>
            <a:ext cx="3955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Casos selecionados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6164584-44D1-4D56-87CD-D8E6E092ECEF}"/>
              </a:ext>
            </a:extLst>
          </p:cNvPr>
          <p:cNvSpPr txBox="1"/>
          <p:nvPr/>
        </p:nvSpPr>
        <p:spPr>
          <a:xfrm>
            <a:off x="1573360" y="2234045"/>
            <a:ext cx="110204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Haiti é o país mais pobre da América, com mais da metade de sua população vivendo em condições </a:t>
            </a:r>
            <a:br>
              <a:rPr lang="pt-BR" dirty="0"/>
            </a:br>
            <a:r>
              <a:rPr lang="pt-BR" dirty="0"/>
              <a:t>de pobreza extrema. Cerca de 40% da população é analfabeta. A expectativa de vida é de 63,6 anos.</a:t>
            </a:r>
          </a:p>
          <a:p>
            <a:r>
              <a:rPr lang="pt-BR" dirty="0"/>
              <a:t>A instabilidade política, os desastres naturais e também os riscos de epidemias, associados à incapacidade </a:t>
            </a:r>
            <a:br>
              <a:rPr lang="pt-BR" dirty="0"/>
            </a:br>
            <a:r>
              <a:rPr lang="pt-BR" dirty="0"/>
              <a:t>de o Estado investir na geração de empregos, construção de moradias, educação e saúde, têm motivado </a:t>
            </a:r>
            <a:br>
              <a:rPr lang="pt-BR" dirty="0"/>
            </a:br>
            <a:r>
              <a:rPr lang="pt-BR" dirty="0"/>
              <a:t>diversas manifestações populares, além de incentivar a migração de muitos haitianos.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2EDB8AF2-9696-44C9-9555-A0E844932C54}"/>
              </a:ext>
            </a:extLst>
          </p:cNvPr>
          <p:cNvSpPr txBox="1"/>
          <p:nvPr/>
        </p:nvSpPr>
        <p:spPr>
          <a:xfrm>
            <a:off x="1587018" y="4002954"/>
            <a:ext cx="103674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Em 1959, Fidel Castro assumiu o poder e implantou o socialismo em Cuba. Os Estados Unidos determinaram </a:t>
            </a:r>
            <a:br>
              <a:rPr lang="pt-BR" dirty="0"/>
            </a:br>
            <a:r>
              <a:rPr lang="pt-BR" dirty="0"/>
              <a:t>o embargo econômico à Cuba, ou seja, proibiram que países capitalistas comprassem ou vendessem </a:t>
            </a:r>
            <a:br>
              <a:rPr lang="pt-BR" dirty="0"/>
            </a:br>
            <a:r>
              <a:rPr lang="pt-BR" dirty="0"/>
              <a:t>produtos para o país socialista.</a:t>
            </a:r>
          </a:p>
          <a:p>
            <a:endParaRPr lang="pt-BR" dirty="0"/>
          </a:p>
          <a:p>
            <a:r>
              <a:rPr lang="pt-BR" dirty="0"/>
              <a:t>A Revolução Cubana introduziu várias mudanças no país, com destaque para a reforma agrária e melhorias significativas nas áreas de educação e saúde. Por outro lado, não havia liberdade política nem de imprensa. </a:t>
            </a:r>
            <a:br>
              <a:rPr lang="pt-BR" dirty="0"/>
            </a:br>
            <a:r>
              <a:rPr lang="pt-BR" dirty="0"/>
              <a:t>Até hoje o acesso à internet ainda é restrito, tanto pela infraestrutura tecnológica precária quanto </a:t>
            </a:r>
            <a:br>
              <a:rPr lang="pt-BR" dirty="0"/>
            </a:br>
            <a:r>
              <a:rPr lang="pt-BR" dirty="0"/>
              <a:t>pela ação do governo.</a:t>
            </a:r>
          </a:p>
        </p:txBody>
      </p:sp>
      <p:pic>
        <p:nvPicPr>
          <p:cNvPr id="11" name="Picture 10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02240" y="2313424"/>
            <a:ext cx="716680" cy="732538"/>
          </a:xfrm>
          <a:prstGeom prst="rect">
            <a:avLst/>
          </a:prstGeom>
        </p:spPr>
      </p:pic>
      <p:pic>
        <p:nvPicPr>
          <p:cNvPr id="12" name="Picture 1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02240" y="4091424"/>
            <a:ext cx="716680" cy="732538"/>
          </a:xfrm>
          <a:prstGeom prst="rect">
            <a:avLst/>
          </a:prstGeom>
        </p:spPr>
      </p:pic>
      <p:pic>
        <p:nvPicPr>
          <p:cNvPr id="13" name="Picture 1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02240" y="5188242"/>
            <a:ext cx="716680" cy="732538"/>
          </a:xfrm>
          <a:prstGeom prst="rect">
            <a:avLst/>
          </a:prstGeom>
        </p:spPr>
      </p:pic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0756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508173" y="591451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1" y="559332"/>
            <a:ext cx="4220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América Andina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03339FD8-5308-4B5A-885D-C8B59A642E3A}"/>
              </a:ext>
            </a:extLst>
          </p:cNvPr>
          <p:cNvSpPr txBox="1"/>
          <p:nvPr/>
        </p:nvSpPr>
        <p:spPr>
          <a:xfrm>
            <a:off x="552222" y="1455449"/>
            <a:ext cx="1100636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 América Andina é formada por Venezuela, Colômbia, Equador, Peru, Bolívia e Chile. </a:t>
            </a:r>
            <a:br>
              <a:rPr lang="pt-BR" sz="2000" dirty="0"/>
            </a:br>
            <a:endParaRPr lang="pt-BR" sz="2000" dirty="0"/>
          </a:p>
          <a:p>
            <a:r>
              <a:rPr lang="pt-BR" sz="2000" dirty="0"/>
              <a:t>A cordilheira dos Andes é um dos mais marcantes elementos da paisagem desses países.</a:t>
            </a:r>
          </a:p>
          <a:p>
            <a:endParaRPr lang="pt-BR" sz="2000" dirty="0"/>
          </a:p>
          <a:p>
            <a:r>
              <a:rPr lang="pt-BR" sz="2000" dirty="0"/>
              <a:t>Os países da América Andina têm em comum aspectos históricos e culturais, como a colonização </a:t>
            </a:r>
            <a:br>
              <a:rPr lang="pt-BR" sz="2000" dirty="0"/>
            </a:br>
            <a:r>
              <a:rPr lang="pt-BR" sz="2000" dirty="0"/>
              <a:t>e a língua oficial espanholas. Com população formada principalmente por etnias indígenas e mestiças, seus países também mantêm muitos costumes e tradições das sociedades pré-colombianas.</a:t>
            </a:r>
          </a:p>
          <a:p>
            <a:endParaRPr lang="pt-BR" sz="2000" dirty="0"/>
          </a:p>
          <a:p>
            <a:r>
              <a:rPr lang="pt-BR" sz="2000" dirty="0"/>
              <a:t>Economicamente, a América Andina destaca-se pela exploração e beneficiamento de recursos minerais e energéticos e por uma agricultura diversificada, com destaque para produtos como café, banana, cana-</a:t>
            </a:r>
            <a:r>
              <a:rPr lang="pt-BR" sz="2000" dirty="0">
                <a:latin typeface="Roboto" panose="02000000000000000000" pitchFamily="2" charset="0"/>
                <a:ea typeface="Roboto" panose="02000000000000000000" pitchFamily="2" charset="0"/>
              </a:rPr>
              <a:t>‑</a:t>
            </a:r>
            <a:r>
              <a:rPr lang="pt-BR" sz="2000" dirty="0"/>
              <a:t>de-açúcar, trigo e aveia, cultivados em grandes propriedades.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8165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646551" y="628261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1" y="614547"/>
            <a:ext cx="2327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Guianas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2223" y="2168994"/>
            <a:ext cx="106348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As Guianas apresentam composição étnico-cultural complexa. </a:t>
            </a:r>
            <a:br>
              <a:rPr lang="pt-BR" sz="2000" dirty="0"/>
            </a:br>
            <a:endParaRPr lang="pt-BR" sz="2000" dirty="0"/>
          </a:p>
          <a:p>
            <a:r>
              <a:rPr lang="pt-BR" sz="2000" dirty="0"/>
              <a:t>Escravizados africanos e imigrantes chineses, indonésios e indianos juntaram-se a indígenas, </a:t>
            </a:r>
            <a:br>
              <a:rPr lang="pt-BR" sz="2000" dirty="0"/>
            </a:br>
            <a:r>
              <a:rPr lang="pt-BR" sz="2000" dirty="0"/>
              <a:t>ingleses, holandeses e franceses, contribuindo para a formação de sociedades </a:t>
            </a:r>
            <a:br>
              <a:rPr lang="pt-BR" sz="2000" dirty="0"/>
            </a:br>
            <a:r>
              <a:rPr lang="pt-BR" sz="2000" dirty="0"/>
              <a:t>com ampla variedade étnica, linguística e religiosa.</a:t>
            </a:r>
          </a:p>
          <a:p>
            <a:endParaRPr lang="pt-BR" sz="2000" dirty="0"/>
          </a:p>
          <a:p>
            <a:r>
              <a:rPr lang="pt-BR" sz="2000" dirty="0"/>
              <a:t>A economia das Guianas, baseada no cultivo de produtos para exportação, é carente </a:t>
            </a:r>
            <a:br>
              <a:rPr lang="pt-BR" sz="2000" dirty="0"/>
            </a:br>
            <a:r>
              <a:rPr lang="pt-BR" sz="2000" dirty="0"/>
              <a:t>de infraestrutura de transportes e energia. Há na região importantes recursos minerais, </a:t>
            </a:r>
            <a:br>
              <a:rPr lang="pt-BR" sz="2000" dirty="0"/>
            </a:br>
            <a:r>
              <a:rPr lang="pt-BR" sz="2000" dirty="0"/>
              <a:t>como bauxita, ouro e diamante. A atividade industrial é pouco desenvolvida.</a:t>
            </a:r>
            <a:endParaRPr lang="en-US" sz="2000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1791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0" y="577737"/>
            <a:ext cx="65111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América Platina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9D78BC2B-1850-4260-B65C-0A0B28188390}"/>
              </a:ext>
            </a:extLst>
          </p:cNvPr>
          <p:cNvSpPr txBox="1"/>
          <p:nvPr/>
        </p:nvSpPr>
        <p:spPr>
          <a:xfrm>
            <a:off x="552222" y="2395993"/>
            <a:ext cx="1033485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A América Platina recebe essa denominação porque parte dos territórios dos países </a:t>
            </a:r>
            <a:br>
              <a:rPr lang="pt-BR" sz="2000" dirty="0"/>
            </a:br>
            <a:r>
              <a:rPr lang="pt-BR" sz="2000" dirty="0"/>
              <a:t>que constituem a região é banhada pelos rios que compõem a Bacia Platina </a:t>
            </a:r>
            <a:br>
              <a:rPr lang="pt-BR" sz="2000" dirty="0"/>
            </a:br>
            <a:r>
              <a:rPr lang="pt-BR" sz="2000" dirty="0"/>
              <a:t>(também chamada de Bacia do Prata): Paraná (Brasil), Uruguai e Paraguai. </a:t>
            </a:r>
          </a:p>
          <a:p>
            <a:endParaRPr lang="pt-BR" sz="2000" dirty="0"/>
          </a:p>
          <a:p>
            <a:r>
              <a:rPr lang="pt-BR" sz="2000" dirty="0"/>
              <a:t>Além da característica hidrográfica, os países platinos compartilham um mesmo passado colonial. </a:t>
            </a:r>
          </a:p>
          <a:p>
            <a:endParaRPr lang="pt-BR" sz="2000" dirty="0"/>
          </a:p>
          <a:p>
            <a:r>
              <a:rPr lang="pt-BR" sz="2000" dirty="0"/>
              <a:t>Argentina, Paraguai e Uruguai, além de Bolívia e parte do Chile, estiveram durante o domínio espanhol sob mesma administração, denominado Vice-Reinado do Rio da Prata.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3612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2037504" y="554641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1" y="485712"/>
            <a:ext cx="17500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Brasil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36080" y="1202256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07522F50-28F6-41D2-AD73-6643378457C4}"/>
              </a:ext>
            </a:extLst>
          </p:cNvPr>
          <p:cNvSpPr txBox="1"/>
          <p:nvPr/>
        </p:nvSpPr>
        <p:spPr>
          <a:xfrm>
            <a:off x="478206" y="1225058"/>
            <a:ext cx="10540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O Brasil é considerado uma potência na América Latina por causa do tamanho de sua economia e da influência política que exerce sobre os demais países da região.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7209E30F-B24F-4FB2-BD8E-5C75317F65BD}"/>
              </a:ext>
            </a:extLst>
          </p:cNvPr>
          <p:cNvSpPr txBox="1"/>
          <p:nvPr/>
        </p:nvSpPr>
        <p:spPr>
          <a:xfrm>
            <a:off x="1670967" y="2279217"/>
            <a:ext cx="88642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Agropecuária</a:t>
            </a:r>
          </a:p>
          <a:p>
            <a:r>
              <a:rPr lang="pt-BR" sz="2000" dirty="0"/>
              <a:t>O setor agropecuário representa cerca de 7% do PIB do país, podendo chegar a mais de 27% quando consideradas as atividades do agronegócio. A agropecuária também se destaca no comércio internacional, respondendo por cerca de 20% de tudo o que é exportado pelo país.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AB065E-305D-4511-B11F-3317FDB3FD51}"/>
              </a:ext>
            </a:extLst>
          </p:cNvPr>
          <p:cNvSpPr txBox="1"/>
          <p:nvPr/>
        </p:nvSpPr>
        <p:spPr>
          <a:xfrm flipH="1">
            <a:off x="1716685" y="4439083"/>
            <a:ext cx="86684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/>
              <a:t>Indústria</a:t>
            </a:r>
          </a:p>
          <a:p>
            <a:r>
              <a:rPr lang="pt-BR" sz="2000" dirty="0"/>
              <a:t>A maior parte das indústrias brasileiras está concentrada na região Sudeste. Apesar do processo de desconcentração industrial observado nas últimas décadas, o Sudeste continua se destacando no setor, com 45,4% dos estabelecimentos em 2020.</a:t>
            </a: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02240" y="2313424"/>
            <a:ext cx="716680" cy="732538"/>
          </a:xfrm>
          <a:prstGeom prst="rect">
            <a:avLst/>
          </a:prstGeom>
        </p:spPr>
      </p:pic>
      <p:pic>
        <p:nvPicPr>
          <p:cNvPr id="9" name="Picture 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602240" y="4541696"/>
            <a:ext cx="716680" cy="732538"/>
          </a:xfrm>
          <a:prstGeom prst="rect">
            <a:avLst/>
          </a:prstGeom>
        </p:spPr>
      </p:pic>
      <p:pic>
        <p:nvPicPr>
          <p:cNvPr id="10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3681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98444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783511" y="591451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2" y="485712"/>
            <a:ext cx="1496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Brics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95047" y="119359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E5A6B18E-69F9-4BC3-8404-6A5F0F996E77}"/>
              </a:ext>
            </a:extLst>
          </p:cNvPr>
          <p:cNvSpPr txBox="1"/>
          <p:nvPr/>
        </p:nvSpPr>
        <p:spPr>
          <a:xfrm>
            <a:off x="585286" y="2529113"/>
            <a:ext cx="9704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O Brasil estabelece relações com diferentes países, principalmente aqueles considerados emergentes. A participação no Brics, acrônimo formado pelas iniciais Brasil, Rússia, Índia, China e África do Sul, insere-se nessa perspectiva de maior cooperação entre seus membros. Os países do Brics têm em comum as grandes dimensões de seus territórios, o elevado número de habitantes e a crescente importância no cenário mundial.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5332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07837" y="2301886"/>
            <a:ext cx="6784163" cy="101566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América Latina</a:t>
            </a:r>
          </a:p>
        </p:txBody>
      </p:sp>
      <p:pic>
        <p:nvPicPr>
          <p:cNvPr id="23" name="Picture 22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52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23" y="-184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9751" y="559332"/>
            <a:ext cx="8648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Regionalização da América Latina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9389" y="126721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555061" y="594802"/>
            <a:ext cx="404521" cy="413472"/>
          </a:xfrm>
          <a:prstGeom prst="rect">
            <a:avLst/>
          </a:prstGeom>
        </p:spPr>
      </p:pic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C0281A36-EFB5-05C9-607F-392FD2A721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4412" y="6413534"/>
            <a:ext cx="4257675" cy="35242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EC8601F-6E06-ADE9-D0C4-6AE2C1F2B8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4412" y="1327184"/>
            <a:ext cx="4514850" cy="5086350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EDEE84-AB37-150D-EEB1-C66DCD7AA14F}"/>
              </a:ext>
            </a:extLst>
          </p:cNvPr>
          <p:cNvSpPr txBox="1"/>
          <p:nvPr/>
        </p:nvSpPr>
        <p:spPr>
          <a:xfrm>
            <a:off x="671918" y="1366227"/>
            <a:ext cx="38045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A América Latina pode ser regionalizada por critérios físicos, sociais, históricos ou, ainda, a combinação desses.</a:t>
            </a:r>
            <a:r>
              <a:rPr lang="pt-BR" dirty="0"/>
              <a:t> </a:t>
            </a:r>
          </a:p>
        </p:txBody>
      </p:sp>
      <p:sp>
        <p:nvSpPr>
          <p:cNvPr id="15" name="Round Same Side Corner Rectangle 8">
            <a:extLst>
              <a:ext uri="{FF2B5EF4-FFF2-40B4-BE49-F238E27FC236}">
                <a16:creationId xmlns:a16="http://schemas.microsoft.com/office/drawing/2014/main" id="{4A203F32-A0E3-7B2C-BDF3-71ED8F3F260B}"/>
              </a:ext>
            </a:extLst>
          </p:cNvPr>
          <p:cNvSpPr/>
          <p:nvPr/>
        </p:nvSpPr>
        <p:spPr>
          <a:xfrm rot="10800000">
            <a:off x="671919" y="1267218"/>
            <a:ext cx="3804547" cy="1803530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6" name="Picture 9" descr="icon_FTD.png">
            <a:extLst>
              <a:ext uri="{FF2B5EF4-FFF2-40B4-BE49-F238E27FC236}">
                <a16:creationId xmlns:a16="http://schemas.microsoft.com/office/drawing/2014/main" id="{14164364-6CE7-EDC3-4260-DD71DFA251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4271811" y="2796584"/>
            <a:ext cx="360173" cy="41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5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23" y="-184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9751" y="559332"/>
            <a:ext cx="8648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América Latina: população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9389" y="126721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892151" y="594801"/>
            <a:ext cx="404521" cy="413472"/>
          </a:xfrm>
          <a:prstGeom prst="rect">
            <a:avLst/>
          </a:prstGeom>
        </p:spPr>
      </p:pic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EDEE84-AB37-150D-EEB1-C66DCD7AA14F}"/>
              </a:ext>
            </a:extLst>
          </p:cNvPr>
          <p:cNvSpPr txBox="1"/>
          <p:nvPr/>
        </p:nvSpPr>
        <p:spPr>
          <a:xfrm>
            <a:off x="489751" y="1315144"/>
            <a:ext cx="380454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Em 2021 a população da América Latina era estimada em 659,7 milhões de pessoas, de acordo com a Organização das Nações Unidas (ONU). Brasil e México são os países mais populosos da região.</a:t>
            </a:r>
            <a:endParaRPr lang="pt-BR" dirty="0"/>
          </a:p>
        </p:txBody>
      </p:sp>
      <p:sp>
        <p:nvSpPr>
          <p:cNvPr id="15" name="Round Same Side Corner Rectangle 8">
            <a:extLst>
              <a:ext uri="{FF2B5EF4-FFF2-40B4-BE49-F238E27FC236}">
                <a16:creationId xmlns:a16="http://schemas.microsoft.com/office/drawing/2014/main" id="{4A203F32-A0E3-7B2C-BDF3-71ED8F3F260B}"/>
              </a:ext>
            </a:extLst>
          </p:cNvPr>
          <p:cNvSpPr/>
          <p:nvPr/>
        </p:nvSpPr>
        <p:spPr>
          <a:xfrm rot="10800000">
            <a:off x="369389" y="1267218"/>
            <a:ext cx="3924908" cy="3195586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6" name="Picture 9" descr="icon_FTD.png">
            <a:extLst>
              <a:ext uri="{FF2B5EF4-FFF2-40B4-BE49-F238E27FC236}">
                <a16:creationId xmlns:a16="http://schemas.microsoft.com/office/drawing/2014/main" id="{14164364-6CE7-EDC3-4260-DD71DFA251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4114211" y="4203321"/>
            <a:ext cx="360173" cy="41347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C7DE083-812F-8C91-38AC-2B646C5406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6466" y="1300045"/>
            <a:ext cx="7465325" cy="552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05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23" y="-184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9751" y="559332"/>
            <a:ext cx="8648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América Latina: população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9389" y="126721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892151" y="594801"/>
            <a:ext cx="404521" cy="413472"/>
          </a:xfrm>
          <a:prstGeom prst="rect">
            <a:avLst/>
          </a:prstGeom>
        </p:spPr>
      </p:pic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EDEE84-AB37-150D-EEB1-C66DCD7AA14F}"/>
              </a:ext>
            </a:extLst>
          </p:cNvPr>
          <p:cNvSpPr txBox="1"/>
          <p:nvPr/>
        </p:nvSpPr>
        <p:spPr>
          <a:xfrm>
            <a:off x="489751" y="1315144"/>
            <a:ext cx="10933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j-lt"/>
              </a:rPr>
              <a:t>Na América Latina, os espaços rural e urbano articulam-se por meio de dinâmicas semelhantes em vários países. A principal delas é a relação entre a concentração de terras e a migração do campo para as grandes e médias cidades, fatores responsáveis pela pobreza e pela desigualdade social em ambos os espaços.</a:t>
            </a:r>
            <a:endParaRPr lang="pt-BR" sz="2000" dirty="0">
              <a:latin typeface="+mj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A60613F-8AB5-34C3-FF7B-DE5829B686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1345" y="2308158"/>
            <a:ext cx="7742965" cy="454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69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23" y="-184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9751" y="559332"/>
            <a:ext cx="8648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América Latina: migração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9389" y="126721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892151" y="594801"/>
            <a:ext cx="404521" cy="413472"/>
          </a:xfrm>
          <a:prstGeom prst="rect">
            <a:avLst/>
          </a:prstGeom>
        </p:spPr>
      </p:pic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81EDEE84-AB37-150D-EEB1-C66DCD7AA14F}"/>
              </a:ext>
            </a:extLst>
          </p:cNvPr>
          <p:cNvSpPr txBox="1"/>
          <p:nvPr/>
        </p:nvSpPr>
        <p:spPr>
          <a:xfrm>
            <a:off x="489751" y="1315144"/>
            <a:ext cx="111963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j-lt"/>
              </a:rPr>
              <a:t>Na América Latina as pessoas migram por motivos econômicos, políticos, climático, segurança, entre outros. Nos últimos anos, os fluxos migratórios da regiã</a:t>
            </a:r>
            <a:r>
              <a:rPr lang="pt-BR" sz="2000" dirty="0">
                <a:solidFill>
                  <a:srgbClr val="2F2F2E"/>
                </a:solidFill>
                <a:latin typeface="+mj-lt"/>
              </a:rPr>
              <a:t>o foram intensificados pela pandemia de covid-19.</a:t>
            </a:r>
            <a:endParaRPr lang="pt-BR" sz="2000" dirty="0">
              <a:latin typeface="+mj-lt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5BCF840-3B8F-B4F5-C390-D654DCC3FD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7825" y="1962150"/>
            <a:ext cx="867727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57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23" y="-184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9389" y="522709"/>
            <a:ext cx="7589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América Latina: tensões fronteiriças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69389" y="126721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756852" y="651470"/>
            <a:ext cx="404521" cy="413472"/>
          </a:xfrm>
          <a:prstGeom prst="rect">
            <a:avLst/>
          </a:prstGeom>
        </p:spPr>
      </p:pic>
      <p:pic>
        <p:nvPicPr>
          <p:cNvPr id="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6258C94-CA52-16AD-80AB-3DBA084FD6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63" y="1315143"/>
            <a:ext cx="4340155" cy="551819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6EE11A2C-8134-2028-EC8C-51DADA41B4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723" y="4970972"/>
            <a:ext cx="1579415" cy="1825746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081FFAFE-05EB-8530-C41F-65E4BC24C8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3718" y="1313024"/>
            <a:ext cx="1785004" cy="2496103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30D468CB-D54C-93EC-0EDD-A1CB491775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3812" y="3899385"/>
            <a:ext cx="1665104" cy="1645591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5173F282-FD15-5385-1849-C9140CA59DB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68955" y="1369227"/>
            <a:ext cx="1508100" cy="1633278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A8115B4C-00BC-76B2-19E2-4C8CFB8E13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5317" y="3104513"/>
            <a:ext cx="1455376" cy="1746451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190FA58B-477B-A6FF-D6EF-EB0CA787D77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72437" y="1338295"/>
            <a:ext cx="1501590" cy="2072194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9384122D-5856-C324-4A79-FC7862813B0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959112" y="3481565"/>
            <a:ext cx="1460765" cy="1610434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1111468D-DAEF-76DA-FE07-40EAC70585B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959113" y="5186284"/>
            <a:ext cx="1554038" cy="1610434"/>
          </a:xfrm>
          <a:prstGeom prst="rect">
            <a:avLst/>
          </a:prstGeom>
        </p:spPr>
      </p:pic>
      <p:pic>
        <p:nvPicPr>
          <p:cNvPr id="34" name="Imagem 33">
            <a:extLst>
              <a:ext uri="{FF2B5EF4-FFF2-40B4-BE49-F238E27FC236}">
                <a16:creationId xmlns:a16="http://schemas.microsoft.com/office/drawing/2014/main" id="{7312B48B-984B-4E42-E1C0-99C1CC6531B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71540" y="1369227"/>
            <a:ext cx="1548899" cy="360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8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469737" y="650959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1" y="583533"/>
            <a:ext cx="872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América Latina: recursos naturais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649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DCEDB9D-F48F-A591-E694-6DD4A5F40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751" y="1531129"/>
            <a:ext cx="6191250" cy="5057775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22A860FA-6151-7548-6AF3-192B723223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262" y="1448852"/>
            <a:ext cx="3038475" cy="504825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63AA9CBA-05C0-D31F-42DA-9DD9F619B702}"/>
              </a:ext>
            </a:extLst>
          </p:cNvPr>
          <p:cNvSpPr txBox="1"/>
          <p:nvPr/>
        </p:nvSpPr>
        <p:spPr>
          <a:xfrm>
            <a:off x="7272689" y="1362363"/>
            <a:ext cx="41641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j-lt"/>
              </a:rPr>
              <a:t>Rica em recursos naturais, a América Latina é explorada desde o período colonial. </a:t>
            </a:r>
          </a:p>
          <a:p>
            <a:pPr algn="l"/>
            <a:endParaRPr lang="pt-BR" sz="2000" dirty="0">
              <a:solidFill>
                <a:srgbClr val="2F2F2E"/>
              </a:solidFill>
              <a:latin typeface="+mj-lt"/>
            </a:endParaRPr>
          </a:p>
          <a:p>
            <a:pPr algn="l"/>
            <a:r>
              <a:rPr lang="pt-BR" sz="2000" dirty="0">
                <a:solidFill>
                  <a:srgbClr val="2F2F2E"/>
                </a:solidFill>
                <a:latin typeface="+mj-lt"/>
              </a:rPr>
              <a:t>Petróleo, gás natural, cobre, estanho, ouro e prata são destaque entre os recursos minerais explorados na região.</a:t>
            </a:r>
            <a:endParaRPr lang="pt-BR" sz="2000" dirty="0">
              <a:latin typeface="+mj-lt"/>
            </a:endParaRPr>
          </a:p>
        </p:txBody>
      </p:sp>
      <p:sp>
        <p:nvSpPr>
          <p:cNvPr id="17" name="Round Same Side Corner Rectangle 8">
            <a:extLst>
              <a:ext uri="{FF2B5EF4-FFF2-40B4-BE49-F238E27FC236}">
                <a16:creationId xmlns:a16="http://schemas.microsoft.com/office/drawing/2014/main" id="{4FA0E028-AE1D-D8B6-A266-CD1D41AF2BC9}"/>
              </a:ext>
            </a:extLst>
          </p:cNvPr>
          <p:cNvSpPr/>
          <p:nvPr/>
        </p:nvSpPr>
        <p:spPr>
          <a:xfrm rot="10800000">
            <a:off x="7110483" y="1362363"/>
            <a:ext cx="4326341" cy="2882091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8" name="Picture 9" descr="icon_FTD.png">
            <a:extLst>
              <a:ext uri="{FF2B5EF4-FFF2-40B4-BE49-F238E27FC236}">
                <a16:creationId xmlns:a16="http://schemas.microsoft.com/office/drawing/2014/main" id="{F7026E5B-DBB1-D81B-4E22-FC30A3D36C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11142811" y="4023234"/>
            <a:ext cx="360173" cy="413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669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469737" y="650959"/>
            <a:ext cx="404521" cy="413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9751" y="671239"/>
            <a:ext cx="872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América Latina: recursos naturais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95649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63AA9CBA-05C0-D31F-42DA-9DD9F619B702}"/>
              </a:ext>
            </a:extLst>
          </p:cNvPr>
          <p:cNvSpPr txBox="1"/>
          <p:nvPr/>
        </p:nvSpPr>
        <p:spPr>
          <a:xfrm>
            <a:off x="686858" y="1471442"/>
            <a:ext cx="50179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2400" b="0" i="0" u="none" strike="noStrike" baseline="0" dirty="0">
                <a:solidFill>
                  <a:srgbClr val="2F2F2E"/>
                </a:solidFill>
                <a:latin typeface="+mj-lt"/>
              </a:rPr>
              <a:t>A América Latina concentra</a:t>
            </a:r>
          </a:p>
          <a:p>
            <a:pPr algn="l"/>
            <a:r>
              <a:rPr lang="pt-BR" sz="2400" b="0" i="0" u="none" strike="noStrike" baseline="0" dirty="0">
                <a:solidFill>
                  <a:srgbClr val="2F2F2E"/>
                </a:solidFill>
                <a:latin typeface="+mj-lt"/>
              </a:rPr>
              <a:t>aproximadamente um terço das</a:t>
            </a:r>
          </a:p>
          <a:p>
            <a:pPr algn="l"/>
            <a:r>
              <a:rPr lang="pt-BR" sz="2400" b="0" i="0" u="none" strike="noStrike" baseline="0" dirty="0">
                <a:solidFill>
                  <a:srgbClr val="2F2F2E"/>
                </a:solidFill>
                <a:latin typeface="+mj-lt"/>
              </a:rPr>
              <a:t>reservas de água doce disponíveis no planeta e abriga três das maiores bacias hidrográficas do mundo: a bacia</a:t>
            </a:r>
          </a:p>
          <a:p>
            <a:pPr algn="l"/>
            <a:r>
              <a:rPr lang="pt-BR" sz="2400" b="0" i="0" u="none" strike="noStrike" baseline="0" dirty="0">
                <a:solidFill>
                  <a:srgbClr val="2F2F2E"/>
                </a:solidFill>
                <a:latin typeface="+mj-lt"/>
              </a:rPr>
              <a:t>do Amazonas, a bacia Platina e a bacia do Orinoco.</a:t>
            </a:r>
            <a:endParaRPr lang="pt-BR" sz="2400" dirty="0">
              <a:latin typeface="+mj-lt"/>
            </a:endParaRPr>
          </a:p>
        </p:txBody>
      </p:sp>
      <p:sp>
        <p:nvSpPr>
          <p:cNvPr id="17" name="Round Same Side Corner Rectangle 8">
            <a:extLst>
              <a:ext uri="{FF2B5EF4-FFF2-40B4-BE49-F238E27FC236}">
                <a16:creationId xmlns:a16="http://schemas.microsoft.com/office/drawing/2014/main" id="{4FA0E028-AE1D-D8B6-A266-CD1D41AF2BC9}"/>
              </a:ext>
            </a:extLst>
          </p:cNvPr>
          <p:cNvSpPr/>
          <p:nvPr/>
        </p:nvSpPr>
        <p:spPr>
          <a:xfrm rot="10800000">
            <a:off x="552221" y="1362362"/>
            <a:ext cx="5215012" cy="2882092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</a:t>
            </a:r>
          </a:p>
        </p:txBody>
      </p:sp>
      <p:pic>
        <p:nvPicPr>
          <p:cNvPr id="18" name="Picture 9" descr="icon_FTD.png">
            <a:extLst>
              <a:ext uri="{FF2B5EF4-FFF2-40B4-BE49-F238E27FC236}">
                <a16:creationId xmlns:a16="http://schemas.microsoft.com/office/drawing/2014/main" id="{F7026E5B-DBB1-D81B-4E22-FC30A3D36C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5618382" y="3990041"/>
            <a:ext cx="360173" cy="413472"/>
          </a:xfrm>
          <a:prstGeom prst="rect">
            <a:avLst/>
          </a:prstGeom>
        </p:spPr>
      </p:pic>
      <p:pic>
        <p:nvPicPr>
          <p:cNvPr id="7" name="Imagem 6" descr="Mapa&#10;&#10;Descrição gerada automaticamente">
            <a:extLst>
              <a:ext uri="{FF2B5EF4-FFF2-40B4-BE49-F238E27FC236}">
                <a16:creationId xmlns:a16="http://schemas.microsoft.com/office/drawing/2014/main" id="{40F6D147-36C6-C7DE-E703-4D45E06F34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259" y="1473856"/>
            <a:ext cx="3535268" cy="533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058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944A33-E788-4E7C-A2E1-88804CF4542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D31FD1-AC4C-4D32-9A9C-36448435AF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B152CD-9420-46B6-9409-D2A07F705D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12371</TotalTime>
  <Words>1169</Words>
  <Application>Microsoft Office PowerPoint</Application>
  <PresentationFormat>Personalizar</PresentationFormat>
  <Paragraphs>67</Paragraphs>
  <Slides>16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Aptifer Slab LT W01 Bold</vt:lpstr>
      <vt:lpstr>Arial</vt:lpstr>
      <vt:lpstr>Calibri</vt:lpstr>
      <vt:lpstr>Roboto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512</cp:revision>
  <dcterms:created xsi:type="dcterms:W3CDTF">2019-06-18T13:03:29Z</dcterms:created>
  <dcterms:modified xsi:type="dcterms:W3CDTF">2023-07-21T18:27:55Z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