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27" r:id="rId5"/>
    <p:sldId id="424" r:id="rId6"/>
    <p:sldId id="372" r:id="rId7"/>
    <p:sldId id="373" r:id="rId8"/>
    <p:sldId id="363" r:id="rId9"/>
    <p:sldId id="381" r:id="rId10"/>
    <p:sldId id="382" r:id="rId11"/>
    <p:sldId id="383" r:id="rId12"/>
    <p:sldId id="384" r:id="rId13"/>
    <p:sldId id="435" r:id="rId14"/>
    <p:sldId id="385" r:id="rId15"/>
    <p:sldId id="386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0" y="1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471545" y="627603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1304" y="588655"/>
            <a:ext cx="89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composição 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7D43634-0E70-4BC9-84B3-41A36BFE8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74" y="1683652"/>
            <a:ext cx="86010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706565" y="646357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305" y="570095"/>
            <a:ext cx="717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imperialismo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7A5C9A-B2AB-10C3-275E-8BCC8EE12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504" y="1436248"/>
            <a:ext cx="7554066" cy="53648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34EB8EB-7B12-9E0C-5E99-D35D8D65B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06" y="1531129"/>
            <a:ext cx="1573474" cy="23444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E7577FD-365A-DFC0-A81A-94568B1E6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06" y="3938728"/>
            <a:ext cx="1588159" cy="219999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E130308-E4A7-3D1C-9196-519BE06F4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609" y="3089990"/>
            <a:ext cx="1674163" cy="20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7">
            <a:extLst>
              <a:ext uri="{FF2B5EF4-FFF2-40B4-BE49-F238E27FC236}">
                <a16:creationId xmlns:a16="http://schemas.microsoft.com/office/drawing/2014/main" id="{86E9CCC0-8FCA-4462-A788-FD96FB4C737E}"/>
              </a:ext>
            </a:extLst>
          </p:cNvPr>
          <p:cNvSpPr txBox="1"/>
          <p:nvPr/>
        </p:nvSpPr>
        <p:spPr>
          <a:xfrm>
            <a:off x="664342" y="1351162"/>
            <a:ext cx="4044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 grande poder militar, os Estados Unidos comandam intervenções armadas em conflitos por todo o globo. </a:t>
            </a:r>
          </a:p>
          <a:p>
            <a:endParaRPr lang="pt-BR" sz="2400" dirty="0"/>
          </a:p>
          <a:p>
            <a:r>
              <a:rPr lang="pt-BR" sz="2400" dirty="0"/>
              <a:t>Anualmente investem bilhões de dólares em armamento, defesa antiterrorismo, bases militares em outros países etc.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128266" y="710642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306" y="591451"/>
            <a:ext cx="754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potência militar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5D540184-85CB-E8E2-2447-5AA4661D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53" y="1380871"/>
            <a:ext cx="5084151" cy="5477129"/>
          </a:xfrm>
          <a:prstGeom prst="rect">
            <a:avLst/>
          </a:prstGeom>
        </p:spPr>
      </p:pic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85C8649C-F5F0-004A-0CE4-95F2D19AA83D}"/>
              </a:ext>
            </a:extLst>
          </p:cNvPr>
          <p:cNvSpPr/>
          <p:nvPr/>
        </p:nvSpPr>
        <p:spPr>
          <a:xfrm rot="10800000">
            <a:off x="581304" y="1362361"/>
            <a:ext cx="4127174" cy="356448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6" name="Picture 9" descr="icon_FTD.png">
            <a:extLst>
              <a:ext uri="{FF2B5EF4-FFF2-40B4-BE49-F238E27FC236}">
                <a16:creationId xmlns:a16="http://schemas.microsoft.com/office/drawing/2014/main" id="{A501574F-4CD7-DF52-7B71-6F182327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433775" y="4687384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908" y="2223762"/>
            <a:ext cx="1092648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 Anglo-Saxônica</a:t>
            </a:r>
            <a:endParaRPr lang="en-US" sz="72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395069" y="64666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210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Canadá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69389" y="12977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134115-21A5-425A-87F0-55AC320E63D4}"/>
              </a:ext>
            </a:extLst>
          </p:cNvPr>
          <p:cNvSpPr txBox="1"/>
          <p:nvPr/>
        </p:nvSpPr>
        <p:spPr>
          <a:xfrm>
            <a:off x="489751" y="1297708"/>
            <a:ext cx="4314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Segundo maior país do mundo e maior país da América, o Canadá tem na maior parte de seu território a predominância de climas polar e frio, com longos invernos rigorosos e muita neve. Por esse motivo sua população se concentra ao sul e ao longo da fronteira com os Estados Unidos, onde o clima predominante é o temperado, com temperaturas mais amenas que o polar.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B2BB1AF-112E-E78C-D1B2-FC7325C1D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121" y="1335966"/>
            <a:ext cx="5001953" cy="5522034"/>
          </a:xfrm>
          <a:prstGeom prst="rect">
            <a:avLst/>
          </a:prstGeom>
        </p:spPr>
      </p:pic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F72081FA-FE54-B3A9-6081-6C7C5D57A54A}"/>
              </a:ext>
            </a:extLst>
          </p:cNvPr>
          <p:cNvSpPr/>
          <p:nvPr/>
        </p:nvSpPr>
        <p:spPr>
          <a:xfrm rot="10800000">
            <a:off x="369388" y="1297707"/>
            <a:ext cx="4530157" cy="463905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5" name="Picture 9" descr="icon_FTD.png">
            <a:extLst>
              <a:ext uri="{FF2B5EF4-FFF2-40B4-BE49-F238E27FC236}">
                <a16:creationId xmlns:a16="http://schemas.microsoft.com/office/drawing/2014/main" id="{F9742318-239B-BFAB-70B9-CAE2526B3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601751" y="5626721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C5FA08-1DE9-4F6D-BD7E-DACC92104E5E}"/>
              </a:ext>
            </a:extLst>
          </p:cNvPr>
          <p:cNvSpPr txBox="1"/>
          <p:nvPr/>
        </p:nvSpPr>
        <p:spPr>
          <a:xfrm>
            <a:off x="1593236" y="2440426"/>
            <a:ext cx="833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Canadá tem dois idiomas oficiais: o inglês, falado pela maioria da população, e o francês, falado principalmente na província de Quebec. Uma pequena parcela da população fala os dois idiomas.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1177FF-CADB-4E27-B6FE-DEA88EA79068}"/>
              </a:ext>
            </a:extLst>
          </p:cNvPr>
          <p:cNvSpPr txBox="1"/>
          <p:nvPr/>
        </p:nvSpPr>
        <p:spPr>
          <a:xfrm>
            <a:off x="1581690" y="3810000"/>
            <a:ext cx="9628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Canadá é um país com elevado desenvolvimento socioeconômico. Considerando dados</a:t>
            </a:r>
          </a:p>
          <a:p>
            <a:r>
              <a:rPr lang="pt-BR" sz="2000" dirty="0"/>
              <a:t>do Índice de Desenvolvimento Humano (IDH) divulgado em 2020, o país ocupava a 16ª posição no </a:t>
            </a:r>
            <a:r>
              <a:rPr lang="pt-BR" sz="2000" i="1" dirty="0"/>
              <a:t>ranking</a:t>
            </a:r>
            <a:r>
              <a:rPr lang="pt-BR" sz="2000" dirty="0"/>
              <a:t> mundial, com índice de 0,929. A mortalidade infantil é baixa, praticamente não há analfabetos entre a população adulta, e a expectativa de vida é alta.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71430" y="643225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519232"/>
            <a:ext cx="413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Canadá: população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9389" y="12977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2498151"/>
            <a:ext cx="716680" cy="732538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3889376"/>
            <a:ext cx="716680" cy="732538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53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1821" y="619601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1" y="542262"/>
            <a:ext cx="413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Canadá: economia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9389" y="12977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956DE3-1EC0-BD93-5667-47697CCAB412}"/>
              </a:ext>
            </a:extLst>
          </p:cNvPr>
          <p:cNvSpPr txBox="1"/>
          <p:nvPr/>
        </p:nvSpPr>
        <p:spPr>
          <a:xfrm>
            <a:off x="697410" y="1319853"/>
            <a:ext cx="3842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economia canadense, uma das dez maiores do mundo, é caracterizada por agricultura e pecuária modernas, exploração dos recursos naturais e industrialização baseada em grandes empresas. Além disso, o país apresenta disponibilidade de recursos minerais e energéticos e uma densa rede de transportes.</a:t>
            </a: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1422C27B-14D3-21C9-05D1-36F9391E3C12}"/>
              </a:ext>
            </a:extLst>
          </p:cNvPr>
          <p:cNvSpPr/>
          <p:nvPr/>
        </p:nvSpPr>
        <p:spPr>
          <a:xfrm rot="10800000">
            <a:off x="369388" y="1297707"/>
            <a:ext cx="4530157" cy="463905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5" name="Picture 9" descr="icon_FTD.png">
            <a:extLst>
              <a:ext uri="{FF2B5EF4-FFF2-40B4-BE49-F238E27FC236}">
                <a16:creationId xmlns:a16="http://schemas.microsoft.com/office/drawing/2014/main" id="{DB6968E3-C670-4FBE-4909-E64EED724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601751" y="5626721"/>
            <a:ext cx="404521" cy="41347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CD0A249-7CDF-D479-62EA-4A51F6DC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567" y="1339471"/>
            <a:ext cx="67341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450115" y="657773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306" y="608226"/>
            <a:ext cx="686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divisão política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F86D2AC-599A-83E3-1D69-8596D14E2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52" y="1447800"/>
            <a:ext cx="103155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8054B-67BE-488B-8312-B343CA658806}"/>
              </a:ext>
            </a:extLst>
          </p:cNvPr>
          <p:cNvSpPr txBox="1"/>
          <p:nvPr/>
        </p:nvSpPr>
        <p:spPr>
          <a:xfrm>
            <a:off x="1547054" y="2208213"/>
            <a:ext cx="9524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território dos Estados Unidos começou a ser delineado no século XVI com as Treze Colônias inglesas, entre os Apalaches e o oceano Atlântico. Essas colônias se desenvolveram de formas diferentes devido a um conjunto de fatores políticos, econômicos e físico-naturais.</a:t>
            </a:r>
          </a:p>
          <a:p>
            <a:endParaRPr lang="pt-BR" dirty="0"/>
          </a:p>
          <a:p>
            <a:r>
              <a:rPr lang="pt-BR" dirty="0"/>
              <a:t>Nas colônias do Norte do território, prevaleceram as chamadas colônias de povoamento, onde se destacava o cultivo de batata, trigo e cevada. Nas colônias do Sul, prevaleceram as colônias de exploração, destacando-se o cultivo de algodão e tabaco.</a:t>
            </a:r>
            <a:br>
              <a:rPr lang="pt-BR" dirty="0"/>
            </a:br>
            <a:endParaRPr lang="pt-BR" dirty="0"/>
          </a:p>
          <a:p>
            <a:r>
              <a:rPr lang="pt-BR" dirty="0"/>
              <a:t>As colônias do Norte eram mais independentes e autônomas em relação à metrópole; as do Sul eram mais dependentes do mercado inglês.</a:t>
            </a:r>
            <a:br>
              <a:rPr lang="pt-BR" dirty="0"/>
            </a:br>
            <a:endParaRPr lang="pt-BR" dirty="0"/>
          </a:p>
          <a:p>
            <a:endParaRPr lang="pt-BR" dirty="0"/>
          </a:p>
          <a:p>
            <a:r>
              <a:rPr lang="pt-BR" dirty="0"/>
              <a:t>Foram os colonos do Norte que iniciaram os movimentos de resistência contra a Inglaterra até a proclamação da independência dos Estados Unidos, declarada no ano de 1776.</a:t>
            </a: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619586" y="657773"/>
            <a:ext cx="404521" cy="4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221" y="608226"/>
            <a:ext cx="847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formação do território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2313424"/>
            <a:ext cx="716680" cy="732538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3410243"/>
            <a:ext cx="716680" cy="732538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4449334"/>
            <a:ext cx="716680" cy="732538"/>
          </a:xfrm>
          <a:prstGeom prst="rect">
            <a:avLst/>
          </a:prstGeom>
        </p:spPr>
      </p:pic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5535263"/>
            <a:ext cx="716680" cy="732538"/>
          </a:xfrm>
          <a:prstGeom prst="rect">
            <a:avLst/>
          </a:prstGeom>
        </p:spPr>
      </p:pic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9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155562" y="674748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1305" y="623380"/>
            <a:ext cx="850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expansão territorial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912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396C3F-5B6D-59EF-D102-F7AB75D9B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1419225"/>
            <a:ext cx="90392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517524" y="605897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1304" y="588655"/>
            <a:ext cx="893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distribuição 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8B9D90-6A3D-9876-758C-8238F3637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1428184"/>
            <a:ext cx="5290130" cy="53738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B977ECB-581E-093D-72E7-DE075105DEE5}"/>
              </a:ext>
            </a:extLst>
          </p:cNvPr>
          <p:cNvSpPr txBox="1"/>
          <p:nvPr/>
        </p:nvSpPr>
        <p:spPr>
          <a:xfrm>
            <a:off x="960201" y="1411813"/>
            <a:ext cx="4021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i="0" u="none" strike="noStrike" baseline="0" dirty="0">
                <a:solidFill>
                  <a:srgbClr val="2F2F2E"/>
                </a:solidFill>
                <a:latin typeface="FrutigerLTStd-Light"/>
              </a:rPr>
              <a:t>Segundo a ONU, no ano de 2021 os Estados Unidos abrigavam a terceira maior população do planeta: cerca de 337 milhões de habitantes</a:t>
            </a:r>
          </a:p>
          <a:p>
            <a:pPr algn="l"/>
            <a:r>
              <a:rPr lang="pt-BR" sz="2400" b="0" i="0" u="none" strike="noStrike" baseline="0" dirty="0">
                <a:solidFill>
                  <a:srgbClr val="2F2F2E"/>
                </a:solidFill>
                <a:latin typeface="FrutigerLTStd-Light"/>
              </a:rPr>
              <a:t>distribuídos irregularmente pelo território.</a:t>
            </a:r>
            <a:endParaRPr lang="pt-BR" sz="2400" dirty="0"/>
          </a:p>
        </p:txBody>
      </p:sp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id="{35EB707F-AA1A-CA2E-7507-0AE0C8471400}"/>
              </a:ext>
            </a:extLst>
          </p:cNvPr>
          <p:cNvSpPr/>
          <p:nvPr/>
        </p:nvSpPr>
        <p:spPr>
          <a:xfrm rot="10800000">
            <a:off x="581304" y="1362362"/>
            <a:ext cx="4530157" cy="286843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9" name="Picture 9" descr="icon_FTD.png">
            <a:extLst>
              <a:ext uri="{FF2B5EF4-FFF2-40B4-BE49-F238E27FC236}">
                <a16:creationId xmlns:a16="http://schemas.microsoft.com/office/drawing/2014/main" id="{6C28EFF7-778E-4A36-B55D-B7A15E843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900606" y="3953401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12371</TotalTime>
  <Words>481</Words>
  <Application>Microsoft Office PowerPoint</Application>
  <PresentationFormat>Personalizar</PresentationFormat>
  <Paragraphs>32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Aptifer Slab LT W01 Bold</vt:lpstr>
      <vt:lpstr>Arial</vt:lpstr>
      <vt:lpstr>Calibri</vt:lpstr>
      <vt:lpstr>FrutigerLTStd-Light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512</cp:revision>
  <dcterms:created xsi:type="dcterms:W3CDTF">2019-06-18T13:03:29Z</dcterms:created>
  <dcterms:modified xsi:type="dcterms:W3CDTF">2023-07-21T18:26:41Z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