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427" r:id="rId5"/>
    <p:sldId id="422" r:id="rId6"/>
    <p:sldId id="430" r:id="rId7"/>
    <p:sldId id="431" r:id="rId8"/>
    <p:sldId id="432" r:id="rId9"/>
    <p:sldId id="433" r:id="rId10"/>
    <p:sldId id="366" r:id="rId11"/>
    <p:sldId id="367" r:id="rId12"/>
    <p:sldId id="360" r:id="rId13"/>
    <p:sldId id="368" r:id="rId14"/>
    <p:sldId id="434" r:id="rId15"/>
    <p:sldId id="370" r:id="rId16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 Bairrada" initials="AB" lastIdx="25" clrIdx="0"/>
  <p:cmAuthor id="2" name="Lilian Semenichin Nogueira" initials="LSN" lastIdx="11" clrIdx="1"/>
  <p:cmAuthor id="3" name="Marcia Takeuchi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D05"/>
    <a:srgbClr val="20252E"/>
    <a:srgbClr val="666329"/>
    <a:srgbClr val="496665"/>
    <a:srgbClr val="755274"/>
    <a:srgbClr val="3D94D2"/>
    <a:srgbClr val="132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44" autoAdjust="0"/>
    <p:restoredTop sz="99435" autoAdjust="0"/>
  </p:normalViewPr>
  <p:slideViewPr>
    <p:cSldViewPr snapToGrid="0" snapToObjects="1">
      <p:cViewPr varScale="1">
        <p:scale>
          <a:sx n="72" d="100"/>
          <a:sy n="72" d="100"/>
        </p:scale>
        <p:origin x="618" y="7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25BA9-E82B-5247-83A1-86D8AC24CD40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F347D-F397-1A46-A32B-3AF21EE745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182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7D840-96A1-C14C-9E5E-9BF4C4405C06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2D78E-4607-3B42-A7BF-0A4833E1ADA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479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c7b04498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c7b04498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658E-18A4-BC4B-955A-9DFF7539C5F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303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467495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650052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801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9053509" y="230752"/>
            <a:ext cx="2895686" cy="348813"/>
            <a:chOff x="7015496" y="158572"/>
            <a:chExt cx="4979630" cy="599844"/>
          </a:xfrm>
        </p:grpSpPr>
        <p:pic>
          <p:nvPicPr>
            <p:cNvPr id="12" name="Picture 11" descr="Screen Shot 2019-06-18 at 10.35.34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8" b="14235"/>
            <a:stretch/>
          </p:blipFill>
          <p:spPr>
            <a:xfrm>
              <a:off x="11103879" y="175764"/>
              <a:ext cx="891247" cy="44420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015496" y="158572"/>
              <a:ext cx="3934276" cy="59984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pt-BR" sz="2000" spc="-150" dirty="0">
                  <a:solidFill>
                    <a:srgbClr val="132339"/>
                  </a:solidFill>
                  <a:latin typeface="Aptifer Slab LT W01 Bold"/>
                  <a:cs typeface="Aptifer Slab LT W01 Bold"/>
                </a:rPr>
                <a:t>Território brasileiro</a:t>
              </a:r>
              <a:endParaRPr lang="en-US" sz="2000" spc="-150" dirty="0">
                <a:solidFill>
                  <a:srgbClr val="132339"/>
                </a:solidFill>
                <a:latin typeface="Aptifer Slab LT W01 Bold"/>
                <a:cs typeface="Aptifer Slab LT W01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6888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82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2758319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80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406102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78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3366851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297810" y="184572"/>
            <a:ext cx="184731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endParaRPr lang="en-US" sz="2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125675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8052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56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1012738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219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F658E-18A4-BC4B-955A-9DFF7539C5F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82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58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BD05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97"/>
          <a:stretch/>
        </p:blipFill>
        <p:spPr>
          <a:xfrm>
            <a:off x="0" y="1"/>
            <a:ext cx="9336947" cy="6858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5659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84723" y="-184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1" name="Picture 20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8229664" y="639103"/>
            <a:ext cx="404521" cy="41347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52222" y="491896"/>
            <a:ext cx="8608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Aspectos naturais da América: relevo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552222" y="1193598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4C9DFE0-4AB0-18FE-D089-1F141E5E0C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3959" y="1205014"/>
            <a:ext cx="4249619" cy="558467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AFE7A2C-3E21-0A87-2084-03221BA736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0058" y="6257658"/>
            <a:ext cx="1404937" cy="471487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07EFE422-6906-D8C7-158C-1060847C4B66}"/>
              </a:ext>
            </a:extLst>
          </p:cNvPr>
          <p:cNvSpPr txBox="1"/>
          <p:nvPr/>
        </p:nvSpPr>
        <p:spPr>
          <a:xfrm>
            <a:off x="686643" y="1182183"/>
            <a:ext cx="34409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Com grande diversidade natural, a América apresenta paisagens variadas de norte a sul. As características físicas e climáticas do continente interferem diretamente na distribuição da população.</a:t>
            </a:r>
          </a:p>
        </p:txBody>
      </p:sp>
      <p:sp>
        <p:nvSpPr>
          <p:cNvPr id="11" name="Round Same Side Corner Rectangle 8">
            <a:extLst>
              <a:ext uri="{FF2B5EF4-FFF2-40B4-BE49-F238E27FC236}">
                <a16:creationId xmlns:a16="http://schemas.microsoft.com/office/drawing/2014/main" id="{BEEC4FEA-4776-4DA5-D066-B8CA0D51D2FF}"/>
              </a:ext>
            </a:extLst>
          </p:cNvPr>
          <p:cNvSpPr/>
          <p:nvPr/>
        </p:nvSpPr>
        <p:spPr>
          <a:xfrm rot="10800000">
            <a:off x="615297" y="1205012"/>
            <a:ext cx="3384134" cy="2307297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</a:t>
            </a:r>
          </a:p>
        </p:txBody>
      </p:sp>
      <p:pic>
        <p:nvPicPr>
          <p:cNvPr id="12" name="Picture 9" descr="icon_FTD.png">
            <a:extLst>
              <a:ext uri="{FF2B5EF4-FFF2-40B4-BE49-F238E27FC236}">
                <a16:creationId xmlns:a16="http://schemas.microsoft.com/office/drawing/2014/main" id="{73E260A4-1D75-8F8F-9BD2-EA42E9344B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3718622" y="3223973"/>
            <a:ext cx="404521" cy="41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9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84723" y="-184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1" name="Picture 20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0636624" y="1892095"/>
            <a:ext cx="404521" cy="41347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52222" y="491419"/>
            <a:ext cx="9061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Aspectos naturais da América: clima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552222" y="1193598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07EFE422-6906-D8C7-158C-1060847C4B66}"/>
              </a:ext>
            </a:extLst>
          </p:cNvPr>
          <p:cNvSpPr txBox="1"/>
          <p:nvPr/>
        </p:nvSpPr>
        <p:spPr>
          <a:xfrm>
            <a:off x="686643" y="1182183"/>
            <a:ext cx="34409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Os tipos climáticos predominantes no continente americano são resultado da influência dos fatores climáticos, com altitude, relevo, massas de ar e correntes marítimas.</a:t>
            </a:r>
          </a:p>
        </p:txBody>
      </p:sp>
      <p:sp>
        <p:nvSpPr>
          <p:cNvPr id="11" name="Round Same Side Corner Rectangle 8">
            <a:extLst>
              <a:ext uri="{FF2B5EF4-FFF2-40B4-BE49-F238E27FC236}">
                <a16:creationId xmlns:a16="http://schemas.microsoft.com/office/drawing/2014/main" id="{BEEC4FEA-4776-4DA5-D066-B8CA0D51D2FF}"/>
              </a:ext>
            </a:extLst>
          </p:cNvPr>
          <p:cNvSpPr/>
          <p:nvPr/>
        </p:nvSpPr>
        <p:spPr>
          <a:xfrm rot="10800000">
            <a:off x="622216" y="1205011"/>
            <a:ext cx="3384134" cy="2307297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</a:t>
            </a:r>
          </a:p>
        </p:txBody>
      </p:sp>
      <p:pic>
        <p:nvPicPr>
          <p:cNvPr id="12" name="Picture 9" descr="icon_FTD.png">
            <a:extLst>
              <a:ext uri="{FF2B5EF4-FFF2-40B4-BE49-F238E27FC236}">
                <a16:creationId xmlns:a16="http://schemas.microsoft.com/office/drawing/2014/main" id="{73E260A4-1D75-8F8F-9BD2-EA42E9344B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3718622" y="3223973"/>
            <a:ext cx="404521" cy="41347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03A35A4-786E-EFC4-83FB-1C082EB89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1143" y="1205011"/>
            <a:ext cx="4047741" cy="555451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2E12E50-5E97-808F-FDD2-EBA3BB1606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0908" y="4193093"/>
            <a:ext cx="2097978" cy="1471309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EB0B1976-1DC0-7F8E-E198-B72F7156B8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14809" y="5829538"/>
            <a:ext cx="1410175" cy="54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39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723" y="-184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85FDE39-ED22-470D-8E64-1D3D1A958A1E}"/>
              </a:ext>
            </a:extLst>
          </p:cNvPr>
          <p:cNvSpPr txBox="1"/>
          <p:nvPr/>
        </p:nvSpPr>
        <p:spPr>
          <a:xfrm flipH="1">
            <a:off x="489751" y="1435197"/>
            <a:ext cx="48748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As formações vegetais têm estreita ligação </a:t>
            </a:r>
          </a:p>
          <a:p>
            <a:r>
              <a:rPr lang="pt-BR" dirty="0"/>
              <a:t>com os tipos de clima, relevo, solo e altitudes.</a:t>
            </a:r>
          </a:p>
          <a:p>
            <a:r>
              <a:rPr lang="pt-BR" dirty="0"/>
              <a:t>As diferentes espécies adaptam-se às condições climáticas, como baixas ou altas temperaturas, escassez ou abundância de chuva etc.</a:t>
            </a:r>
          </a:p>
          <a:p>
            <a:r>
              <a:rPr lang="pt-BR" dirty="0"/>
              <a:t>As formações vegetais nativas foram bastante devastadas, dando lugar a cidades, áreas agrícolas e de pastagens, estradas, hidrelétricas etc.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E40EE94-8B6D-4D43-84D4-CA77BD262503}"/>
              </a:ext>
            </a:extLst>
          </p:cNvPr>
          <p:cNvSpPr txBox="1"/>
          <p:nvPr/>
        </p:nvSpPr>
        <p:spPr>
          <a:xfrm flipH="1">
            <a:off x="6328281" y="3257697"/>
            <a:ext cx="50791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Principais formações vegetais originais da América:</a:t>
            </a:r>
          </a:p>
          <a:p>
            <a:r>
              <a:rPr lang="pt-BR" dirty="0"/>
              <a:t>Tundra</a:t>
            </a:r>
          </a:p>
          <a:p>
            <a:r>
              <a:rPr lang="pt-BR" dirty="0"/>
              <a:t>Taiga</a:t>
            </a:r>
          </a:p>
          <a:p>
            <a:r>
              <a:rPr lang="pt-BR" dirty="0"/>
              <a:t>Floresta Temperada</a:t>
            </a:r>
          </a:p>
          <a:p>
            <a:r>
              <a:rPr lang="pt-BR" dirty="0"/>
              <a:t>Floresta Tropical</a:t>
            </a:r>
          </a:p>
          <a:p>
            <a:r>
              <a:rPr lang="pt-BR" dirty="0"/>
              <a:t>Savana</a:t>
            </a:r>
          </a:p>
          <a:p>
            <a:r>
              <a:rPr lang="pt-BR" dirty="0"/>
              <a:t>Estepe</a:t>
            </a:r>
          </a:p>
        </p:txBody>
      </p:sp>
      <p:pic>
        <p:nvPicPr>
          <p:cNvPr id="9" name="Picture 8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9046605" y="591321"/>
            <a:ext cx="404521" cy="413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9751" y="523844"/>
            <a:ext cx="8671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Aspectos naturais da América: vegetação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89751" y="1193598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8" descr="icon_FTD.png">
            <a:extLst>
              <a:ext uri="{FF2B5EF4-FFF2-40B4-BE49-F238E27FC236}">
                <a16:creationId xmlns:a16="http://schemas.microsoft.com/office/drawing/2014/main" id="{BF795FB5-7FE6-A7C5-89BC-8F6EA612DA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145688" y="3640865"/>
            <a:ext cx="172786" cy="176609"/>
          </a:xfrm>
          <a:prstGeom prst="rect">
            <a:avLst/>
          </a:prstGeom>
        </p:spPr>
      </p:pic>
      <p:pic>
        <p:nvPicPr>
          <p:cNvPr id="6" name="Picture 8" descr="icon_FTD.png">
            <a:extLst>
              <a:ext uri="{FF2B5EF4-FFF2-40B4-BE49-F238E27FC236}">
                <a16:creationId xmlns:a16="http://schemas.microsoft.com/office/drawing/2014/main" id="{6122DB6B-9FA0-5908-3031-3F0F1ACB06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155495" y="3881569"/>
            <a:ext cx="172786" cy="176609"/>
          </a:xfrm>
          <a:prstGeom prst="rect">
            <a:avLst/>
          </a:prstGeom>
        </p:spPr>
      </p:pic>
      <p:pic>
        <p:nvPicPr>
          <p:cNvPr id="7" name="Picture 8" descr="icon_FTD.png">
            <a:extLst>
              <a:ext uri="{FF2B5EF4-FFF2-40B4-BE49-F238E27FC236}">
                <a16:creationId xmlns:a16="http://schemas.microsoft.com/office/drawing/2014/main" id="{320B0F54-FD27-3524-AD39-67BFDF00B0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169739" y="4185054"/>
            <a:ext cx="172786" cy="176609"/>
          </a:xfrm>
          <a:prstGeom prst="rect">
            <a:avLst/>
          </a:prstGeom>
        </p:spPr>
      </p:pic>
      <p:pic>
        <p:nvPicPr>
          <p:cNvPr id="8" name="Picture 8" descr="icon_FTD.png">
            <a:extLst>
              <a:ext uri="{FF2B5EF4-FFF2-40B4-BE49-F238E27FC236}">
                <a16:creationId xmlns:a16="http://schemas.microsoft.com/office/drawing/2014/main" id="{744733AD-7439-9DE8-C656-202884B680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189963" y="4488539"/>
            <a:ext cx="172786" cy="176609"/>
          </a:xfrm>
          <a:prstGeom prst="rect">
            <a:avLst/>
          </a:prstGeom>
        </p:spPr>
      </p:pic>
      <p:pic>
        <p:nvPicPr>
          <p:cNvPr id="13" name="Picture 8" descr="icon_FTD.png">
            <a:extLst>
              <a:ext uri="{FF2B5EF4-FFF2-40B4-BE49-F238E27FC236}">
                <a16:creationId xmlns:a16="http://schemas.microsoft.com/office/drawing/2014/main" id="{6588A69B-7550-963E-C4AA-E0BB5C3EDD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177467" y="4789855"/>
            <a:ext cx="172786" cy="176609"/>
          </a:xfrm>
          <a:prstGeom prst="rect">
            <a:avLst/>
          </a:prstGeom>
        </p:spPr>
      </p:pic>
      <p:pic>
        <p:nvPicPr>
          <p:cNvPr id="15" name="Picture 8" descr="icon_FTD.png">
            <a:extLst>
              <a:ext uri="{FF2B5EF4-FFF2-40B4-BE49-F238E27FC236}">
                <a16:creationId xmlns:a16="http://schemas.microsoft.com/office/drawing/2014/main" id="{24CA563C-82CA-8F17-EBDA-30450326C8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189963" y="5039438"/>
            <a:ext cx="172786" cy="17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06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04579" y="2695562"/>
            <a:ext cx="3736920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7200" spc="-15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América</a:t>
            </a:r>
            <a:endParaRPr lang="en-US" sz="72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23" name="Picture 2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1152206" y="2301886"/>
            <a:ext cx="716680" cy="732538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658E-18A4-BC4B-955A-9DFF7539C5FE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949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197447" y="676534"/>
            <a:ext cx="404521" cy="4134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6191" y="629216"/>
            <a:ext cx="5300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Continente americano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4723" y="-184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B427F5F5-13B1-464E-AD05-ACC1A8B94FF9}"/>
              </a:ext>
            </a:extLst>
          </p:cNvPr>
          <p:cNvSpPr txBox="1"/>
          <p:nvPr/>
        </p:nvSpPr>
        <p:spPr>
          <a:xfrm>
            <a:off x="644864" y="1412080"/>
            <a:ext cx="371104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A América é o segundo maior continente do mundo, superado apenas pela Ásia.</a:t>
            </a:r>
          </a:p>
          <a:p>
            <a:r>
              <a:rPr lang="pt-BR" sz="2000" dirty="0"/>
              <a:t>Seu extenso território é alongado no sentido norte-sul, um dos fatores que explica sua diversidade natural.</a:t>
            </a:r>
          </a:p>
          <a:p>
            <a:r>
              <a:rPr lang="pt-BR" sz="2000" dirty="0"/>
              <a:t>Entre as formas de regionalizar o continente, duas são mais conhecidas: a regionalização física e a regionalização histórico-cultural.</a:t>
            </a:r>
          </a:p>
          <a:p>
            <a:endParaRPr lang="pt-BR" sz="2400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ound Same Side Corner Rectangle 8">
            <a:extLst>
              <a:ext uri="{FF2B5EF4-FFF2-40B4-BE49-F238E27FC236}">
                <a16:creationId xmlns:a16="http://schemas.microsoft.com/office/drawing/2014/main" id="{C8AEBE58-3B9A-EC6C-6352-AEC931D5BA03}"/>
              </a:ext>
            </a:extLst>
          </p:cNvPr>
          <p:cNvSpPr/>
          <p:nvPr/>
        </p:nvSpPr>
        <p:spPr>
          <a:xfrm rot="10800000">
            <a:off x="552221" y="1356439"/>
            <a:ext cx="4080755" cy="3911593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</a:t>
            </a:r>
          </a:p>
        </p:txBody>
      </p:sp>
      <p:pic>
        <p:nvPicPr>
          <p:cNvPr id="20" name="Picture 9" descr="icon_FTD.png">
            <a:extLst>
              <a:ext uri="{FF2B5EF4-FFF2-40B4-BE49-F238E27FC236}">
                <a16:creationId xmlns:a16="http://schemas.microsoft.com/office/drawing/2014/main" id="{2703FC52-7D04-FDE7-BF1F-E2AAB1D65C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4362512" y="4953071"/>
            <a:ext cx="404521" cy="41347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1309B17-A222-BEEE-74DE-DD6ADF7EF6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554" y="1412081"/>
            <a:ext cx="5497605" cy="524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0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228456" y="618796"/>
            <a:ext cx="404521" cy="4134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8115" y="648554"/>
            <a:ext cx="4255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Regionalizações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4723" y="-184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D19FF07-AAA3-0E79-BFAB-8707061C8CEE}"/>
              </a:ext>
            </a:extLst>
          </p:cNvPr>
          <p:cNvSpPr txBox="1"/>
          <p:nvPr/>
        </p:nvSpPr>
        <p:spPr>
          <a:xfrm>
            <a:off x="708478" y="1515582"/>
            <a:ext cx="24714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A regionalização física é baseada na distribuição das terras do continente no sentido norte-sul.</a:t>
            </a:r>
          </a:p>
        </p:txBody>
      </p:sp>
      <p:sp>
        <p:nvSpPr>
          <p:cNvPr id="4" name="Round Same Side Corner Rectangle 8">
            <a:extLst>
              <a:ext uri="{FF2B5EF4-FFF2-40B4-BE49-F238E27FC236}">
                <a16:creationId xmlns:a16="http://schemas.microsoft.com/office/drawing/2014/main" id="{60CE69A5-B075-AA7C-9F3B-0D1A9FCFBE4B}"/>
              </a:ext>
            </a:extLst>
          </p:cNvPr>
          <p:cNvSpPr/>
          <p:nvPr/>
        </p:nvSpPr>
        <p:spPr>
          <a:xfrm rot="10800000">
            <a:off x="552222" y="1356438"/>
            <a:ext cx="2941606" cy="2072559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</a:t>
            </a:r>
          </a:p>
        </p:txBody>
      </p:sp>
      <p:pic>
        <p:nvPicPr>
          <p:cNvPr id="6" name="Picture 9" descr="icon_FTD.png">
            <a:extLst>
              <a:ext uri="{FF2B5EF4-FFF2-40B4-BE49-F238E27FC236}">
                <a16:creationId xmlns:a16="http://schemas.microsoft.com/office/drawing/2014/main" id="{9DF98328-B94D-B8EF-00BE-49C6E0BDC3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3291567" y="3209060"/>
            <a:ext cx="404521" cy="41347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D17DA1D-AC89-CE59-FD44-64D854B3F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6137" y="1386198"/>
            <a:ext cx="7508134" cy="542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3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228456" y="618796"/>
            <a:ext cx="404521" cy="4134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8115" y="648554"/>
            <a:ext cx="4255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Regionalizações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4723" y="-184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2DBC9FE-B597-612E-7425-5651DFD96C73}"/>
              </a:ext>
            </a:extLst>
          </p:cNvPr>
          <p:cNvSpPr txBox="1"/>
          <p:nvPr/>
        </p:nvSpPr>
        <p:spPr>
          <a:xfrm>
            <a:off x="737327" y="1451705"/>
            <a:ext cx="24153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A regionalização histórico-cultural é baseada no processo de colonização, no idioma e outros aspectos culturais.</a:t>
            </a:r>
          </a:p>
        </p:txBody>
      </p:sp>
      <p:sp>
        <p:nvSpPr>
          <p:cNvPr id="4" name="Round Same Side Corner Rectangle 8">
            <a:extLst>
              <a:ext uri="{FF2B5EF4-FFF2-40B4-BE49-F238E27FC236}">
                <a16:creationId xmlns:a16="http://schemas.microsoft.com/office/drawing/2014/main" id="{A466DDC2-B3AA-40BF-37CF-0B94CF5C3F73}"/>
              </a:ext>
            </a:extLst>
          </p:cNvPr>
          <p:cNvSpPr/>
          <p:nvPr/>
        </p:nvSpPr>
        <p:spPr>
          <a:xfrm rot="10800000">
            <a:off x="552222" y="1362363"/>
            <a:ext cx="2941606" cy="2072559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</a:t>
            </a:r>
          </a:p>
        </p:txBody>
      </p:sp>
      <p:pic>
        <p:nvPicPr>
          <p:cNvPr id="6" name="Picture 9" descr="icon_FTD.png">
            <a:extLst>
              <a:ext uri="{FF2B5EF4-FFF2-40B4-BE49-F238E27FC236}">
                <a16:creationId xmlns:a16="http://schemas.microsoft.com/office/drawing/2014/main" id="{077D4A24-3C7B-CF75-AECE-4D755BCDB6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3208937" y="3183961"/>
            <a:ext cx="404521" cy="41347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6561DDE-08C3-DF57-999C-77A9CBA124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9482" y="1451705"/>
            <a:ext cx="4930966" cy="537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312693" y="597890"/>
            <a:ext cx="404521" cy="4134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2222" y="621724"/>
            <a:ext cx="3760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Povos originários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4723" y="-184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2DBC9FE-B597-612E-7425-5651DFD96C73}"/>
              </a:ext>
            </a:extLst>
          </p:cNvPr>
          <p:cNvSpPr txBox="1"/>
          <p:nvPr/>
        </p:nvSpPr>
        <p:spPr>
          <a:xfrm>
            <a:off x="737327" y="1353444"/>
            <a:ext cx="29632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Os povos que habitavam o continente americano quando Colombo desembarcou na América, são conhecidos como </a:t>
            </a:r>
            <a:r>
              <a:rPr lang="pt-BR" sz="2000" b="1" dirty="0"/>
              <a:t>povos pré-colombianos</a:t>
            </a:r>
            <a:r>
              <a:rPr lang="pt-BR" sz="2000" dirty="0"/>
              <a:t>.</a:t>
            </a:r>
          </a:p>
          <a:p>
            <a:endParaRPr lang="pt-BR" sz="2000" dirty="0"/>
          </a:p>
        </p:txBody>
      </p:sp>
      <p:sp>
        <p:nvSpPr>
          <p:cNvPr id="4" name="Round Same Side Corner Rectangle 8">
            <a:extLst>
              <a:ext uri="{FF2B5EF4-FFF2-40B4-BE49-F238E27FC236}">
                <a16:creationId xmlns:a16="http://schemas.microsoft.com/office/drawing/2014/main" id="{A466DDC2-B3AA-40BF-37CF-0B94CF5C3F73}"/>
              </a:ext>
            </a:extLst>
          </p:cNvPr>
          <p:cNvSpPr/>
          <p:nvPr/>
        </p:nvSpPr>
        <p:spPr>
          <a:xfrm rot="10800000">
            <a:off x="733159" y="1371281"/>
            <a:ext cx="2963237" cy="2158129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</a:t>
            </a:r>
          </a:p>
        </p:txBody>
      </p:sp>
      <p:pic>
        <p:nvPicPr>
          <p:cNvPr id="6" name="Picture 9" descr="icon_FTD.png">
            <a:extLst>
              <a:ext uri="{FF2B5EF4-FFF2-40B4-BE49-F238E27FC236}">
                <a16:creationId xmlns:a16="http://schemas.microsoft.com/office/drawing/2014/main" id="{077D4A24-3C7B-CF75-AECE-4D755BCDB6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3437322" y="3223970"/>
            <a:ext cx="404521" cy="41347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49CBC3B-FFFF-38D8-15B8-C747036D1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2438" y="1395117"/>
            <a:ext cx="3862663" cy="542235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D8BE2CDA-188F-16B6-B84B-3B24BC446439}"/>
              </a:ext>
            </a:extLst>
          </p:cNvPr>
          <p:cNvSpPr txBox="1"/>
          <p:nvPr/>
        </p:nvSpPr>
        <p:spPr>
          <a:xfrm>
            <a:off x="4439355" y="1353444"/>
            <a:ext cx="29632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Haviam no continente cerca de 50 milhões de pessoas de diferentes etnias, crenças religiosas, organizações sociais etc. Algumas civilizações, como a inca, a maia e a asteca, formaram sociedades complexas.</a:t>
            </a:r>
          </a:p>
        </p:txBody>
      </p:sp>
      <p:sp>
        <p:nvSpPr>
          <p:cNvPr id="10" name="Round Same Side Corner Rectangle 8">
            <a:extLst>
              <a:ext uri="{FF2B5EF4-FFF2-40B4-BE49-F238E27FC236}">
                <a16:creationId xmlns:a16="http://schemas.microsoft.com/office/drawing/2014/main" id="{E73EDE14-ED4B-421F-8BF4-FEC4240DDE22}"/>
              </a:ext>
            </a:extLst>
          </p:cNvPr>
          <p:cNvSpPr/>
          <p:nvPr/>
        </p:nvSpPr>
        <p:spPr>
          <a:xfrm rot="10800000">
            <a:off x="4435188" y="1371282"/>
            <a:ext cx="2897104" cy="2969980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</a:t>
            </a:r>
          </a:p>
        </p:txBody>
      </p:sp>
      <p:pic>
        <p:nvPicPr>
          <p:cNvPr id="11" name="Picture 9" descr="icon_FTD.png">
            <a:extLst>
              <a:ext uri="{FF2B5EF4-FFF2-40B4-BE49-F238E27FC236}">
                <a16:creationId xmlns:a16="http://schemas.microsoft.com/office/drawing/2014/main" id="{20C20A29-9F10-6F7B-7CE4-B750520786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7073219" y="4017948"/>
            <a:ext cx="404521" cy="41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1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36080" y="1193598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154218" y="628261"/>
            <a:ext cx="404521" cy="413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9751" y="485712"/>
            <a:ext cx="5664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Colonização da América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269E13A-723D-411B-8D40-8DDDD6E959F8}"/>
              </a:ext>
            </a:extLst>
          </p:cNvPr>
          <p:cNvSpPr txBox="1"/>
          <p:nvPr/>
        </p:nvSpPr>
        <p:spPr>
          <a:xfrm>
            <a:off x="584200" y="1340427"/>
            <a:ext cx="506139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A chegada dos europeus à América, </a:t>
            </a:r>
            <a:br>
              <a:rPr lang="pt-BR" sz="2000" dirty="0"/>
            </a:br>
            <a:r>
              <a:rPr lang="pt-BR" sz="2000" dirty="0"/>
              <a:t>a ocupação e a colonização do continente estão associados às Grandes Navegações </a:t>
            </a:r>
            <a:br>
              <a:rPr lang="pt-BR" sz="2000" dirty="0"/>
            </a:br>
            <a:r>
              <a:rPr lang="pt-BR" sz="2000" dirty="0"/>
              <a:t>e ao desenvolvimento do capitalismo comercial, chamado </a:t>
            </a:r>
            <a:r>
              <a:rPr lang="pt-BR" sz="2000" b="1" dirty="0"/>
              <a:t>mercantilismo.</a:t>
            </a:r>
            <a:br>
              <a:rPr lang="pt-BR" sz="2000" b="1" dirty="0"/>
            </a:br>
            <a:endParaRPr lang="pt-BR" sz="2000" b="1" dirty="0"/>
          </a:p>
          <a:p>
            <a:r>
              <a:rPr lang="pt-BR" sz="2000" b="1" dirty="0"/>
              <a:t>Características:</a:t>
            </a:r>
          </a:p>
          <a:p>
            <a:pPr marL="285750" indent="-285750">
              <a:buFontTx/>
              <a:buChar char="-"/>
            </a:pPr>
            <a:r>
              <a:rPr lang="pt-BR" sz="2000" dirty="0"/>
              <a:t>Metalismo</a:t>
            </a:r>
          </a:p>
          <a:p>
            <a:pPr marL="285750" indent="-285750">
              <a:buFontTx/>
              <a:buChar char="-"/>
            </a:pPr>
            <a:r>
              <a:rPr lang="pt-BR" sz="2000" dirty="0"/>
              <a:t>Balança comercial favorável</a:t>
            </a:r>
          </a:p>
          <a:p>
            <a:pPr marL="285750" indent="-285750">
              <a:buFontTx/>
              <a:buChar char="-"/>
            </a:pPr>
            <a:r>
              <a:rPr lang="pt-BR" sz="2000" dirty="0"/>
              <a:t>Pacto colonial</a:t>
            </a:r>
          </a:p>
          <a:p>
            <a:pPr marL="285750" indent="-285750">
              <a:buFontTx/>
              <a:buChar char="-"/>
            </a:pPr>
            <a:r>
              <a:rPr lang="pt-BR" sz="2000" dirty="0"/>
              <a:t>Protecionismo</a:t>
            </a:r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175" y="-2633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6E3A1F8-2C85-B86B-608C-7B827FD13A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699" y="1256233"/>
            <a:ext cx="3639828" cy="560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331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F78C7F2C-D220-4C39-B064-DE596E0C5B6D}"/>
              </a:ext>
            </a:extLst>
          </p:cNvPr>
          <p:cNvSpPr txBox="1"/>
          <p:nvPr/>
        </p:nvSpPr>
        <p:spPr>
          <a:xfrm>
            <a:off x="593659" y="1403926"/>
            <a:ext cx="91183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As </a:t>
            </a:r>
            <a:r>
              <a:rPr lang="pt-BR" sz="2000" b="1" dirty="0"/>
              <a:t>colônias de exploração </a:t>
            </a:r>
            <a:r>
              <a:rPr lang="pt-BR" sz="2000" dirty="0"/>
              <a:t>foram implantadas, principalmente, na América Latina e na porção sul da América Anglo-Saxônica, com monocultura realizada em latifúndios, com a ênfase na produção de algodão, cana-de-açúcar, tabaco e a extração de metais preciosos, destinados à metrópole, com utilização do trabalho escravizado de indígenas e de africanos.</a:t>
            </a:r>
          </a:p>
          <a:p>
            <a:endParaRPr lang="pt-BR" sz="2000" dirty="0"/>
          </a:p>
          <a:p>
            <a:endParaRPr lang="pt-BR" sz="2000" dirty="0"/>
          </a:p>
          <a:p>
            <a:r>
              <a:rPr lang="pt-BR" sz="2000" dirty="0"/>
              <a:t>As </a:t>
            </a:r>
            <a:r>
              <a:rPr lang="pt-BR" sz="2000" b="1" dirty="0"/>
              <a:t>colônias de povoamento</a:t>
            </a:r>
            <a:r>
              <a:rPr lang="pt-BR" sz="2000" dirty="0"/>
              <a:t>, implantadas principalmente no norte e no centro da área colonizada por ingleses e franceses da América Anglo-Saxônica, e na região Sul do Brasil, caracterizavam-se pela pequena propriedade, pelo trabalho livre exercido pelo colono e sua família e pela produção para o mercado interno.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36080" y="1193598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154218" y="573046"/>
            <a:ext cx="404521" cy="413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9751" y="485712"/>
            <a:ext cx="6206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Colonização da América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9121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892151" y="615028"/>
            <a:ext cx="404521" cy="413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680" y="527253"/>
            <a:ext cx="6660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Organismos de integração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36080" y="1235332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5B836FA-6BB8-4562-37BD-1C088311D1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6134" y="1296861"/>
            <a:ext cx="3694513" cy="5501318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CC47C4D2-9440-7CC1-12DC-3EE261AE9A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1225" y="4401450"/>
            <a:ext cx="3584909" cy="2396729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BFDB722E-D894-7E2B-8826-FE43AAF03FB4}"/>
              </a:ext>
            </a:extLst>
          </p:cNvPr>
          <p:cNvSpPr txBox="1"/>
          <p:nvPr/>
        </p:nvSpPr>
        <p:spPr>
          <a:xfrm>
            <a:off x="686642" y="1403926"/>
            <a:ext cx="67738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Os organismos de integração internacional têm como objetivo incentivar o intercâmbio cultural, político e econômico entre nações. Há diversos organismos no mundo, alguns com caráter bastante dinâmico, como os blocos econômicos, cujos objetivos e constituição podem ser alterados em razão de mudanças nos</a:t>
            </a:r>
          </a:p>
          <a:p>
            <a:r>
              <a:rPr lang="pt-BR" sz="2000" dirty="0"/>
              <a:t>governos e na relação entre os membros.</a:t>
            </a:r>
          </a:p>
        </p:txBody>
      </p:sp>
    </p:spTree>
    <p:extLst>
      <p:ext uri="{BB962C8B-B14F-4D97-AF65-F5344CB8AC3E}">
        <p14:creationId xmlns:p14="http://schemas.microsoft.com/office/powerpoint/2010/main" val="1351470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E271A2D273D8744BE83E271A22B9761" ma:contentTypeVersion="3" ma:contentTypeDescription="Crie um novo documento." ma:contentTypeScope="" ma:versionID="30b2cfa6e3894567fb1d5cbe86620b41">
  <xsd:schema xmlns:xsd="http://www.w3.org/2001/XMLSchema" xmlns:xs="http://www.w3.org/2001/XMLSchema" xmlns:p="http://schemas.microsoft.com/office/2006/metadata/properties" xmlns:ns2="2ea30351-ea1a-454c-9047-b61a60ae2ccc" targetNamespace="http://schemas.microsoft.com/office/2006/metadata/properties" ma:root="true" ma:fieldsID="ebee4db967cde23eebad35005f4c7b96" ns2:_="">
    <xsd:import namespace="2ea30351-ea1a-454c-9047-b61a60ae2c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a30351-ea1a-454c-9047-b61a60ae2c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944A33-E788-4E7C-A2E1-88804CF4542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1D31FD1-AC4C-4D32-9A9C-36448435AF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a30351-ea1a-454c-9047-b61a60ae2c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B152CD-9420-46B6-9409-D2A07F705D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12372</TotalTime>
  <Words>526</Words>
  <Application>Microsoft Office PowerPoint</Application>
  <PresentationFormat>Personalizar</PresentationFormat>
  <Paragraphs>51</Paragraphs>
  <Slides>12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Aptifer Slab LT W01 Bold</vt:lpstr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</dc:creator>
  <cp:lastModifiedBy> </cp:lastModifiedBy>
  <cp:revision>512</cp:revision>
  <dcterms:created xsi:type="dcterms:W3CDTF">2019-06-18T13:03:29Z</dcterms:created>
  <dcterms:modified xsi:type="dcterms:W3CDTF">2023-07-21T18:25:38Z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0x0101006E271A2D273D8744BE83E271A22B9761</vt:lpwstr>
  </property>
</Properties>
</file>