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27" r:id="rId5"/>
    <p:sldId id="346" r:id="rId6"/>
    <p:sldId id="259" r:id="rId7"/>
    <p:sldId id="357" r:id="rId8"/>
    <p:sldId id="348" r:id="rId9"/>
    <p:sldId id="358" r:id="rId10"/>
    <p:sldId id="349" r:id="rId11"/>
    <p:sldId id="429" r:id="rId12"/>
    <p:sldId id="350" r:id="rId1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1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D05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4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25BA9-E82B-5247-83A1-86D8AC24CD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F347D-F397-1A46-A32B-3AF21EE745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8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7D840-96A1-C14C-9E5E-9BF4C4405C0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D78E-4607-3B42-A7BF-0A4833E1AD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67495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053509" y="230752"/>
            <a:ext cx="2895686" cy="348813"/>
            <a:chOff x="7015496" y="158572"/>
            <a:chExt cx="4979630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15496" y="158572"/>
              <a:ext cx="3934276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Território brasileiro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97810" y="184572"/>
            <a:ext cx="18473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56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0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7"/>
          <a:stretch/>
        </p:blipFill>
        <p:spPr>
          <a:xfrm>
            <a:off x="0" y="1"/>
            <a:ext cx="9336947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65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684632" y="2057995"/>
            <a:ext cx="5002010" cy="277364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Dinâmicas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da população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mundial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6" name="Picture 2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1653904"/>
            <a:ext cx="716680" cy="73253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6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353630" y="643491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222" y="608226"/>
            <a:ext cx="6611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Evolução da 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E97DF16-9DE5-CC0A-D11B-9B1269830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721" y="1443880"/>
            <a:ext cx="8881311" cy="5353939"/>
          </a:xfrm>
          <a:prstGeom prst="rect">
            <a:avLst/>
          </a:prstGeom>
        </p:spPr>
      </p:pic>
      <p:sp>
        <p:nvSpPr>
          <p:cNvPr id="7" name="Round Same Side Corner Rectangle 9">
            <a:extLst>
              <a:ext uri="{FF2B5EF4-FFF2-40B4-BE49-F238E27FC236}">
                <a16:creationId xmlns:a16="http://schemas.microsoft.com/office/drawing/2014/main" id="{C0A55B35-69A7-64DA-8EBB-FE4FF16C2FEC}"/>
              </a:ext>
            </a:extLst>
          </p:cNvPr>
          <p:cNvSpPr/>
          <p:nvPr/>
        </p:nvSpPr>
        <p:spPr>
          <a:xfrm rot="10800000">
            <a:off x="552222" y="1362363"/>
            <a:ext cx="2131157" cy="386681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C607E7A-8814-A124-9A31-159BA2BFF1D8}"/>
              </a:ext>
            </a:extLst>
          </p:cNvPr>
          <p:cNvSpPr/>
          <p:nvPr/>
        </p:nvSpPr>
        <p:spPr>
          <a:xfrm>
            <a:off x="489753" y="1443521"/>
            <a:ext cx="22619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Em 2021 a população mundial era de aproximadamente 7,8 bilhões de pessoas. </a:t>
            </a:r>
          </a:p>
          <a:p>
            <a:r>
              <a:rPr lang="pt-BR" sz="2000" dirty="0"/>
              <a:t>Previsões estimativas afirmam que em 2050 esse número aumentará para 9,7 bilhões.</a:t>
            </a:r>
          </a:p>
        </p:txBody>
      </p:sp>
      <p:pic>
        <p:nvPicPr>
          <p:cNvPr id="10" name="Picture 10" descr="icon_FTD.png">
            <a:extLst>
              <a:ext uri="{FF2B5EF4-FFF2-40B4-BE49-F238E27FC236}">
                <a16:creationId xmlns:a16="http://schemas.microsoft.com/office/drawing/2014/main" id="{12C0DA98-502C-F9B2-F449-EFD15BE00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2415724" y="4982851"/>
            <a:ext cx="404521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0800000">
            <a:off x="668476" y="1362354"/>
            <a:ext cx="3707148" cy="471055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484641" y="589456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3" y="581432"/>
            <a:ext cx="813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Evolução da 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582" y="1564031"/>
            <a:ext cx="35370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crescimento demográfico </a:t>
            </a:r>
          </a:p>
          <a:p>
            <a:r>
              <a:rPr lang="pt-BR" dirty="0"/>
              <a:t>está relacionado ao número de filhos, à expectativa de vida e às migrações. Todos esses fatores dependem do acesso à saúde, educação, moradia, alimentação adequada e da situação econômica e política de um país, além dos aspectos culturais.</a:t>
            </a:r>
          </a:p>
          <a:p>
            <a:r>
              <a:rPr lang="pt-BR" dirty="0"/>
              <a:t>De forma geral, o número de filhos por mulher e as taxas de mortalidade têm diminuído no mundo todo, enquanto a expectativa de vida tem aumentado. </a:t>
            </a: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091469" y="5866173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9100033-8B98-A65B-6AC1-039411D32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732" y="1443881"/>
            <a:ext cx="6852154" cy="50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35928" y="1317025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93497" y="601901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928" y="557529"/>
            <a:ext cx="10765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Envelhecimento da população</a:t>
            </a: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23D9420-3625-63E0-3DD5-391019EB3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497" y="2358642"/>
            <a:ext cx="5338569" cy="406777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0F92DB4-638B-9B08-6934-F9D7C55CA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2" y="2750817"/>
            <a:ext cx="6198645" cy="360084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F7F599-827B-4927-3435-CD8B42AC9934}"/>
              </a:ext>
            </a:extLst>
          </p:cNvPr>
          <p:cNvSpPr txBox="1"/>
          <p:nvPr/>
        </p:nvSpPr>
        <p:spPr>
          <a:xfrm>
            <a:off x="444075" y="1368636"/>
            <a:ext cx="1110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Com a melhoria das condições de vida, as pessoas passaram a viver mais. A esperança de vida (média de anos que se espera que uma pessoa viva) vem aumentando em todo o mundo. </a:t>
            </a:r>
          </a:p>
        </p:txBody>
      </p:sp>
    </p:spTree>
    <p:extLst>
      <p:ext uri="{BB962C8B-B14F-4D97-AF65-F5344CB8AC3E}">
        <p14:creationId xmlns:p14="http://schemas.microsoft.com/office/powerpoint/2010/main" val="25950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516" y="561975"/>
            <a:ext cx="938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132339"/>
                </a:solidFill>
                <a:latin typeface="Aptifer Slab LT W01 Bold"/>
                <a:cs typeface="Aptifer Slab LT W01 Bold"/>
              </a:rPr>
              <a:t>Indicadores</a:t>
            </a:r>
            <a:r>
              <a:rPr lang="en-US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 </a:t>
            </a:r>
            <a:r>
              <a:rPr lang="en-US" sz="4000" dirty="0" err="1">
                <a:solidFill>
                  <a:srgbClr val="132339"/>
                </a:solidFill>
                <a:latin typeface="Aptifer Slab LT W01 Bold"/>
                <a:cs typeface="Aptifer Slab LT W01 Bold"/>
              </a:rPr>
              <a:t>sociais</a:t>
            </a:r>
            <a:r>
              <a:rPr lang="en-US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 e desigualdades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67469" y="1260422"/>
            <a:ext cx="11078005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630897" y="620003"/>
            <a:ext cx="404521" cy="413472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 rot="10800000">
            <a:off x="570912" y="1260422"/>
            <a:ext cx="3707148" cy="3812514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027017" y="4747005"/>
            <a:ext cx="404521" cy="41347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4FDAD2D-A068-4871-8232-A8E5B3161C7C}"/>
              </a:ext>
            </a:extLst>
          </p:cNvPr>
          <p:cNvSpPr txBox="1"/>
          <p:nvPr/>
        </p:nvSpPr>
        <p:spPr>
          <a:xfrm>
            <a:off x="668473" y="1260422"/>
            <a:ext cx="35120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riqueza produzida no mundo não é distribuída de forma igualitária entre regiões, Estados e nações.</a:t>
            </a:r>
          </a:p>
          <a:p>
            <a:r>
              <a:rPr lang="pt-BR" dirty="0"/>
              <a:t>Apesar da redução global da </a:t>
            </a:r>
            <a:r>
              <a:rPr lang="pt-BR" b="1" dirty="0"/>
              <a:t>pobreza</a:t>
            </a:r>
            <a:r>
              <a:rPr lang="pt-BR" dirty="0"/>
              <a:t>, alguns países, principalmente muitos dos localizados na África, continuam apresentando </a:t>
            </a:r>
            <a:r>
              <a:rPr lang="pt-BR" b="1" dirty="0"/>
              <a:t>indicadores socioeconômicos</a:t>
            </a:r>
            <a:r>
              <a:rPr lang="pt-BR" dirty="0"/>
              <a:t>, como </a:t>
            </a:r>
            <a:r>
              <a:rPr lang="pt-BR" b="1" dirty="0"/>
              <a:t>expectativa de vida</a:t>
            </a:r>
            <a:r>
              <a:rPr lang="pt-BR" dirty="0"/>
              <a:t>, </a:t>
            </a:r>
            <a:r>
              <a:rPr lang="pt-BR" b="1" dirty="0"/>
              <a:t>taxa de alfabetização</a:t>
            </a:r>
            <a:r>
              <a:rPr lang="pt-BR" dirty="0"/>
              <a:t>, </a:t>
            </a:r>
            <a:r>
              <a:rPr lang="pt-BR" b="1" dirty="0"/>
              <a:t>renda </a:t>
            </a:r>
            <a:r>
              <a:rPr lang="pt-BR" b="1" i="1" dirty="0"/>
              <a:t>per capita </a:t>
            </a:r>
            <a:r>
              <a:rPr lang="pt-BR" dirty="0"/>
              <a:t>e </a:t>
            </a:r>
            <a:r>
              <a:rPr lang="pt-BR" b="1" dirty="0"/>
              <a:t>taxa de mortalidade infantil</a:t>
            </a:r>
            <a:r>
              <a:rPr lang="pt-BR" dirty="0"/>
              <a:t>, </a:t>
            </a:r>
          </a:p>
          <a:p>
            <a:r>
              <a:rPr lang="pt-BR" dirty="0"/>
              <a:t>muito ruins.</a:t>
            </a:r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4F2AB95-7DE8-ADAE-CF43-83E8D537C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014" y="1269861"/>
            <a:ext cx="7455155" cy="53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752" y="485712"/>
            <a:ext cx="745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Distribuição da população</a:t>
            </a:r>
          </a:p>
        </p:txBody>
      </p:sp>
      <p:sp>
        <p:nvSpPr>
          <p:cNvPr id="9" name="Round Same Side Corner Rectangle 8"/>
          <p:cNvSpPr/>
          <p:nvPr/>
        </p:nvSpPr>
        <p:spPr>
          <a:xfrm rot="10800000">
            <a:off x="461739" y="1222010"/>
            <a:ext cx="3707148" cy="3812514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3622" y="1222010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3215" y="587596"/>
            <a:ext cx="404521" cy="41347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18C8E39-AB7B-4F4A-92EB-8FF8B0D68597}"/>
              </a:ext>
            </a:extLst>
          </p:cNvPr>
          <p:cNvSpPr txBox="1"/>
          <p:nvPr/>
        </p:nvSpPr>
        <p:spPr>
          <a:xfrm>
            <a:off x="678800" y="1250423"/>
            <a:ext cx="34138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 país </a:t>
            </a:r>
            <a:r>
              <a:rPr lang="pt-BR" b="1" dirty="0"/>
              <a:t>populoso </a:t>
            </a:r>
            <a:r>
              <a:rPr lang="pt-BR" dirty="0"/>
              <a:t>tem grande </a:t>
            </a:r>
            <a:r>
              <a:rPr lang="pt-BR" b="1" dirty="0"/>
              <a:t>população absoluta </a:t>
            </a:r>
            <a:r>
              <a:rPr lang="pt-BR" dirty="0"/>
              <a:t>(número total de habitantes). China, Índia,</a:t>
            </a:r>
          </a:p>
          <a:p>
            <a:r>
              <a:rPr lang="pt-BR" dirty="0"/>
              <a:t>Estados Unidos e Brasil são exemplos de países populosos. Um país </a:t>
            </a:r>
            <a:r>
              <a:rPr lang="pt-BR" b="1" dirty="0"/>
              <a:t>povoado</a:t>
            </a:r>
            <a:r>
              <a:rPr lang="pt-BR" dirty="0"/>
              <a:t>, por sua vez, tem alta </a:t>
            </a:r>
            <a:r>
              <a:rPr lang="pt-BR" b="1" dirty="0"/>
              <a:t>densidade demográfica</a:t>
            </a:r>
            <a:r>
              <a:rPr lang="pt-BR" dirty="0"/>
              <a:t>, que corresponde ao número total de habitantes dividido pela área</a:t>
            </a:r>
          </a:p>
          <a:p>
            <a:r>
              <a:rPr lang="pt-BR" dirty="0"/>
              <a:t>territorial, expressa em hab.</a:t>
            </a:r>
            <a:r>
              <a:rPr lang="pt-BR" baseline="30000" dirty="0"/>
              <a:t>2</a:t>
            </a:r>
            <a:r>
              <a:rPr lang="pt-BR" dirty="0"/>
              <a:t> (habitantes por quilômetro quadrado).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890432" y="4690680"/>
            <a:ext cx="404521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BE3B3D5-4216-F647-A51E-4B323F85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429" y="1679310"/>
            <a:ext cx="7777607" cy="42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752" y="485712"/>
            <a:ext cx="745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Distribuição da população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3622" y="1222010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3215" y="587596"/>
            <a:ext cx="404521" cy="41347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18C8E39-AB7B-4F4A-92EB-8FF8B0D68597}"/>
              </a:ext>
            </a:extLst>
          </p:cNvPr>
          <p:cNvSpPr txBox="1"/>
          <p:nvPr/>
        </p:nvSpPr>
        <p:spPr>
          <a:xfrm>
            <a:off x="400790" y="1242879"/>
            <a:ext cx="11239496" cy="2156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 primeiras concentrações populacionais, os humanos buscavam ocupar áreas com acesso aos recursos naturais, como os rios, para o desenvolvimento da agricultura e, assim, garantir sua sobrevivência.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longo do tempo, com o desenvolvimento das técnicas, essa necessidade deixou de ser indispensável para a fixação dos grupos humanos. Em 2020, de acordo com a Organização das Nações Unidas (ONU), mais da metade da população mundial vivia em cidades. A previsão é que cada vez mais pessoas deixem o campo para viver na cidade.</a:t>
            </a:r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032473B-0064-A46B-B7A0-C36077DB2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061" y="3372295"/>
            <a:ext cx="6703890" cy="32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872317" y="609671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751" y="600214"/>
            <a:ext cx="425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Migrações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27F5F5-13B1-464E-AD05-ACC1A8B94FF9}"/>
              </a:ext>
            </a:extLst>
          </p:cNvPr>
          <p:cNvSpPr txBox="1"/>
          <p:nvPr/>
        </p:nvSpPr>
        <p:spPr>
          <a:xfrm>
            <a:off x="552221" y="1470891"/>
            <a:ext cx="111540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Ao longo da história, as migrações sempre aconteceram, por motivos diversos e de acordo com as características de cada momento histórico. Migrações podem acontecer por mudanças climáticas, conflitos políticos, distribuição desigual de riquezas, entre outros motivos.</a:t>
            </a:r>
          </a:p>
          <a:p>
            <a:endParaRPr lang="pt-BR" sz="2000" dirty="0"/>
          </a:p>
          <a:p>
            <a:r>
              <a:rPr lang="pt-BR" sz="2000" dirty="0"/>
              <a:t>As migrações atuais são influenciadas, principalmente, por conflitos, guerras e perseguições políticas. Nessas condições, as pessoas são forçadas a migrar para sobreviver</a:t>
            </a:r>
            <a:r>
              <a:rPr lang="pt-BR" sz="2400" dirty="0"/>
              <a:t>.</a:t>
            </a: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7CB837E-7B6F-3662-AA33-97E4532CD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578" y="3374611"/>
            <a:ext cx="6039668" cy="33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944A33-E788-4E7C-A2E1-88804CF454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D31FD1-AC4C-4D32-9A9C-36448435A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B152CD-9420-46B6-9409-D2A07F705D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12371</TotalTime>
  <Words>461</Words>
  <Application>Microsoft Office PowerPoint</Application>
  <PresentationFormat>Personalizar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512</cp:revision>
  <dcterms:created xsi:type="dcterms:W3CDTF">2019-06-18T13:03:29Z</dcterms:created>
  <dcterms:modified xsi:type="dcterms:W3CDTF">2023-07-21T18:23:37Z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