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422" r:id="rId5"/>
    <p:sldId id="405" r:id="rId6"/>
    <p:sldId id="377" r:id="rId7"/>
    <p:sldId id="406" r:id="rId8"/>
    <p:sldId id="407" r:id="rId9"/>
    <p:sldId id="408" r:id="rId10"/>
    <p:sldId id="378" r:id="rId11"/>
    <p:sldId id="409" r:id="rId12"/>
    <p:sldId id="410" r:id="rId13"/>
    <p:sldId id="411" r:id="rId1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Bairrada" initials="AB" lastIdx="25" clrIdx="0"/>
  <p:cmAuthor id="2" name="Lilian Semenichin Nogueira" initials="LSN"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06"/>
    <a:srgbClr val="20252E"/>
    <a:srgbClr val="666329"/>
    <a:srgbClr val="496665"/>
    <a:srgbClr val="755274"/>
    <a:srgbClr val="3D94D2"/>
    <a:srgbClr val="1323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44" autoAdjust="0"/>
    <p:restoredTop sz="99435" autoAdjust="0"/>
  </p:normalViewPr>
  <p:slideViewPr>
    <p:cSldViewPr snapToGrid="0" snapToObjects="1">
      <p:cViewPr varScale="1">
        <p:scale>
          <a:sx n="72" d="100"/>
          <a:sy n="72" d="100"/>
        </p:scale>
        <p:origin x="618" y="78"/>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C9FBDA-E968-B044-8738-BC62F46A3DA9}" type="datetimeFigureOut">
              <a:rPr lang="en-US" smtClean="0"/>
              <a:t>7/21/2023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AAACF-44A4-F749-B325-AC0416EE7757}" type="slidenum">
              <a:rPr lang="en-US" smtClean="0"/>
              <a:t>‹nº›</a:t>
            </a:fld>
            <a:endParaRPr lang="en-US"/>
          </a:p>
        </p:txBody>
      </p:sp>
    </p:spTree>
    <p:extLst>
      <p:ext uri="{BB962C8B-B14F-4D97-AF65-F5344CB8AC3E}">
        <p14:creationId xmlns:p14="http://schemas.microsoft.com/office/powerpoint/2010/main" val="19397979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034D9F-C0A9-B64F-B047-87B6D5D74FB9}" type="datetimeFigureOut">
              <a:rPr lang="en-US" smtClean="0"/>
              <a:t>7/21/2023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AA9CC3-3A57-F340-ABD8-CA65F5DFB845}" type="slidenum">
              <a:rPr lang="en-US" smtClean="0"/>
              <a:t>‹nº›</a:t>
            </a:fld>
            <a:endParaRPr lang="en-US"/>
          </a:p>
        </p:txBody>
      </p:sp>
    </p:spTree>
    <p:extLst>
      <p:ext uri="{BB962C8B-B14F-4D97-AF65-F5344CB8AC3E}">
        <p14:creationId xmlns:p14="http://schemas.microsoft.com/office/powerpoint/2010/main" val="19613338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c7b04498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c7b04498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x-none"/>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BF658E-18A4-BC4B-955A-9DFF7539C5FE}" type="slidenum">
              <a:rPr lang="en-US" smtClean="0"/>
              <a:t>‹nº›</a:t>
            </a:fld>
            <a:endParaRPr lang="en-US" dirty="0"/>
          </a:p>
        </p:txBody>
      </p:sp>
    </p:spTree>
    <p:extLst>
      <p:ext uri="{BB962C8B-B14F-4D97-AF65-F5344CB8AC3E}">
        <p14:creationId xmlns:p14="http://schemas.microsoft.com/office/powerpoint/2010/main" val="279130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80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88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p:cNvSpPr txBox="1"/>
          <p:nvPr/>
        </p:nvSpPr>
        <p:spPr>
          <a:xfrm>
            <a:off x="11156582" y="230752"/>
            <a:ext cx="184731" cy="338554"/>
          </a:xfrm>
          <a:prstGeom prst="rect">
            <a:avLst/>
          </a:prstGeom>
          <a:noFill/>
          <a:effectLst/>
        </p:spPr>
        <p:txBody>
          <a:bodyPr wrap="none" rtlCol="0">
            <a:spAutoFit/>
          </a:bodyPr>
          <a:lstStyle/>
          <a:p>
            <a:pPr algn="r">
              <a:lnSpc>
                <a:spcPct val="80000"/>
              </a:lnSpc>
            </a:pPr>
            <a:endParaRPr lang="en-US" sz="2000" spc="-150" dirty="0">
              <a:solidFill>
                <a:srgbClr val="132339"/>
              </a:solidFill>
              <a:latin typeface="Aptifer Slab LT W01 Bold"/>
              <a:cs typeface="Aptifer Slab LT W01 Bold"/>
            </a:endParaRPr>
          </a:p>
        </p:txBody>
      </p:sp>
    </p:spTree>
    <p:extLst>
      <p:ext uri="{BB962C8B-B14F-4D97-AF65-F5344CB8AC3E}">
        <p14:creationId xmlns:p14="http://schemas.microsoft.com/office/powerpoint/2010/main" val="2758319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p:cNvSpPr txBox="1"/>
          <p:nvPr/>
        </p:nvSpPr>
        <p:spPr>
          <a:xfrm>
            <a:off x="11156580" y="230752"/>
            <a:ext cx="184731" cy="338554"/>
          </a:xfrm>
          <a:prstGeom prst="rect">
            <a:avLst/>
          </a:prstGeom>
          <a:noFill/>
          <a:effectLst/>
        </p:spPr>
        <p:txBody>
          <a:bodyPr wrap="none" rtlCol="0">
            <a:spAutoFit/>
          </a:bodyPr>
          <a:lstStyle/>
          <a:p>
            <a:pPr algn="r">
              <a:lnSpc>
                <a:spcPct val="80000"/>
              </a:lnSpc>
            </a:pPr>
            <a:endParaRPr lang="en-US" sz="2000" spc="-150" dirty="0">
              <a:solidFill>
                <a:srgbClr val="132339"/>
              </a:solidFill>
              <a:latin typeface="Aptifer Slab LT W01 Bold"/>
              <a:cs typeface="Aptifer Slab LT W01 Bold"/>
            </a:endParaRPr>
          </a:p>
        </p:txBody>
      </p:sp>
    </p:spTree>
    <p:extLst>
      <p:ext uri="{BB962C8B-B14F-4D97-AF65-F5344CB8AC3E}">
        <p14:creationId xmlns:p14="http://schemas.microsoft.com/office/powerpoint/2010/main" val="406102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8" name="TextBox 7"/>
          <p:cNvSpPr txBox="1"/>
          <p:nvPr/>
        </p:nvSpPr>
        <p:spPr>
          <a:xfrm>
            <a:off x="11156580" y="230752"/>
            <a:ext cx="184731" cy="338554"/>
          </a:xfrm>
          <a:prstGeom prst="rect">
            <a:avLst/>
          </a:prstGeom>
          <a:noFill/>
          <a:effectLst/>
        </p:spPr>
        <p:txBody>
          <a:bodyPr wrap="none" rtlCol="0">
            <a:spAutoFit/>
          </a:bodyPr>
          <a:lstStyle/>
          <a:p>
            <a:pPr algn="r">
              <a:lnSpc>
                <a:spcPct val="80000"/>
              </a:lnSpc>
            </a:pPr>
            <a:endParaRPr lang="en-US" sz="2000" spc="-150" dirty="0">
              <a:solidFill>
                <a:srgbClr val="132339"/>
              </a:solidFill>
              <a:latin typeface="Aptifer Slab LT W01 Bold"/>
              <a:cs typeface="Aptifer Slab LT W01 Bold"/>
            </a:endParaRPr>
          </a:p>
        </p:txBody>
      </p:sp>
    </p:spTree>
    <p:extLst>
      <p:ext uri="{BB962C8B-B14F-4D97-AF65-F5344CB8AC3E}">
        <p14:creationId xmlns:p14="http://schemas.microsoft.com/office/powerpoint/2010/main" val="336685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75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05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grpSp>
        <p:nvGrpSpPr>
          <p:cNvPr id="5" name="Group 4"/>
          <p:cNvGrpSpPr/>
          <p:nvPr userDrawn="1"/>
        </p:nvGrpSpPr>
        <p:grpSpPr>
          <a:xfrm>
            <a:off x="10528256" y="230752"/>
            <a:ext cx="1420923" cy="348813"/>
            <a:chOff x="9551599" y="158572"/>
            <a:chExt cx="2443527" cy="599844"/>
          </a:xfrm>
        </p:grpSpPr>
        <p:pic>
          <p:nvPicPr>
            <p:cNvPr id="12" name="Picture 11" descr="Screen Shot 2019-06-18 at 10.35.34.png"/>
            <p:cNvPicPr>
              <a:picLocks noChangeAspect="1"/>
            </p:cNvPicPr>
            <p:nvPr/>
          </p:nvPicPr>
          <p:blipFill rotWithShape="1">
            <a:blip r:embed="rId2">
              <a:extLst>
                <a:ext uri="{28A0092B-C50C-407E-A947-70E740481C1C}">
                  <a14:useLocalDpi xmlns:a14="http://schemas.microsoft.com/office/drawing/2010/main" val="0"/>
                </a:ext>
              </a:extLst>
            </a:blip>
            <a:srcRect l="6718" b="14235"/>
            <a:stretch/>
          </p:blipFill>
          <p:spPr>
            <a:xfrm>
              <a:off x="11103879" y="175764"/>
              <a:ext cx="891247" cy="444203"/>
            </a:xfrm>
            <a:prstGeom prst="rect">
              <a:avLst/>
            </a:prstGeom>
          </p:spPr>
        </p:pic>
        <p:sp>
          <p:nvSpPr>
            <p:cNvPr id="8" name="TextBox 7"/>
            <p:cNvSpPr txBox="1"/>
            <p:nvPr/>
          </p:nvSpPr>
          <p:spPr>
            <a:xfrm>
              <a:off x="9551599" y="158572"/>
              <a:ext cx="1398171" cy="599844"/>
            </a:xfrm>
            <a:prstGeom prst="rect">
              <a:avLst/>
            </a:prstGeom>
            <a:noFill/>
            <a:effectLst/>
          </p:spPr>
          <p:txBody>
            <a:bodyPr wrap="none" rtlCol="0">
              <a:spAutoFit/>
            </a:bodyPr>
            <a:lstStyle/>
            <a:p>
              <a:pPr algn="r">
                <a:lnSpc>
                  <a:spcPct val="80000"/>
                </a:lnSpc>
              </a:pPr>
              <a:r>
                <a:rPr lang="pt-BR" sz="2000" spc="-150" dirty="0">
                  <a:solidFill>
                    <a:srgbClr val="132339"/>
                  </a:solidFill>
                  <a:latin typeface="Aptifer Slab LT W01 Bold"/>
                  <a:cs typeface="Aptifer Slab LT W01 Bold"/>
                </a:rPr>
                <a:t>Clima</a:t>
              </a:r>
              <a:endParaRPr lang="en-US" sz="2000" spc="-150" dirty="0">
                <a:solidFill>
                  <a:srgbClr val="132339"/>
                </a:solidFill>
                <a:latin typeface="Aptifer Slab LT W01 Bold"/>
                <a:cs typeface="Aptifer Slab LT W01 Bold"/>
              </a:endParaRPr>
            </a:p>
          </p:txBody>
        </p:sp>
      </p:grpSp>
    </p:spTree>
    <p:extLst>
      <p:ext uri="{BB962C8B-B14F-4D97-AF65-F5344CB8AC3E}">
        <p14:creationId xmlns:p14="http://schemas.microsoft.com/office/powerpoint/2010/main" val="405166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grpSp>
        <p:nvGrpSpPr>
          <p:cNvPr id="5" name="Group 4"/>
          <p:cNvGrpSpPr/>
          <p:nvPr userDrawn="1"/>
        </p:nvGrpSpPr>
        <p:grpSpPr>
          <a:xfrm>
            <a:off x="10079416" y="230752"/>
            <a:ext cx="1869764" cy="348813"/>
            <a:chOff x="8779738" y="158572"/>
            <a:chExt cx="3215388" cy="599844"/>
          </a:xfrm>
        </p:grpSpPr>
        <p:pic>
          <p:nvPicPr>
            <p:cNvPr id="12" name="Picture 11" descr="Screen Shot 2019-06-18 at 10.35.34.png"/>
            <p:cNvPicPr>
              <a:picLocks noChangeAspect="1"/>
            </p:cNvPicPr>
            <p:nvPr/>
          </p:nvPicPr>
          <p:blipFill rotWithShape="1">
            <a:blip r:embed="rId2">
              <a:extLst>
                <a:ext uri="{28A0092B-C50C-407E-A947-70E740481C1C}">
                  <a14:useLocalDpi xmlns:a14="http://schemas.microsoft.com/office/drawing/2010/main" val="0"/>
                </a:ext>
              </a:extLst>
            </a:blip>
            <a:srcRect l="6718" b="14235"/>
            <a:stretch/>
          </p:blipFill>
          <p:spPr>
            <a:xfrm>
              <a:off x="11103879" y="175764"/>
              <a:ext cx="891247" cy="444203"/>
            </a:xfrm>
            <a:prstGeom prst="rect">
              <a:avLst/>
            </a:prstGeom>
          </p:spPr>
        </p:pic>
        <p:sp>
          <p:nvSpPr>
            <p:cNvPr id="8" name="TextBox 7"/>
            <p:cNvSpPr txBox="1"/>
            <p:nvPr/>
          </p:nvSpPr>
          <p:spPr>
            <a:xfrm>
              <a:off x="8779738" y="158572"/>
              <a:ext cx="2170032" cy="599844"/>
            </a:xfrm>
            <a:prstGeom prst="rect">
              <a:avLst/>
            </a:prstGeom>
            <a:noFill/>
            <a:effectLst/>
          </p:spPr>
          <p:txBody>
            <a:bodyPr wrap="none" rtlCol="0">
              <a:spAutoFit/>
            </a:bodyPr>
            <a:lstStyle/>
            <a:p>
              <a:pPr algn="r">
                <a:lnSpc>
                  <a:spcPct val="80000"/>
                </a:lnSpc>
              </a:pPr>
              <a:r>
                <a:rPr lang="pt-BR" sz="2000" spc="-150" dirty="0">
                  <a:solidFill>
                    <a:srgbClr val="132339"/>
                  </a:solidFill>
                  <a:latin typeface="Aptifer Slab LT W01 Bold"/>
                  <a:cs typeface="Aptifer Slab LT W01 Bold"/>
                </a:rPr>
                <a:t>Vegetação</a:t>
              </a:r>
              <a:endParaRPr lang="en-US" sz="2000" spc="-150" dirty="0">
                <a:solidFill>
                  <a:srgbClr val="132339"/>
                </a:solidFill>
                <a:latin typeface="Aptifer Slab LT W01 Bold"/>
                <a:cs typeface="Aptifer Slab LT W01 Bold"/>
              </a:endParaRPr>
            </a:p>
          </p:txBody>
        </p:sp>
      </p:grpSp>
    </p:spTree>
    <p:extLst>
      <p:ext uri="{BB962C8B-B14F-4D97-AF65-F5344CB8AC3E}">
        <p14:creationId xmlns:p14="http://schemas.microsoft.com/office/powerpoint/2010/main" val="185760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F658E-18A4-BC4B-955A-9DFF7539C5FE}" type="slidenum">
              <a:rPr lang="en-US" smtClean="0"/>
              <a:t>‹nº›</a:t>
            </a:fld>
            <a:endParaRPr lang="en-US" dirty="0"/>
          </a:p>
        </p:txBody>
      </p:sp>
    </p:spTree>
    <p:extLst>
      <p:ext uri="{BB962C8B-B14F-4D97-AF65-F5344CB8AC3E}">
        <p14:creationId xmlns:p14="http://schemas.microsoft.com/office/powerpoint/2010/main" val="64582027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9" r:id="rId4"/>
    <p:sldLayoutId id="2147483660" r:id="rId5"/>
    <p:sldLayoutId id="2147483661" r:id="rId6"/>
    <p:sldLayoutId id="2147483662" r:id="rId7"/>
    <p:sldLayoutId id="2147483663" r:id="rId8"/>
    <p:sldLayoutId id="2147483664" r:id="rId9"/>
    <p:sldLayoutId id="2147483658"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BE06"/>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extLst>
              <a:ext uri="{28A0092B-C50C-407E-A947-70E740481C1C}">
                <a14:useLocalDpi xmlns:a14="http://schemas.microsoft.com/office/drawing/2010/main" val="0"/>
              </a:ext>
            </a:extLst>
          </a:blip>
          <a:srcRect r="23328"/>
          <a:stretch/>
        </p:blipFill>
        <p:spPr>
          <a:xfrm>
            <a:off x="1" y="1"/>
            <a:ext cx="9345336" cy="6858005"/>
          </a:xfrm>
          <a:prstGeom prst="rect">
            <a:avLst/>
          </a:prstGeom>
          <a:noFill/>
          <a:ln>
            <a:noFill/>
          </a:ln>
        </p:spPr>
      </p:pic>
    </p:spTree>
    <p:extLst>
      <p:ext uri="{BB962C8B-B14F-4D97-AF65-F5344CB8AC3E}">
        <p14:creationId xmlns:p14="http://schemas.microsoft.com/office/powerpoint/2010/main" val="35326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5016162" y="630868"/>
            <a:ext cx="404521" cy="413472"/>
          </a:xfrm>
          <a:prstGeom prst="rect">
            <a:avLst/>
          </a:prstGeom>
        </p:spPr>
      </p:pic>
      <p:sp>
        <p:nvSpPr>
          <p:cNvPr id="9" name="TextBox 8"/>
          <p:cNvSpPr txBox="1"/>
          <p:nvPr/>
        </p:nvSpPr>
        <p:spPr>
          <a:xfrm>
            <a:off x="489751" y="485712"/>
            <a:ext cx="4855668" cy="707886"/>
          </a:xfrm>
          <a:prstGeom prst="rect">
            <a:avLst/>
          </a:prstGeom>
          <a:noFill/>
        </p:spPr>
        <p:txBody>
          <a:bodyPr wrap="square" rtlCol="0">
            <a:spAutoFit/>
          </a:bodyPr>
          <a:lstStyle/>
          <a:p>
            <a:r>
              <a:rPr lang="pt-BR" sz="4000" dirty="0">
                <a:latin typeface="Aptifer Slab LT W01 Bold"/>
                <a:cs typeface="Aptifer Slab LT W01 Bold"/>
              </a:rPr>
              <a:t>Mobilidade urbana</a:t>
            </a:r>
            <a:endParaRPr lang="en-US" sz="4000" dirty="0">
              <a:solidFill>
                <a:srgbClr val="132339"/>
              </a:solidFill>
              <a:latin typeface="Aptifer Slab LT W01 Bold"/>
              <a:cs typeface="Aptifer Slab LT W01 Bold"/>
            </a:endParaRPr>
          </a:p>
        </p:txBody>
      </p:sp>
      <p:cxnSp>
        <p:nvCxnSpPr>
          <p:cNvPr id="10" name="Straight Connector 9"/>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93778" y="1437471"/>
            <a:ext cx="10822506" cy="1200329"/>
          </a:xfrm>
          <a:prstGeom prst="rect">
            <a:avLst/>
          </a:prstGeom>
          <a:noFill/>
        </p:spPr>
        <p:txBody>
          <a:bodyPr wrap="square" rtlCol="0">
            <a:spAutoFit/>
          </a:bodyPr>
          <a:lstStyle/>
          <a:p>
            <a:pPr lvl="0"/>
            <a:r>
              <a:rPr lang="pt-BR" sz="2400" dirty="0"/>
              <a:t>Entre os problemas relacionados à mobilidade urbana enfrentados por grande parte da população de muitas cidades brasileiras, estão: longos congestionamentos, transporte público precário, alto índice de acidentes de trânsito.</a:t>
            </a:r>
            <a:endParaRPr lang="en-US" sz="2400" dirty="0"/>
          </a:p>
        </p:txBody>
      </p:sp>
      <p:pic>
        <p:nvPicPr>
          <p:cNvPr id="12" name="Picture 1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489751" y="1531129"/>
            <a:ext cx="404522" cy="413472"/>
          </a:xfrm>
          <a:prstGeom prst="rect">
            <a:avLst/>
          </a:prstGeom>
        </p:spPr>
      </p:pic>
      <p:pic>
        <p:nvPicPr>
          <p:cNvPr id="14" name="Picture 13"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526460" y="2712907"/>
            <a:ext cx="404522" cy="413472"/>
          </a:xfrm>
          <a:prstGeom prst="rect">
            <a:avLst/>
          </a:prstGeom>
        </p:spPr>
      </p:pic>
      <p:pic>
        <p:nvPicPr>
          <p:cNvPr id="13"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3" name="Imagem 2">
            <a:extLst>
              <a:ext uri="{FF2B5EF4-FFF2-40B4-BE49-F238E27FC236}">
                <a16:creationId xmlns:a16="http://schemas.microsoft.com/office/drawing/2014/main" id="{A61E2C4A-8402-939E-CE08-BC89A26851C7}"/>
              </a:ext>
            </a:extLst>
          </p:cNvPr>
          <p:cNvPicPr>
            <a:picLocks noChangeAspect="1"/>
          </p:cNvPicPr>
          <p:nvPr/>
        </p:nvPicPr>
        <p:blipFill>
          <a:blip r:embed="rId4"/>
          <a:stretch>
            <a:fillRect/>
          </a:stretch>
        </p:blipFill>
        <p:spPr>
          <a:xfrm>
            <a:off x="5153113" y="2647328"/>
            <a:ext cx="6212793" cy="4086079"/>
          </a:xfrm>
          <a:prstGeom prst="rect">
            <a:avLst/>
          </a:prstGeom>
        </p:spPr>
      </p:pic>
      <p:sp>
        <p:nvSpPr>
          <p:cNvPr id="5" name="CaixaDeTexto 4">
            <a:extLst>
              <a:ext uri="{FF2B5EF4-FFF2-40B4-BE49-F238E27FC236}">
                <a16:creationId xmlns:a16="http://schemas.microsoft.com/office/drawing/2014/main" id="{61893B7A-A7E3-86D1-B737-954A0D6C3892}"/>
              </a:ext>
            </a:extLst>
          </p:cNvPr>
          <p:cNvSpPr txBox="1"/>
          <p:nvPr/>
        </p:nvSpPr>
        <p:spPr>
          <a:xfrm>
            <a:off x="893778" y="2647328"/>
            <a:ext cx="3898799" cy="4154984"/>
          </a:xfrm>
          <a:prstGeom prst="rect">
            <a:avLst/>
          </a:prstGeom>
          <a:noFill/>
        </p:spPr>
        <p:txBody>
          <a:bodyPr wrap="square">
            <a:spAutoFit/>
          </a:bodyPr>
          <a:lstStyle/>
          <a:p>
            <a:pPr lvl="0"/>
            <a:r>
              <a:rPr lang="pt-BR" sz="2400" dirty="0"/>
              <a:t>Esses problemas causam danos à saúde das pessoas – cansaço, estresse, problemas respiratórios por causa da poluição – e também perdas econômicas, devido ao maior gasto de combustível, por causa do aumento do tempo das viagens; elevação do custo de manutenção de vias e veículos etc. </a:t>
            </a:r>
            <a:endParaRPr lang="en-US" sz="2400" dirty="0"/>
          </a:p>
        </p:txBody>
      </p:sp>
    </p:spTree>
    <p:extLst>
      <p:ext uri="{BB962C8B-B14F-4D97-AF65-F5344CB8AC3E}">
        <p14:creationId xmlns:p14="http://schemas.microsoft.com/office/powerpoint/2010/main" val="318373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0843" y="2695562"/>
            <a:ext cx="7009474" cy="1015663"/>
          </a:xfrm>
          <a:prstGeom prst="rect">
            <a:avLst/>
          </a:prstGeom>
          <a:noFill/>
          <a:effectLst/>
        </p:spPr>
        <p:txBody>
          <a:bodyPr wrap="none" rtlCol="0">
            <a:spAutoFit/>
          </a:bodyPr>
          <a:lstStyle/>
          <a:p>
            <a:pPr>
              <a:lnSpc>
                <a:spcPct val="80000"/>
              </a:lnSpc>
            </a:pPr>
            <a:r>
              <a:rPr lang="pt-BR" sz="7200" spc="-150" dirty="0">
                <a:solidFill>
                  <a:srgbClr val="132339"/>
                </a:solidFill>
                <a:latin typeface="Aptifer Slab LT W01 Bold"/>
                <a:cs typeface="Aptifer Slab LT W01 Bold"/>
              </a:rPr>
              <a:t>Cidade no Brasil</a:t>
            </a:r>
            <a:endParaRPr lang="en-US" sz="7200" spc="-150" dirty="0">
              <a:solidFill>
                <a:srgbClr val="132339"/>
              </a:solidFill>
              <a:latin typeface="Aptifer Slab LT W01 Bold"/>
              <a:cs typeface="Aptifer Slab LT W01 Bold"/>
            </a:endParaRPr>
          </a:p>
        </p:txBody>
      </p:sp>
      <p:pic>
        <p:nvPicPr>
          <p:cNvPr id="23" name="Picture 22"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11152206" y="2301886"/>
            <a:ext cx="716680" cy="732538"/>
          </a:xfrm>
          <a:prstGeom prst="rect">
            <a:avLst/>
          </a:prstGeom>
        </p:spPr>
      </p:pic>
      <p:cxnSp>
        <p:nvCxnSpPr>
          <p:cNvPr id="25" name="Straight Connector 24"/>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8ABF658E-18A4-BC4B-955A-9DFF7539C5FE}" type="slidenum">
              <a:rPr lang="en-US" smtClean="0"/>
              <a:t>2</a:t>
            </a:fld>
            <a:endParaRPr lang="en-US" dirty="0"/>
          </a:p>
        </p:txBody>
      </p:sp>
      <p:pic>
        <p:nvPicPr>
          <p:cNvPr id="7"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282163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3458649" y="590556"/>
            <a:ext cx="404521" cy="413472"/>
          </a:xfrm>
          <a:prstGeom prst="rect">
            <a:avLst/>
          </a:prstGeom>
        </p:spPr>
      </p:pic>
      <p:sp>
        <p:nvSpPr>
          <p:cNvPr id="3" name="TextBox 2"/>
          <p:cNvSpPr txBox="1"/>
          <p:nvPr/>
        </p:nvSpPr>
        <p:spPr>
          <a:xfrm>
            <a:off x="489751" y="485712"/>
            <a:ext cx="3262437" cy="707886"/>
          </a:xfrm>
          <a:prstGeom prst="rect">
            <a:avLst/>
          </a:prstGeom>
          <a:noFill/>
        </p:spPr>
        <p:txBody>
          <a:bodyPr wrap="square" rtlCol="0">
            <a:spAutoFit/>
          </a:bodyPr>
          <a:lstStyle/>
          <a:p>
            <a:r>
              <a:rPr lang="pt-BR" sz="4000" dirty="0">
                <a:latin typeface="Aptifer Slab LT W01 Bold"/>
                <a:cs typeface="Aptifer Slab LT W01 Bold"/>
              </a:rPr>
              <a:t>Urbanização</a:t>
            </a:r>
            <a:endParaRPr lang="en-US" sz="4000" dirty="0">
              <a:solidFill>
                <a:srgbClr val="132339"/>
              </a:solidFill>
              <a:latin typeface="Aptifer Slab LT W01 Bold"/>
              <a:cs typeface="Aptifer Slab LT W01 Bold"/>
            </a:endParaRPr>
          </a:p>
        </p:txBody>
      </p:sp>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5" name="Round Same Side Corner Rectangle 4"/>
          <p:cNvSpPr/>
          <p:nvPr/>
        </p:nvSpPr>
        <p:spPr>
          <a:xfrm rot="10800000">
            <a:off x="888980" y="1362357"/>
            <a:ext cx="2863207" cy="4456551"/>
          </a:xfrm>
          <a:prstGeom prst="round2SameRect">
            <a:avLst>
              <a:gd name="adj1" fmla="val 11026"/>
              <a:gd name="adj2" fmla="val 0"/>
            </a:avLst>
          </a:prstGeom>
          <a:solidFill>
            <a:srgbClr val="3D94D2">
              <a:alpha val="13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6" name="Picture 5"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rot="5400000">
            <a:off x="3463125" y="5565992"/>
            <a:ext cx="404521" cy="413472"/>
          </a:xfrm>
          <a:prstGeom prst="rect">
            <a:avLst/>
          </a:prstGeom>
        </p:spPr>
      </p:pic>
      <p:sp>
        <p:nvSpPr>
          <p:cNvPr id="7" name="TextBox 6"/>
          <p:cNvSpPr txBox="1"/>
          <p:nvPr/>
        </p:nvSpPr>
        <p:spPr>
          <a:xfrm>
            <a:off x="1050620" y="1555916"/>
            <a:ext cx="2701568" cy="3970318"/>
          </a:xfrm>
          <a:prstGeom prst="rect">
            <a:avLst/>
          </a:prstGeom>
          <a:noFill/>
        </p:spPr>
        <p:txBody>
          <a:bodyPr wrap="square" rtlCol="0">
            <a:spAutoFit/>
          </a:bodyPr>
          <a:lstStyle/>
          <a:p>
            <a:pPr lvl="0"/>
            <a:r>
              <a:rPr lang="pt-BR" dirty="0"/>
              <a:t>As cidades brasileiras começaram a apresentar maior crescimento a partir dos anos 1940, com a expansão da atividade industrial e com o intenso processo de urbanização. </a:t>
            </a:r>
            <a:endParaRPr lang="en-US" dirty="0"/>
          </a:p>
          <a:p>
            <a:pPr lvl="0"/>
            <a:endParaRPr lang="pt-BR" dirty="0"/>
          </a:p>
          <a:p>
            <a:pPr lvl="0"/>
            <a:r>
              <a:rPr lang="pt-BR" dirty="0"/>
              <a:t>O Brasil se tornou um país predominantemente urbano nos anos 1970, quando a população urbana superou a população rural.</a:t>
            </a:r>
            <a:endParaRPr lang="en-US" dirty="0"/>
          </a:p>
        </p:txBody>
      </p:sp>
      <p:pic>
        <p:nvPicPr>
          <p:cNvPr id="9"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11" name="Imagem 10">
            <a:extLst>
              <a:ext uri="{FF2B5EF4-FFF2-40B4-BE49-F238E27FC236}">
                <a16:creationId xmlns:a16="http://schemas.microsoft.com/office/drawing/2014/main" id="{E9CDA9C3-F0A9-8F4F-FE6F-91EFB25D2CAC}"/>
              </a:ext>
            </a:extLst>
          </p:cNvPr>
          <p:cNvPicPr>
            <a:picLocks noChangeAspect="1"/>
          </p:cNvPicPr>
          <p:nvPr/>
        </p:nvPicPr>
        <p:blipFill>
          <a:blip r:embed="rId4"/>
          <a:stretch>
            <a:fillRect/>
          </a:stretch>
        </p:blipFill>
        <p:spPr>
          <a:xfrm>
            <a:off x="3858244" y="1555916"/>
            <a:ext cx="8025896" cy="3939719"/>
          </a:xfrm>
          <a:prstGeom prst="rect">
            <a:avLst/>
          </a:prstGeom>
        </p:spPr>
      </p:pic>
    </p:spTree>
    <p:extLst>
      <p:ext uri="{BB962C8B-B14F-4D97-AF65-F5344CB8AC3E}">
        <p14:creationId xmlns:p14="http://schemas.microsoft.com/office/powerpoint/2010/main" val="355877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6622028" y="550244"/>
            <a:ext cx="404521" cy="413472"/>
          </a:xfrm>
          <a:prstGeom prst="rect">
            <a:avLst/>
          </a:prstGeom>
        </p:spPr>
      </p:pic>
      <p:sp>
        <p:nvSpPr>
          <p:cNvPr id="3" name="TextBox 2"/>
          <p:cNvSpPr txBox="1"/>
          <p:nvPr/>
        </p:nvSpPr>
        <p:spPr>
          <a:xfrm>
            <a:off x="489751" y="546180"/>
            <a:ext cx="6749078" cy="707886"/>
          </a:xfrm>
          <a:prstGeom prst="rect">
            <a:avLst/>
          </a:prstGeom>
          <a:noFill/>
        </p:spPr>
        <p:txBody>
          <a:bodyPr wrap="square" rtlCol="0">
            <a:spAutoFit/>
          </a:bodyPr>
          <a:lstStyle/>
          <a:p>
            <a:r>
              <a:rPr lang="pt-BR" sz="4000" dirty="0">
                <a:latin typeface="Aptifer Slab LT W01 Bold"/>
                <a:cs typeface="Aptifer Slab LT W01 Bold"/>
              </a:rPr>
              <a:t>Rede e hierarquia urbana</a:t>
            </a:r>
            <a:endParaRPr lang="en-US" sz="4000" dirty="0">
              <a:solidFill>
                <a:srgbClr val="132339"/>
              </a:solidFill>
              <a:latin typeface="Aptifer Slab LT W01 Bold"/>
              <a:cs typeface="Aptifer Slab LT W01 Bold"/>
            </a:endParaRPr>
          </a:p>
        </p:txBody>
      </p:sp>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5" name="Round Same Side Corner Rectangle 4"/>
          <p:cNvSpPr/>
          <p:nvPr/>
        </p:nvSpPr>
        <p:spPr>
          <a:xfrm rot="10800000">
            <a:off x="888979" y="1362353"/>
            <a:ext cx="10032762" cy="1373459"/>
          </a:xfrm>
          <a:prstGeom prst="round2SameRect">
            <a:avLst>
              <a:gd name="adj1" fmla="val 11026"/>
              <a:gd name="adj2" fmla="val 0"/>
            </a:avLst>
          </a:prstGeom>
          <a:solidFill>
            <a:srgbClr val="3D94D2">
              <a:alpha val="13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6" name="Picture 5"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rot="5400000">
            <a:off x="10719480" y="2591219"/>
            <a:ext cx="404521" cy="413472"/>
          </a:xfrm>
          <a:prstGeom prst="rect">
            <a:avLst/>
          </a:prstGeom>
        </p:spPr>
      </p:pic>
      <p:sp>
        <p:nvSpPr>
          <p:cNvPr id="7" name="TextBox 6"/>
          <p:cNvSpPr txBox="1"/>
          <p:nvPr/>
        </p:nvSpPr>
        <p:spPr>
          <a:xfrm>
            <a:off x="1050620" y="1486646"/>
            <a:ext cx="9547856" cy="1200329"/>
          </a:xfrm>
          <a:prstGeom prst="rect">
            <a:avLst/>
          </a:prstGeom>
          <a:noFill/>
        </p:spPr>
        <p:txBody>
          <a:bodyPr wrap="square" rtlCol="0">
            <a:spAutoFit/>
          </a:bodyPr>
          <a:lstStyle/>
          <a:p>
            <a:pPr lvl="0"/>
            <a:r>
              <a:rPr lang="pt-BR" b="1" dirty="0"/>
              <a:t>Rede urbana</a:t>
            </a:r>
            <a:r>
              <a:rPr lang="pt-BR" dirty="0"/>
              <a:t> é um conjunto de cidades interligadas umas às outras por meio de sistemas de transportes (rodovias, aeroportos, portos, ferrovias, hidrovias) e de comunicações (como telefonia, internet, televisão e rádio), pelos quais fluem pessoas, mercadorias, serviços, informações etc.</a:t>
            </a:r>
            <a:endParaRPr lang="en-US" dirty="0"/>
          </a:p>
          <a:p>
            <a:pPr lvl="0"/>
            <a:r>
              <a:rPr lang="pt-BR" dirty="0"/>
              <a:t>As cidades podem ser classificadas de acordo com a </a:t>
            </a:r>
            <a:r>
              <a:rPr lang="pt-BR" b="1" dirty="0"/>
              <a:t>hierarquia urbana</a:t>
            </a:r>
            <a:r>
              <a:rPr lang="pt-BR" dirty="0"/>
              <a:t> brasileira.</a:t>
            </a:r>
            <a:endParaRPr lang="en-US" dirty="0"/>
          </a:p>
        </p:txBody>
      </p:sp>
      <p:pic>
        <p:nvPicPr>
          <p:cNvPr id="10"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11" name="Imagem 10">
            <a:extLst>
              <a:ext uri="{FF2B5EF4-FFF2-40B4-BE49-F238E27FC236}">
                <a16:creationId xmlns:a16="http://schemas.microsoft.com/office/drawing/2014/main" id="{003B7738-9A5D-907B-3DDB-BD6ACC064845}"/>
              </a:ext>
            </a:extLst>
          </p:cNvPr>
          <p:cNvPicPr>
            <a:picLocks noChangeAspect="1"/>
          </p:cNvPicPr>
          <p:nvPr/>
        </p:nvPicPr>
        <p:blipFill>
          <a:blip r:embed="rId4"/>
          <a:stretch>
            <a:fillRect/>
          </a:stretch>
        </p:blipFill>
        <p:spPr>
          <a:xfrm>
            <a:off x="1240128" y="2844099"/>
            <a:ext cx="9358348" cy="3793250"/>
          </a:xfrm>
          <a:prstGeom prst="rect">
            <a:avLst/>
          </a:prstGeom>
        </p:spPr>
      </p:pic>
    </p:spTree>
    <p:extLst>
      <p:ext uri="{BB962C8B-B14F-4D97-AF65-F5344CB8AC3E}">
        <p14:creationId xmlns:p14="http://schemas.microsoft.com/office/powerpoint/2010/main" val="208039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5050796" y="550244"/>
            <a:ext cx="404521" cy="413472"/>
          </a:xfrm>
          <a:prstGeom prst="rect">
            <a:avLst/>
          </a:prstGeom>
        </p:spPr>
      </p:pic>
      <p:sp>
        <p:nvSpPr>
          <p:cNvPr id="3" name="TextBox 2"/>
          <p:cNvSpPr txBox="1"/>
          <p:nvPr/>
        </p:nvSpPr>
        <p:spPr>
          <a:xfrm>
            <a:off x="489751" y="485712"/>
            <a:ext cx="4763306" cy="707886"/>
          </a:xfrm>
          <a:prstGeom prst="rect">
            <a:avLst/>
          </a:prstGeom>
          <a:noFill/>
        </p:spPr>
        <p:txBody>
          <a:bodyPr wrap="square" rtlCol="0">
            <a:spAutoFit/>
          </a:bodyPr>
          <a:lstStyle/>
          <a:p>
            <a:r>
              <a:rPr lang="pt-BR" sz="4000" dirty="0">
                <a:latin typeface="Aptifer Slab LT W01 Bold"/>
                <a:cs typeface="Aptifer Slab LT W01 Bold"/>
              </a:rPr>
              <a:t>Hierarquia urbana</a:t>
            </a:r>
            <a:endParaRPr lang="en-US" sz="4000" dirty="0">
              <a:solidFill>
                <a:srgbClr val="132339"/>
              </a:solidFill>
              <a:latin typeface="Aptifer Slab LT W01 Bold"/>
              <a:cs typeface="Aptifer Slab LT W01 Bold"/>
            </a:endParaRPr>
          </a:p>
        </p:txBody>
      </p:sp>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pic>
        <p:nvPicPr>
          <p:cNvPr id="6"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7" name="Imagem 6">
            <a:extLst>
              <a:ext uri="{FF2B5EF4-FFF2-40B4-BE49-F238E27FC236}">
                <a16:creationId xmlns:a16="http://schemas.microsoft.com/office/drawing/2014/main" id="{E8DEFAAB-4428-5217-6E2E-C18127D269FF}"/>
              </a:ext>
            </a:extLst>
          </p:cNvPr>
          <p:cNvPicPr>
            <a:picLocks noChangeAspect="1"/>
          </p:cNvPicPr>
          <p:nvPr/>
        </p:nvPicPr>
        <p:blipFill>
          <a:blip r:embed="rId4"/>
          <a:stretch>
            <a:fillRect/>
          </a:stretch>
        </p:blipFill>
        <p:spPr>
          <a:xfrm>
            <a:off x="4286986" y="1513960"/>
            <a:ext cx="7581900" cy="5162550"/>
          </a:xfrm>
          <a:prstGeom prst="rect">
            <a:avLst/>
          </a:prstGeom>
        </p:spPr>
      </p:pic>
    </p:spTree>
    <p:extLst>
      <p:ext uri="{BB962C8B-B14F-4D97-AF65-F5344CB8AC3E}">
        <p14:creationId xmlns:p14="http://schemas.microsoft.com/office/powerpoint/2010/main" val="1401814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0F4F8A62-A61F-6B88-D3C7-8903D0418F07}"/>
              </a:ext>
            </a:extLst>
          </p:cNvPr>
          <p:cNvPicPr>
            <a:picLocks noChangeAspect="1"/>
          </p:cNvPicPr>
          <p:nvPr/>
        </p:nvPicPr>
        <p:blipFill>
          <a:blip r:embed="rId2"/>
          <a:stretch>
            <a:fillRect/>
          </a:stretch>
        </p:blipFill>
        <p:spPr>
          <a:xfrm>
            <a:off x="4532676" y="1362363"/>
            <a:ext cx="7181850" cy="5419725"/>
          </a:xfrm>
          <a:prstGeom prst="rect">
            <a:avLst/>
          </a:prstGeom>
        </p:spPr>
      </p:pic>
      <p:pic>
        <p:nvPicPr>
          <p:cNvPr id="2" name="Picture 1" descr="icon_FTD.png"/>
          <p:cNvPicPr>
            <a:picLocks noChangeAspect="1"/>
          </p:cNvPicPr>
          <p:nvPr/>
        </p:nvPicPr>
        <p:blipFill rotWithShape="1">
          <a:blip r:embed="rId3">
            <a:extLst>
              <a:ext uri="{28A0092B-C50C-407E-A947-70E740481C1C}">
                <a14:useLocalDpi xmlns:a14="http://schemas.microsoft.com/office/drawing/2010/main" val="0"/>
              </a:ext>
            </a:extLst>
          </a:blip>
          <a:srcRect l="-2946" t="-6535" r="56087" b="-11891"/>
          <a:stretch/>
        </p:blipFill>
        <p:spPr>
          <a:xfrm>
            <a:off x="5743507" y="570400"/>
            <a:ext cx="404521" cy="413472"/>
          </a:xfrm>
          <a:prstGeom prst="rect">
            <a:avLst/>
          </a:prstGeom>
        </p:spPr>
      </p:pic>
      <p:sp>
        <p:nvSpPr>
          <p:cNvPr id="3" name="TextBox 2"/>
          <p:cNvSpPr txBox="1"/>
          <p:nvPr/>
        </p:nvSpPr>
        <p:spPr>
          <a:xfrm>
            <a:off x="489751" y="485712"/>
            <a:ext cx="5456017" cy="707886"/>
          </a:xfrm>
          <a:prstGeom prst="rect">
            <a:avLst/>
          </a:prstGeom>
          <a:noFill/>
        </p:spPr>
        <p:txBody>
          <a:bodyPr wrap="square" rtlCol="0">
            <a:spAutoFit/>
          </a:bodyPr>
          <a:lstStyle/>
          <a:p>
            <a:r>
              <a:rPr lang="pt-BR" sz="4000" dirty="0">
                <a:latin typeface="Aptifer Slab LT W01 Bold"/>
                <a:cs typeface="Aptifer Slab LT W01 Bold"/>
              </a:rPr>
              <a:t>Região metropolitana</a:t>
            </a:r>
            <a:endParaRPr lang="en-US" sz="4000" dirty="0">
              <a:solidFill>
                <a:srgbClr val="132339"/>
              </a:solidFill>
              <a:latin typeface="Aptifer Slab LT W01 Bold"/>
              <a:cs typeface="Aptifer Slab LT W01 Bold"/>
            </a:endParaRPr>
          </a:p>
        </p:txBody>
      </p:sp>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5" name="Round Same Side Corner Rectangle 4"/>
          <p:cNvSpPr/>
          <p:nvPr/>
        </p:nvSpPr>
        <p:spPr>
          <a:xfrm rot="10800000">
            <a:off x="888979" y="1362353"/>
            <a:ext cx="3775274" cy="2759374"/>
          </a:xfrm>
          <a:prstGeom prst="round2SameRect">
            <a:avLst>
              <a:gd name="adj1" fmla="val 11026"/>
              <a:gd name="adj2" fmla="val 0"/>
            </a:avLst>
          </a:prstGeom>
          <a:solidFill>
            <a:srgbClr val="3D94D2">
              <a:alpha val="13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6" name="Picture 5" descr="icon_FTD.png"/>
          <p:cNvPicPr>
            <a:picLocks noChangeAspect="1"/>
          </p:cNvPicPr>
          <p:nvPr/>
        </p:nvPicPr>
        <p:blipFill rotWithShape="1">
          <a:blip r:embed="rId3">
            <a:extLst>
              <a:ext uri="{28A0092B-C50C-407E-A947-70E740481C1C}">
                <a14:useLocalDpi xmlns:a14="http://schemas.microsoft.com/office/drawing/2010/main" val="0"/>
              </a:ext>
            </a:extLst>
          </a:blip>
          <a:srcRect l="-2946" t="-6535" r="56087" b="-11891"/>
          <a:stretch/>
        </p:blipFill>
        <p:spPr>
          <a:xfrm rot="5400000">
            <a:off x="4375510" y="3857267"/>
            <a:ext cx="404521" cy="413472"/>
          </a:xfrm>
          <a:prstGeom prst="rect">
            <a:avLst/>
          </a:prstGeom>
        </p:spPr>
      </p:pic>
      <p:sp>
        <p:nvSpPr>
          <p:cNvPr id="7" name="TextBox 6"/>
          <p:cNvSpPr txBox="1"/>
          <p:nvPr/>
        </p:nvSpPr>
        <p:spPr>
          <a:xfrm>
            <a:off x="1050620" y="1486646"/>
            <a:ext cx="3320414" cy="2308324"/>
          </a:xfrm>
          <a:prstGeom prst="rect">
            <a:avLst/>
          </a:prstGeom>
          <a:noFill/>
        </p:spPr>
        <p:txBody>
          <a:bodyPr wrap="square" rtlCol="0">
            <a:spAutoFit/>
          </a:bodyPr>
          <a:lstStyle/>
          <a:p>
            <a:pPr lvl="0"/>
            <a:r>
              <a:rPr lang="pt-BR" sz="2400" dirty="0"/>
              <a:t>Uma região metropolitana é formada por um conjunto de municípios limítrofes,</a:t>
            </a:r>
            <a:r>
              <a:rPr lang="pt-BR" sz="2400" b="1" dirty="0"/>
              <a:t> </a:t>
            </a:r>
            <a:r>
              <a:rPr lang="pt-BR" sz="2400" dirty="0"/>
              <a:t>integrados a uma cidade principal: a metrópole.</a:t>
            </a:r>
            <a:endParaRPr lang="en-US" sz="2400" dirty="0"/>
          </a:p>
        </p:txBody>
      </p:sp>
      <p:pic>
        <p:nvPicPr>
          <p:cNvPr id="9" name="Google Shape;67;p15"/>
          <p:cNvPicPr preferRelativeResize="0"/>
          <p:nvPr/>
        </p:nvPicPr>
        <p:blipFill rotWithShape="1">
          <a:blip r:embed="rId4">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236486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rot="10800000">
            <a:off x="887023" y="1362362"/>
            <a:ext cx="2876697" cy="1766456"/>
          </a:xfrm>
          <a:prstGeom prst="round2SameRect">
            <a:avLst>
              <a:gd name="adj1" fmla="val 11026"/>
              <a:gd name="adj2" fmla="val 0"/>
            </a:avLst>
          </a:prstGeom>
          <a:solidFill>
            <a:srgbClr val="3D94D2">
              <a:alpha val="10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3" name="Picture 2"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rot="5400000">
            <a:off x="3509306" y="2910324"/>
            <a:ext cx="404521" cy="413472"/>
          </a:xfrm>
          <a:prstGeom prst="rect">
            <a:avLst/>
          </a:prstGeom>
        </p:spPr>
      </p:pic>
      <p:sp>
        <p:nvSpPr>
          <p:cNvPr id="4" name="Round Same Side Corner Rectangle 3"/>
          <p:cNvSpPr/>
          <p:nvPr/>
        </p:nvSpPr>
        <p:spPr>
          <a:xfrm rot="10800000">
            <a:off x="4535301" y="1368351"/>
            <a:ext cx="2876697" cy="4000284"/>
          </a:xfrm>
          <a:prstGeom prst="round2SameRect">
            <a:avLst>
              <a:gd name="adj1" fmla="val 11026"/>
              <a:gd name="adj2" fmla="val 0"/>
            </a:avLst>
          </a:prstGeom>
          <a:solidFill>
            <a:srgbClr val="3D94D2">
              <a:alpha val="10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 name="Round Same Side Corner Rectangle 4"/>
          <p:cNvSpPr/>
          <p:nvPr/>
        </p:nvSpPr>
        <p:spPr>
          <a:xfrm rot="10800000">
            <a:off x="8274604" y="1362360"/>
            <a:ext cx="2876697" cy="4006274"/>
          </a:xfrm>
          <a:prstGeom prst="round2SameRect">
            <a:avLst>
              <a:gd name="adj1" fmla="val 11026"/>
              <a:gd name="adj2" fmla="val 0"/>
            </a:avLst>
          </a:prstGeom>
          <a:solidFill>
            <a:srgbClr val="3D94D2">
              <a:alpha val="10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6" name="Picture 5"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rot="5400000">
            <a:off x="7146032" y="5126315"/>
            <a:ext cx="404521" cy="413472"/>
          </a:xfrm>
          <a:prstGeom prst="rect">
            <a:avLst/>
          </a:prstGeom>
        </p:spPr>
      </p:pic>
      <p:pic>
        <p:nvPicPr>
          <p:cNvPr id="7" name="Picture 6"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rot="5400000">
            <a:off x="10850707" y="5126316"/>
            <a:ext cx="404521" cy="413472"/>
          </a:xfrm>
          <a:prstGeom prst="rect">
            <a:avLst/>
          </a:prstGeom>
        </p:spPr>
      </p:pic>
      <p:pic>
        <p:nvPicPr>
          <p:cNvPr id="8" name="Picture 7"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8150896" y="550244"/>
            <a:ext cx="404521" cy="413472"/>
          </a:xfrm>
          <a:prstGeom prst="rect">
            <a:avLst/>
          </a:prstGeom>
        </p:spPr>
      </p:pic>
      <p:sp>
        <p:nvSpPr>
          <p:cNvPr id="9" name="TextBox 8"/>
          <p:cNvSpPr txBox="1"/>
          <p:nvPr/>
        </p:nvSpPr>
        <p:spPr>
          <a:xfrm>
            <a:off x="489750" y="485712"/>
            <a:ext cx="8099865" cy="707886"/>
          </a:xfrm>
          <a:prstGeom prst="rect">
            <a:avLst/>
          </a:prstGeom>
          <a:noFill/>
        </p:spPr>
        <p:txBody>
          <a:bodyPr wrap="square" rtlCol="0">
            <a:spAutoFit/>
          </a:bodyPr>
          <a:lstStyle/>
          <a:p>
            <a:r>
              <a:rPr lang="pt-BR" sz="4000" dirty="0">
                <a:latin typeface="Aptifer Slab LT W01 Bold"/>
                <a:cs typeface="Aptifer Slab LT W01 Bold"/>
              </a:rPr>
              <a:t>Segregação espacial nas cidades</a:t>
            </a:r>
            <a:endParaRPr lang="en-US" sz="4000" dirty="0">
              <a:solidFill>
                <a:srgbClr val="132339"/>
              </a:solidFill>
              <a:latin typeface="Aptifer Slab LT W01 Bold"/>
              <a:cs typeface="Aptifer Slab LT W01 Bold"/>
            </a:endParaRPr>
          </a:p>
        </p:txBody>
      </p:sp>
      <p:cxnSp>
        <p:nvCxnSpPr>
          <p:cNvPr id="10" name="Straight Connector 9"/>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4697" y="1437471"/>
            <a:ext cx="2537400" cy="1477328"/>
          </a:xfrm>
          <a:prstGeom prst="rect">
            <a:avLst/>
          </a:prstGeom>
          <a:noFill/>
        </p:spPr>
        <p:txBody>
          <a:bodyPr wrap="square" rtlCol="0">
            <a:spAutoFit/>
          </a:bodyPr>
          <a:lstStyle/>
          <a:p>
            <a:pPr lvl="0"/>
            <a:r>
              <a:rPr lang="pt-BR" dirty="0"/>
              <a:t>O acesso aos espaços mais valorizados ou menos valorizados da cidade é determinado pela renda das pessoas.</a:t>
            </a:r>
            <a:endParaRPr lang="en-US" dirty="0"/>
          </a:p>
        </p:txBody>
      </p:sp>
      <p:sp>
        <p:nvSpPr>
          <p:cNvPr id="12" name="TextBox 11"/>
          <p:cNvSpPr txBox="1"/>
          <p:nvPr/>
        </p:nvSpPr>
        <p:spPr>
          <a:xfrm>
            <a:off x="4724520" y="1437471"/>
            <a:ext cx="2537400" cy="3693319"/>
          </a:xfrm>
          <a:prstGeom prst="rect">
            <a:avLst/>
          </a:prstGeom>
          <a:noFill/>
        </p:spPr>
        <p:txBody>
          <a:bodyPr wrap="square" rtlCol="0">
            <a:spAutoFit/>
          </a:bodyPr>
          <a:lstStyle/>
          <a:p>
            <a:pPr lvl="0"/>
            <a:r>
              <a:rPr lang="pt-BR" dirty="0"/>
              <a:t>Em bairros da periferia, mais afastados da área central, os serviços públicos são deficitários ou inexistentes. Muitas moradias estão situadas em áreas de risco, como as encostas de morros, onde pode haver desmoronamentos, ou em áreas próximas a rios e córregos, nas quais há perigo de enchentes. </a:t>
            </a:r>
            <a:endParaRPr lang="en-US" dirty="0"/>
          </a:p>
        </p:txBody>
      </p:sp>
      <p:sp>
        <p:nvSpPr>
          <p:cNvPr id="13" name="TextBox 12"/>
          <p:cNvSpPr txBox="1"/>
          <p:nvPr/>
        </p:nvSpPr>
        <p:spPr>
          <a:xfrm>
            <a:off x="8465159" y="1437471"/>
            <a:ext cx="2537400" cy="3693319"/>
          </a:xfrm>
          <a:prstGeom prst="rect">
            <a:avLst/>
          </a:prstGeom>
          <a:noFill/>
        </p:spPr>
        <p:txBody>
          <a:bodyPr wrap="square" rtlCol="0">
            <a:spAutoFit/>
          </a:bodyPr>
          <a:lstStyle/>
          <a:p>
            <a:pPr lvl="0"/>
            <a:r>
              <a:rPr lang="pt-BR" dirty="0"/>
              <a:t>Os bairros centrais, na maioria das vezes, são favorecidos com mais e melhores serviços públicos e de infraestrutura. Geralmente, nessas áreas os preços das moradias são mais elevados e, por isso, há concentração de pessoas com melhores condições financeiras.</a:t>
            </a:r>
            <a:endParaRPr lang="en-US" dirty="0"/>
          </a:p>
        </p:txBody>
      </p:sp>
      <p:pic>
        <p:nvPicPr>
          <p:cNvPr id="14"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180323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rot="10800000">
            <a:off x="887022" y="1362361"/>
            <a:ext cx="2876697" cy="2262911"/>
          </a:xfrm>
          <a:prstGeom prst="round2SameRect">
            <a:avLst>
              <a:gd name="adj1" fmla="val 11026"/>
              <a:gd name="adj2" fmla="val 0"/>
            </a:avLst>
          </a:prstGeom>
          <a:solidFill>
            <a:srgbClr val="3D94D2">
              <a:alpha val="10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3" name="Picture 2"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rot="5400000">
            <a:off x="3509306" y="3378349"/>
            <a:ext cx="404521" cy="413472"/>
          </a:xfrm>
          <a:prstGeom prst="rect">
            <a:avLst/>
          </a:prstGeom>
        </p:spPr>
      </p:pic>
      <p:pic>
        <p:nvPicPr>
          <p:cNvPr id="8" name="Picture 7"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8231532" y="550244"/>
            <a:ext cx="404521" cy="413472"/>
          </a:xfrm>
          <a:prstGeom prst="rect">
            <a:avLst/>
          </a:prstGeom>
        </p:spPr>
      </p:pic>
      <p:sp>
        <p:nvSpPr>
          <p:cNvPr id="9" name="TextBox 8"/>
          <p:cNvSpPr txBox="1"/>
          <p:nvPr/>
        </p:nvSpPr>
        <p:spPr>
          <a:xfrm>
            <a:off x="489750" y="485712"/>
            <a:ext cx="8099865" cy="707886"/>
          </a:xfrm>
          <a:prstGeom prst="rect">
            <a:avLst/>
          </a:prstGeom>
          <a:noFill/>
        </p:spPr>
        <p:txBody>
          <a:bodyPr wrap="square" rtlCol="0">
            <a:spAutoFit/>
          </a:bodyPr>
          <a:lstStyle/>
          <a:p>
            <a:r>
              <a:rPr lang="pt-BR" sz="4000" dirty="0">
                <a:latin typeface="Aptifer Slab LT W01 Bold"/>
                <a:cs typeface="Aptifer Slab LT W01 Bold"/>
              </a:rPr>
              <a:t>Segregação espacial nas cidades</a:t>
            </a:r>
            <a:endParaRPr lang="en-US" sz="4000" dirty="0">
              <a:solidFill>
                <a:srgbClr val="132339"/>
              </a:solidFill>
              <a:latin typeface="Aptifer Slab LT W01 Bold"/>
              <a:cs typeface="Aptifer Slab LT W01 Bold"/>
            </a:endParaRPr>
          </a:p>
        </p:txBody>
      </p:sp>
      <p:cxnSp>
        <p:nvCxnSpPr>
          <p:cNvPr id="10" name="Straight Connector 9"/>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4697" y="1437471"/>
            <a:ext cx="2537400" cy="2031325"/>
          </a:xfrm>
          <a:prstGeom prst="rect">
            <a:avLst/>
          </a:prstGeom>
          <a:noFill/>
        </p:spPr>
        <p:txBody>
          <a:bodyPr wrap="square" rtlCol="0">
            <a:spAutoFit/>
          </a:bodyPr>
          <a:lstStyle/>
          <a:p>
            <a:pPr lvl="0"/>
            <a:r>
              <a:rPr lang="pt-BR" dirty="0"/>
              <a:t>A segregação espacial está relacionada às desigualdades sociais e à especulação imobiliária.</a:t>
            </a:r>
          </a:p>
          <a:p>
            <a:pPr lvl="0"/>
            <a:endParaRPr lang="en-US" dirty="0"/>
          </a:p>
          <a:p>
            <a:pPr lvl="0"/>
            <a:r>
              <a:rPr lang="pt-BR" dirty="0"/>
              <a:t>Observe as ilustrações e leia os textos.</a:t>
            </a:r>
            <a:endParaRPr lang="en-US" dirty="0"/>
          </a:p>
        </p:txBody>
      </p:sp>
      <p:pic>
        <p:nvPicPr>
          <p:cNvPr id="14" name="Picture 13" descr="Screen Shot 2019-06-25 at 12.27.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488" y="1251323"/>
            <a:ext cx="6445793" cy="5554970"/>
          </a:xfrm>
          <a:prstGeom prst="rect">
            <a:avLst/>
          </a:prstGeom>
        </p:spPr>
      </p:pic>
      <p:pic>
        <p:nvPicPr>
          <p:cNvPr id="12" name="Google Shape;67;p15"/>
          <p:cNvPicPr preferRelativeResize="0"/>
          <p:nvPr/>
        </p:nvPicPr>
        <p:blipFill rotWithShape="1">
          <a:blip r:embed="rId4">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135019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6-25 at 12.30.15.png"/>
          <p:cNvPicPr>
            <a:picLocks noChangeAspect="1"/>
          </p:cNvPicPr>
          <p:nvPr/>
        </p:nvPicPr>
        <p:blipFill rotWithShape="1">
          <a:blip r:embed="rId2">
            <a:extLst>
              <a:ext uri="{28A0092B-C50C-407E-A947-70E740481C1C}">
                <a14:useLocalDpi xmlns:a14="http://schemas.microsoft.com/office/drawing/2010/main" val="0"/>
              </a:ext>
            </a:extLst>
          </a:blip>
          <a:srcRect t="1957"/>
          <a:stretch/>
        </p:blipFill>
        <p:spPr>
          <a:xfrm>
            <a:off x="736932" y="2272745"/>
            <a:ext cx="10981866" cy="4367598"/>
          </a:xfrm>
          <a:prstGeom prst="rect">
            <a:avLst/>
          </a:prstGeom>
        </p:spPr>
      </p:pic>
      <p:sp>
        <p:nvSpPr>
          <p:cNvPr id="2" name="Round Same Side Corner Rectangle 1"/>
          <p:cNvSpPr/>
          <p:nvPr/>
        </p:nvSpPr>
        <p:spPr>
          <a:xfrm rot="10800000">
            <a:off x="887017" y="1362359"/>
            <a:ext cx="8224992" cy="1189185"/>
          </a:xfrm>
          <a:prstGeom prst="round2SameRect">
            <a:avLst>
              <a:gd name="adj1" fmla="val 11026"/>
              <a:gd name="adj2" fmla="val 0"/>
            </a:avLst>
          </a:prstGeom>
          <a:solidFill>
            <a:srgbClr val="3D94D2">
              <a:alpha val="10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3" name="Picture 2" descr="icon_FTD.png"/>
          <p:cNvPicPr>
            <a:picLocks noChangeAspect="1"/>
          </p:cNvPicPr>
          <p:nvPr/>
        </p:nvPicPr>
        <p:blipFill rotWithShape="1">
          <a:blip r:embed="rId3">
            <a:extLst>
              <a:ext uri="{28A0092B-C50C-407E-A947-70E740481C1C}">
                <a14:useLocalDpi xmlns:a14="http://schemas.microsoft.com/office/drawing/2010/main" val="0"/>
              </a:ext>
            </a:extLst>
          </a:blip>
          <a:srcRect l="-2946" t="-6535" r="56087" b="-11891"/>
          <a:stretch/>
        </p:blipFill>
        <p:spPr>
          <a:xfrm rot="5400000">
            <a:off x="8478640" y="2304188"/>
            <a:ext cx="404521" cy="413472"/>
          </a:xfrm>
          <a:prstGeom prst="rect">
            <a:avLst/>
          </a:prstGeom>
        </p:spPr>
      </p:pic>
      <p:pic>
        <p:nvPicPr>
          <p:cNvPr id="8" name="Picture 7" descr="icon_FTD.png"/>
          <p:cNvPicPr>
            <a:picLocks noChangeAspect="1"/>
          </p:cNvPicPr>
          <p:nvPr/>
        </p:nvPicPr>
        <p:blipFill rotWithShape="1">
          <a:blip r:embed="rId3">
            <a:extLst>
              <a:ext uri="{28A0092B-C50C-407E-A947-70E740481C1C}">
                <a14:useLocalDpi xmlns:a14="http://schemas.microsoft.com/office/drawing/2010/main" val="0"/>
              </a:ext>
            </a:extLst>
          </a:blip>
          <a:srcRect l="-2946" t="-6535" r="56087" b="-11891"/>
          <a:stretch/>
        </p:blipFill>
        <p:spPr>
          <a:xfrm>
            <a:off x="7558673" y="590556"/>
            <a:ext cx="404521" cy="413472"/>
          </a:xfrm>
          <a:prstGeom prst="rect">
            <a:avLst/>
          </a:prstGeom>
        </p:spPr>
      </p:pic>
      <p:sp>
        <p:nvSpPr>
          <p:cNvPr id="9" name="TextBox 8"/>
          <p:cNvSpPr txBox="1"/>
          <p:nvPr/>
        </p:nvSpPr>
        <p:spPr>
          <a:xfrm>
            <a:off x="489751" y="485712"/>
            <a:ext cx="7130070" cy="707886"/>
          </a:xfrm>
          <a:prstGeom prst="rect">
            <a:avLst/>
          </a:prstGeom>
          <a:noFill/>
        </p:spPr>
        <p:txBody>
          <a:bodyPr wrap="square" rtlCol="0">
            <a:spAutoFit/>
          </a:bodyPr>
          <a:lstStyle/>
          <a:p>
            <a:r>
              <a:rPr lang="pt-BR" sz="4000" dirty="0">
                <a:latin typeface="Aptifer Slab LT W01 Bold"/>
                <a:cs typeface="Aptifer Slab LT W01 Bold"/>
              </a:rPr>
              <a:t>Produção de resíduos sólidos</a:t>
            </a:r>
            <a:endParaRPr lang="en-US" sz="4000" dirty="0">
              <a:solidFill>
                <a:srgbClr val="132339"/>
              </a:solidFill>
              <a:latin typeface="Aptifer Slab LT W01 Bold"/>
              <a:cs typeface="Aptifer Slab LT W01 Bold"/>
            </a:endParaRPr>
          </a:p>
        </p:txBody>
      </p:sp>
      <p:cxnSp>
        <p:nvCxnSpPr>
          <p:cNvPr id="10" name="Straight Connector 9"/>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4697" y="1437471"/>
            <a:ext cx="8047312" cy="923330"/>
          </a:xfrm>
          <a:prstGeom prst="rect">
            <a:avLst/>
          </a:prstGeom>
          <a:noFill/>
        </p:spPr>
        <p:txBody>
          <a:bodyPr wrap="square" rtlCol="0">
            <a:spAutoFit/>
          </a:bodyPr>
          <a:lstStyle/>
          <a:p>
            <a:pPr lvl="0"/>
            <a:r>
              <a:rPr lang="pt-BR" dirty="0"/>
              <a:t>O descarte de resíduos sólidos gera sérios impactos ambientais. Para reduzi-los, são necessárias leis que regulem esse descarte e que cada pessoa se conscientize, reveja e modifique seus hábitos de consumo. </a:t>
            </a:r>
            <a:endParaRPr lang="en-US" dirty="0"/>
          </a:p>
        </p:txBody>
      </p:sp>
      <p:pic>
        <p:nvPicPr>
          <p:cNvPr id="12" name="Google Shape;67;p15"/>
          <p:cNvPicPr preferRelativeResize="0"/>
          <p:nvPr/>
        </p:nvPicPr>
        <p:blipFill rotWithShape="1">
          <a:blip r:embed="rId4">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3641047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E271A2D273D8744BE83E271A22B9761" ma:contentTypeVersion="3" ma:contentTypeDescription="Crie um novo documento." ma:contentTypeScope="" ma:versionID="30b2cfa6e3894567fb1d5cbe86620b41">
  <xsd:schema xmlns:xsd="http://www.w3.org/2001/XMLSchema" xmlns:xs="http://www.w3.org/2001/XMLSchema" xmlns:p="http://schemas.microsoft.com/office/2006/metadata/properties" xmlns:ns2="2ea30351-ea1a-454c-9047-b61a60ae2ccc" targetNamespace="http://schemas.microsoft.com/office/2006/metadata/properties" ma:root="true" ma:fieldsID="ebee4db967cde23eebad35005f4c7b96" ns2:_="">
    <xsd:import namespace="2ea30351-ea1a-454c-9047-b61a60ae2cc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30351-ea1a-454c-9047-b61a60ae2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26D7AA-F6B9-4612-B3E3-46E3ABDE1E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a30351-ea1a-454c-9047-b61a60ae2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C2EFAD-A847-4763-B369-FF7414429A83}">
  <ds:schemaRefs>
    <ds:schemaRef ds:uri="http://schemas.microsoft.com/sharepoint/v3/contenttype/forms"/>
  </ds:schemaRefs>
</ds:datastoreItem>
</file>

<file path=customXml/itemProps3.xml><?xml version="1.0" encoding="utf-8"?>
<ds:datastoreItem xmlns:ds="http://schemas.openxmlformats.org/officeDocument/2006/customXml" ds:itemID="{68FDE2B0-DF79-4CAB-8187-E10733CF626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4002</TotalTime>
  <Words>424</Words>
  <Application>Microsoft Office PowerPoint</Application>
  <PresentationFormat>Personalizar</PresentationFormat>
  <Paragraphs>25</Paragraphs>
  <Slides>10</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10</vt:i4>
      </vt:variant>
    </vt:vector>
  </HeadingPairs>
  <TitlesOfParts>
    <vt:vector size="14" baseType="lpstr">
      <vt:lpstr>Aptifer Slab LT W01 Bold</vt:lpstr>
      <vt:lpstr>Arial</vt:lpstr>
      <vt:lpstr>Calibri</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c:creator>
  <cp:lastModifiedBy> </cp:lastModifiedBy>
  <cp:revision>386</cp:revision>
  <dcterms:created xsi:type="dcterms:W3CDTF">2019-06-18T13:03:29Z</dcterms:created>
  <dcterms:modified xsi:type="dcterms:W3CDTF">2023-07-21T17:40:53Z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0x0101006E271A2D273D8744BE83E271A22B9761</vt:lpwstr>
  </property>
</Properties>
</file>