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40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9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70377"/>
            <a:ext cx="83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Preservação das áreas florestais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60358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6043" y="1720272"/>
            <a:ext cx="96075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No Brasil, as áreas protegidas por lei são chamadas</a:t>
            </a:r>
            <a:br>
              <a:rPr lang="pt-BR" sz="2400" dirty="0"/>
            </a:br>
            <a:r>
              <a:rPr lang="pt-BR" sz="2400" b="1" dirty="0"/>
              <a:t>Unidades de Conservação </a:t>
            </a:r>
            <a:r>
              <a:rPr lang="pt-BR" sz="2400" dirty="0"/>
              <a:t>(UCs). Essas áreas podem ser:</a:t>
            </a:r>
            <a:endParaRPr lang="en-US" sz="2400" dirty="0"/>
          </a:p>
          <a:p>
            <a:pPr lvl="0"/>
            <a:endParaRPr lang="pt-BR" dirty="0"/>
          </a:p>
          <a:p>
            <a:pPr lvl="0"/>
            <a:r>
              <a:rPr lang="pt-BR" b="1" dirty="0"/>
              <a:t>	Unidades de Conservação de Proteção Integral </a:t>
            </a:r>
            <a:r>
              <a:rPr lang="pt-BR" dirty="0"/>
              <a:t>– áreas onde são proibidas a presença </a:t>
            </a:r>
            <a:br>
              <a:rPr lang="pt-BR" dirty="0"/>
            </a:br>
            <a:r>
              <a:rPr lang="pt-BR" dirty="0"/>
              <a:t>	de moradores e a extração de recursos. As atividades permitidas são apenas de pesquisa, </a:t>
            </a:r>
          </a:p>
          <a:p>
            <a:pPr lvl="0"/>
            <a:r>
              <a:rPr lang="pt-BR" dirty="0"/>
              <a:t>	educação ambiental, recreação em contato com a natureza e turismo ecológico.</a:t>
            </a:r>
            <a:endParaRPr lang="en-US" dirty="0"/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b="1" dirty="0"/>
              <a:t>	Unidades de Conservação de Uso Sustentável </a:t>
            </a:r>
            <a:r>
              <a:rPr lang="pt-BR" dirty="0"/>
              <a:t>– nessas áreas a presença de moradores</a:t>
            </a:r>
            <a:br>
              <a:rPr lang="pt-BR" dirty="0"/>
            </a:br>
            <a:r>
              <a:rPr lang="pt-BR" dirty="0"/>
              <a:t>	é permitida em associação com o uso sustentável dos recursos naturais </a:t>
            </a:r>
          </a:p>
          <a:p>
            <a:pPr lvl="0"/>
            <a:r>
              <a:rPr lang="pt-BR" dirty="0"/>
              <a:t>	e proteção às populações tradicionais.</a:t>
            </a:r>
            <a:r>
              <a:rPr lang="en-US" dirty="0"/>
              <a:t> </a:t>
            </a: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2843" y="2838796"/>
            <a:ext cx="404521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2843" y="4198990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1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7020" y="2949062"/>
            <a:ext cx="444224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Vegetação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2" y="575316"/>
            <a:ext cx="2546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Florestas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668548" y="592192"/>
            <a:ext cx="404521" cy="413472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 rot="10800000">
            <a:off x="776389" y="1362356"/>
            <a:ext cx="3068155" cy="389001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69281" y="4947726"/>
            <a:ext cx="404521" cy="413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0122" y="1466718"/>
            <a:ext cx="29344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florestas têm grande importância para a vida na Terra pois protegem nascentes de rios, regulam o clima e são os abrigos de milhares de espécies de animais e plantas. Os impactos dos desmatamentos florestais são ambientais, econômicos e sociais.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378CFD0-DA30-BBA2-BA48-3C2E8199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79" y="1883392"/>
            <a:ext cx="8061946" cy="468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1" y="605035"/>
            <a:ext cx="7441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Principais formações vegetais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729278" y="62605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9290BCE4-DEA6-0D1B-AC02-90A7C4E6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772" y="1411806"/>
            <a:ext cx="9355280" cy="515178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0C64369-EBC0-1F94-9B53-1E0EA3A28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318" y="6544774"/>
            <a:ext cx="5554165" cy="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2" y="622912"/>
            <a:ext cx="393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19543" y="609125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10800000">
            <a:off x="1189153" y="1408611"/>
            <a:ext cx="4040469" cy="305420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6482238" y="1362362"/>
            <a:ext cx="4134031" cy="450601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34591" y="4198908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34174" y="5564182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7783" y="1467169"/>
            <a:ext cx="3654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biodiversidade pode ser definida como a variedade biológica, ou seja, toda a variedade de vida, desde microrganismos até plantas e animais encontrados em determinada área.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6205" y="1467169"/>
            <a:ext cx="3832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De 2011 a 2020, a Organização das Nações Unidas (ONU) estabeleceu a Década da Biodiversidade, com o intuito de chamar a atenção das autoridades internacionais para a grande perda que o mundo vem sofrendo em biodiversidade e para desenvolver planos de proteção e preservação. Infelizmente, apesar dos esforços, estudos constataram que até 2050, cerca de 3500 espécies podem estar comprometidas apenas no continente Americano.</a:t>
            </a:r>
            <a:endParaRPr lang="en-US" sz="2000" dirty="0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113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3" y="569652"/>
            <a:ext cx="223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latin typeface="Aptifer Slab LT W01 Bold"/>
                <a:cs typeface="Aptifer Slab LT W01 Bold"/>
              </a:rPr>
              <a:t>Hotspot</a:t>
            </a:r>
            <a:endParaRPr lang="en-US" sz="4000" i="1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522403" y="575259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/>
          <p:cNvSpPr/>
          <p:nvPr/>
        </p:nvSpPr>
        <p:spPr>
          <a:xfrm rot="10800000">
            <a:off x="1189154" y="1362363"/>
            <a:ext cx="3943540" cy="327958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6482239" y="1362363"/>
            <a:ext cx="3943540" cy="365321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880962" y="4352329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120207" y="4711387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7783" y="1467169"/>
            <a:ext cx="3654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Os </a:t>
            </a:r>
            <a:r>
              <a:rPr lang="pt-BR" sz="2400" i="1" dirty="0" err="1"/>
              <a:t>hotspots</a:t>
            </a:r>
            <a:r>
              <a:rPr lang="pt-BR" sz="2400" dirty="0"/>
              <a:t> são áreas que possuem grande biodiversidade e também alto grau de risco de ameaça. Por estes motivos, são definidos como áreas prioritárias para preservação.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696205" y="1467169"/>
            <a:ext cx="3832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Para ser um </a:t>
            </a:r>
            <a:r>
              <a:rPr lang="pt-BR" sz="2400" i="1" dirty="0" err="1"/>
              <a:t>hotspot</a:t>
            </a:r>
            <a:r>
              <a:rPr lang="pt-BR" sz="2400" dirty="0"/>
              <a:t>, uma área deve apresentar ao menos 1 500 espécies de plantas endêmicas (encontradas apenas em uma região ou área específica do planeta) e ter perdido 70% ou mais de sua área original.</a:t>
            </a:r>
            <a:endParaRPr lang="en-US" sz="2400" dirty="0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04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753" y="608226"/>
            <a:ext cx="223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i="1" dirty="0">
                <a:latin typeface="Aptifer Slab LT W01 Bold"/>
                <a:cs typeface="Aptifer Slab LT W01 Bold"/>
              </a:rPr>
              <a:t>Hotspot</a:t>
            </a:r>
            <a:endParaRPr lang="en-US" sz="4000" i="1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522403" y="575259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C0821A-2050-63D4-49D8-C88738498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25" y="1406371"/>
            <a:ext cx="9743886" cy="499163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67E11D0-F56D-6C5B-4EFE-D374DA14C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659" y="6381581"/>
            <a:ext cx="8107790" cy="47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0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3444"/>
            <a:ext cx="65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Ameaças à biodiversidade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17210" y="558326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222" y="1390173"/>
            <a:ext cx="2887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Ações humanas interferem na dinâmica natural dos solos, das formações vegetais, das águas e da atmosfera, alterando o funcionamento dos ecossistemas e ameaçando a biodiversidade.</a:t>
            </a:r>
            <a:endParaRPr lang="en-US" sz="2000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 Same Side Corner Rectangle 12">
            <a:extLst>
              <a:ext uri="{FF2B5EF4-FFF2-40B4-BE49-F238E27FC236}">
                <a16:creationId xmlns:a16="http://schemas.microsoft.com/office/drawing/2014/main" id="{9A8722E3-CFFF-3270-DFDB-0DB93F947808}"/>
              </a:ext>
            </a:extLst>
          </p:cNvPr>
          <p:cNvSpPr/>
          <p:nvPr/>
        </p:nvSpPr>
        <p:spPr>
          <a:xfrm rot="10800000">
            <a:off x="538284" y="1362363"/>
            <a:ext cx="2668650" cy="317008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14" descr="icon_FTD.png">
            <a:extLst>
              <a:ext uri="{FF2B5EF4-FFF2-40B4-BE49-F238E27FC236}">
                <a16:creationId xmlns:a16="http://schemas.microsoft.com/office/drawing/2014/main" id="{0C6F2ABA-DE03-2D70-7C39-69143D0A4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2932685" y="4232105"/>
            <a:ext cx="404521" cy="413472"/>
          </a:xfrm>
          <a:prstGeom prst="rect">
            <a:avLst/>
          </a:prstGeom>
        </p:spPr>
      </p:pic>
      <p:pic>
        <p:nvPicPr>
          <p:cNvPr id="9" name="Picture 7" descr="Screen Shot 2019-06-20 at 10.57.02.png">
            <a:extLst>
              <a:ext uri="{FF2B5EF4-FFF2-40B4-BE49-F238E27FC236}">
                <a16:creationId xmlns:a16="http://schemas.microsoft.com/office/drawing/2014/main" id="{7D8D5150-356E-6E8B-D9AC-C0CED41CF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10" y="1465682"/>
            <a:ext cx="6279211" cy="53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16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3444"/>
            <a:ext cx="8376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Preservação das áreas florestais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60358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756" y="1362363"/>
            <a:ext cx="37877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preservação das áreas florestais é fundamental para a manutenção da biodiversidade. Por esse motivo, em vários países foram criadas legalmente </a:t>
            </a:r>
            <a:r>
              <a:rPr lang="pt-BR" sz="2400" b="1" dirty="0"/>
              <a:t>áreas protegidas</a:t>
            </a:r>
            <a:r>
              <a:rPr lang="pt-BR" sz="2400" dirty="0"/>
              <a:t>, como os parques nacionais e as reservas ecológicas</a:t>
            </a:r>
            <a:r>
              <a:rPr lang="pt-BR" sz="3200" dirty="0"/>
              <a:t>.</a:t>
            </a:r>
            <a:endParaRPr lang="en-US" sz="3200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 Same Side Corner Rectangle 12">
            <a:extLst>
              <a:ext uri="{FF2B5EF4-FFF2-40B4-BE49-F238E27FC236}">
                <a16:creationId xmlns:a16="http://schemas.microsoft.com/office/drawing/2014/main" id="{9597FF38-69FF-C9FA-6207-65AD43DBA129}"/>
              </a:ext>
            </a:extLst>
          </p:cNvPr>
          <p:cNvSpPr/>
          <p:nvPr/>
        </p:nvSpPr>
        <p:spPr>
          <a:xfrm rot="10800000">
            <a:off x="552222" y="1362363"/>
            <a:ext cx="3542106" cy="366000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0" name="Picture 14" descr="icon_FTD.png">
            <a:extLst>
              <a:ext uri="{FF2B5EF4-FFF2-40B4-BE49-F238E27FC236}">
                <a16:creationId xmlns:a16="http://schemas.microsoft.com/office/drawing/2014/main" id="{DA2BD526-C1D9-C2D1-A074-23D4A2DA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80865" y="4695057"/>
            <a:ext cx="404521" cy="41347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A1F3A6F-D4DD-0FC4-AA40-F07F1D54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986" y="1453584"/>
            <a:ext cx="4843404" cy="5404416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B10C8480-41F7-E721-6C47-C173F8C6CEB1}"/>
              </a:ext>
            </a:extLst>
          </p:cNvPr>
          <p:cNvSpPr txBox="1"/>
          <p:nvPr/>
        </p:nvSpPr>
        <p:spPr>
          <a:xfrm>
            <a:off x="9150039" y="1622706"/>
            <a:ext cx="2391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Elaborada com base em: MARIOTTO, William </a:t>
            </a:r>
            <a:r>
              <a:rPr lang="pt-BR" sz="1200" b="0" i="1" u="none" strike="noStrike" baseline="0" dirty="0">
                <a:solidFill>
                  <a:srgbClr val="2F2F2E"/>
                </a:solidFill>
                <a:latin typeface="FrutigerLTStd-LightItalic"/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Sob pressão. </a:t>
            </a:r>
            <a:r>
              <a:rPr lang="pt-BR" sz="1200" b="1" i="0" u="none" strike="noStrike" baseline="0" dirty="0">
                <a:solidFill>
                  <a:srgbClr val="2F2F2E"/>
                </a:solidFill>
                <a:latin typeface="FrutigerLTStd-Bold"/>
              </a:rPr>
              <a:t>O Estado de S. Paulo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, São Paulo, 20 set. 2014.</a:t>
            </a:r>
          </a:p>
          <a:p>
            <a:pPr algn="l"/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Disponível em: http://infograficos.estadao.com.br/</a:t>
            </a:r>
            <a:r>
              <a:rPr lang="pt-BR" sz="12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public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/cidades/palmeira-</a:t>
            </a:r>
            <a:r>
              <a:rPr lang="pt-BR" sz="12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jucara</a:t>
            </a:r>
            <a:r>
              <a:rPr lang="pt-BR" sz="1200" b="0" i="0" u="none" strike="noStrike" baseline="0" dirty="0">
                <a:solidFill>
                  <a:srgbClr val="2F2F2E"/>
                </a:solidFill>
                <a:latin typeface="FrutigerLTStd-Light"/>
              </a:rPr>
              <a:t>. Acesso em: 1 jan. 2022.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93203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458</Words>
  <Application>Microsoft Office PowerPoint</Application>
  <PresentationFormat>Personalizar</PresentationFormat>
  <Paragraphs>26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Aptifer Slab LT W01 Bold</vt:lpstr>
      <vt:lpstr>Arial</vt:lpstr>
      <vt:lpstr>Calibri</vt:lpstr>
      <vt:lpstr>FrutigerLTStd-Bold</vt:lpstr>
      <vt:lpstr>FrutigerLTStd-Light</vt:lpstr>
      <vt:lpstr>FrutigerLTStd-LightItalic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2023-07-21T17:32:34Z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