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40" r:id="rId5"/>
    <p:sldId id="319" r:id="rId6"/>
    <p:sldId id="320" r:id="rId7"/>
    <p:sldId id="343" r:id="rId8"/>
    <p:sldId id="321" r:id="rId9"/>
    <p:sldId id="344" r:id="rId10"/>
    <p:sldId id="322" r:id="rId11"/>
    <p:sldId id="327" r:id="rId12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42" clrIdx="0"/>
  <p:cmAuthor id="2" name="Lilian Semenichin Nogueira" initials="LSN" lastIdx="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6"/>
    <a:srgbClr val="20252E"/>
    <a:srgbClr val="666329"/>
    <a:srgbClr val="496665"/>
    <a:srgbClr val="755274"/>
    <a:srgbClr val="3D94D2"/>
    <a:srgbClr val="1323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4" autoAdjust="0"/>
    <p:restoredTop sz="99467" autoAdjust="0"/>
  </p:normalViewPr>
  <p:slideViewPr>
    <p:cSldViewPr snapToGrid="0" snapToObjects="1">
      <p:cViewPr varScale="1">
        <p:scale>
          <a:sx n="72" d="100"/>
          <a:sy n="72" d="100"/>
        </p:scale>
        <p:origin x="618" y="78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4C91F-8574-3F48-AAE5-868D7EA9ECA7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02666-5863-A84D-967A-EEC84F6B814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206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10A21-D967-B140-AB0E-71A87E0C16BA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823FF-2F7F-D64A-AF8F-37958B0971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953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03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85760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80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>
          <a:xfrm>
            <a:off x="7259851" y="1"/>
            <a:ext cx="4928974" cy="1339866"/>
            <a:chOff x="3712608" y="0"/>
            <a:chExt cx="8476217" cy="2304129"/>
          </a:xfrm>
        </p:grpSpPr>
        <p:grpSp>
          <p:nvGrpSpPr>
            <p:cNvPr id="6" name="Group 5"/>
            <p:cNvGrpSpPr/>
            <p:nvPr/>
          </p:nvGrpSpPr>
          <p:grpSpPr>
            <a:xfrm>
              <a:off x="3712608" y="0"/>
              <a:ext cx="8476217" cy="1145169"/>
              <a:chOff x="3712608" y="0"/>
              <a:chExt cx="8476217" cy="1145169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712608" y="0"/>
                <a:ext cx="8476217" cy="1145169"/>
              </a:xfrm>
              <a:prstGeom prst="rect">
                <a:avLst/>
              </a:prstGeom>
              <a:gradFill flip="none" rotWithShape="1">
                <a:gsLst>
                  <a:gs pos="0">
                    <a:srgbClr val="3D94D2"/>
                  </a:gs>
                  <a:gs pos="62000">
                    <a:srgbClr val="FFFFFF">
                      <a:alpha val="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10" name="Group 9"/>
              <p:cNvGrpSpPr/>
              <p:nvPr/>
            </p:nvGrpSpPr>
            <p:grpSpPr>
              <a:xfrm>
                <a:off x="11044127" y="119179"/>
                <a:ext cx="983126" cy="936809"/>
                <a:chOff x="5080000" y="2463800"/>
                <a:chExt cx="2005584" cy="1911096"/>
              </a:xfrm>
            </p:grpSpPr>
            <p:pic>
              <p:nvPicPr>
                <p:cNvPr id="11" name="Picture 10" descr="icon_FTD.png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80000" y="2463800"/>
                  <a:ext cx="2005584" cy="1911096"/>
                </a:xfrm>
                <a:prstGeom prst="rect">
                  <a:avLst/>
                </a:prstGeom>
              </p:spPr>
            </p:pic>
            <p:pic>
              <p:nvPicPr>
                <p:cNvPr id="12" name="Picture 11" descr="Screen Shot 2019-06-18 at 10.35.34.png"/>
                <p:cNvPicPr>
                  <a:picLocks noChangeAspect="1"/>
                </p:cNvPicPr>
                <p:nvPr/>
              </p:nvPicPr>
              <p:blipFill rotWithShape="1"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718" b="14235"/>
                <a:stretch/>
              </p:blipFill>
              <p:spPr>
                <a:xfrm>
                  <a:off x="6270624" y="2579235"/>
                  <a:ext cx="749419" cy="373515"/>
                </a:xfrm>
                <a:prstGeom prst="rect">
                  <a:avLst/>
                </a:prstGeom>
              </p:spPr>
            </p:pic>
          </p:grpSp>
        </p:grpSp>
        <p:pic>
          <p:nvPicPr>
            <p:cNvPr id="7" name="Picture 6" descr="icon_FTD_outline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507" r="5838"/>
            <a:stretch/>
          </p:blipFill>
          <p:spPr>
            <a:xfrm>
              <a:off x="9776127" y="0"/>
              <a:ext cx="2412698" cy="2304129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597008" y="384028"/>
              <a:ext cx="6183692" cy="59984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r">
                <a:lnSpc>
                  <a:spcPct val="80000"/>
                </a:lnSpc>
              </a:pPr>
              <a:r>
                <a:rPr lang="pt-BR" sz="2000" spc="-150" dirty="0">
                  <a:solidFill>
                    <a:srgbClr val="132339"/>
                  </a:solidFill>
                  <a:latin typeface="Aptifer Slab LT W01 Bold"/>
                  <a:cs typeface="Aptifer Slab LT W01 Bold"/>
                </a:rPr>
                <a:t>A Geografia e o espaço geográfico </a:t>
              </a:r>
              <a:endParaRPr lang="en-US" sz="2000" spc="-150" dirty="0">
                <a:solidFill>
                  <a:srgbClr val="132339"/>
                </a:solidFill>
                <a:latin typeface="Aptifer Slab LT W01 Bold"/>
                <a:cs typeface="Aptifer Slab LT W01 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45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688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3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9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6102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9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336685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80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125675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8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8780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56577" y="230752"/>
            <a:ext cx="184731" cy="338554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endParaRPr lang="en-US" sz="20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</p:spTree>
    <p:extLst>
      <p:ext uri="{BB962C8B-B14F-4D97-AF65-F5344CB8AC3E}">
        <p14:creationId xmlns:p14="http://schemas.microsoft.com/office/powerpoint/2010/main" val="405166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F658E-18A4-BC4B-955A-9DFF7539C5FE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82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5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E06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53"/>
          <a:stretch/>
        </p:blipFill>
        <p:spPr>
          <a:xfrm>
            <a:off x="1" y="1"/>
            <a:ext cx="937889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149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73520" y="2949062"/>
            <a:ext cx="2646878" cy="1015663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pt-BR" sz="7200" spc="-150" dirty="0">
                <a:solidFill>
                  <a:srgbClr val="132339"/>
                </a:solidFill>
                <a:latin typeface="Aptifer Slab LT W01 Bold"/>
                <a:cs typeface="Aptifer Slab LT W01 Bold"/>
              </a:rPr>
              <a:t>Clima</a:t>
            </a:r>
            <a:endParaRPr lang="en-US" sz="7200" spc="-15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9" name="Picture 8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152206" y="2301886"/>
            <a:ext cx="716680" cy="732538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27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571" y="1335754"/>
            <a:ext cx="3496495" cy="323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 atmosférico são as condições momentâneas da atmosfera, como humidade, temperatura, 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6080" y="602032"/>
            <a:ext cx="10073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Tempo atmosférico x Clima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496812" y="642143"/>
            <a:ext cx="404521" cy="41347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36080" y="129398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14" descr="icon_FTD.png">
            <a:extLst>
              <a:ext uri="{FF2B5EF4-FFF2-40B4-BE49-F238E27FC236}">
                <a16:creationId xmlns:a16="http://schemas.microsoft.com/office/drawing/2014/main" id="{DF9245BA-0EEF-C673-3908-857D5942A8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4275414" y="4208557"/>
            <a:ext cx="404521" cy="413472"/>
          </a:xfrm>
          <a:prstGeom prst="rect">
            <a:avLst/>
          </a:prstGeom>
        </p:spPr>
      </p:pic>
      <p:sp>
        <p:nvSpPr>
          <p:cNvPr id="11" name="TextBox 3">
            <a:extLst>
              <a:ext uri="{FF2B5EF4-FFF2-40B4-BE49-F238E27FC236}">
                <a16:creationId xmlns:a16="http://schemas.microsoft.com/office/drawing/2014/main" id="{B7B4B700-CDDE-ED89-869D-BC1B95D51C59}"/>
              </a:ext>
            </a:extLst>
          </p:cNvPr>
          <p:cNvSpPr txBox="1"/>
          <p:nvPr/>
        </p:nvSpPr>
        <p:spPr>
          <a:xfrm>
            <a:off x="6477593" y="1335754"/>
            <a:ext cx="3590930" cy="2703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 é o conjunto do comportamento do tempo atmosférico durante um longo período.</a:t>
            </a:r>
          </a:p>
        </p:txBody>
      </p:sp>
      <p:sp>
        <p:nvSpPr>
          <p:cNvPr id="12" name="Round Same Side Corner Rectangle 12">
            <a:extLst>
              <a:ext uri="{FF2B5EF4-FFF2-40B4-BE49-F238E27FC236}">
                <a16:creationId xmlns:a16="http://schemas.microsoft.com/office/drawing/2014/main" id="{D6DD4BC9-39E6-D31D-A0F8-1BEC8277DFB4}"/>
              </a:ext>
            </a:extLst>
          </p:cNvPr>
          <p:cNvSpPr/>
          <p:nvPr/>
        </p:nvSpPr>
        <p:spPr>
          <a:xfrm rot="10800000">
            <a:off x="886744" y="1307511"/>
            <a:ext cx="3608839" cy="3246557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13" name="Picture 14" descr="icon_FTD.png">
            <a:extLst>
              <a:ext uri="{FF2B5EF4-FFF2-40B4-BE49-F238E27FC236}">
                <a16:creationId xmlns:a16="http://schemas.microsoft.com/office/drawing/2014/main" id="{A614F20A-30CA-2A3D-E477-B840911A12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9866262" y="4210273"/>
            <a:ext cx="404521" cy="413472"/>
          </a:xfrm>
          <a:prstGeom prst="rect">
            <a:avLst/>
          </a:prstGeom>
        </p:spPr>
      </p:pic>
      <p:sp>
        <p:nvSpPr>
          <p:cNvPr id="7" name="Round Same Side Corner Rectangle 12">
            <a:extLst>
              <a:ext uri="{FF2B5EF4-FFF2-40B4-BE49-F238E27FC236}">
                <a16:creationId xmlns:a16="http://schemas.microsoft.com/office/drawing/2014/main" id="{3AB9B21F-3FF1-BFC6-79C3-E4CA1839A4AE}"/>
              </a:ext>
            </a:extLst>
          </p:cNvPr>
          <p:cNvSpPr/>
          <p:nvPr/>
        </p:nvSpPr>
        <p:spPr>
          <a:xfrm rot="10800000">
            <a:off x="6477593" y="1293988"/>
            <a:ext cx="3608839" cy="3246557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012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845" y="1349975"/>
            <a:ext cx="328975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400" dirty="0"/>
              <a:t>Chamamos de </a:t>
            </a:r>
            <a:r>
              <a:rPr lang="pt-BR" sz="2400" b="1" dirty="0"/>
              <a:t>rotação</a:t>
            </a:r>
            <a:r>
              <a:rPr lang="pt-BR" sz="2400" dirty="0"/>
              <a:t> o percurso que a Terra faz em torno do próprio eixo. Esse movimento tem a duração de aproximadamente 24 horas e seu resultado são os dias e as noites, ou seja, enquanto o globo terrestre se move, uma face do planeta recebe os raios do Sol, enquanto a outra não.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36080" y="602032"/>
            <a:ext cx="10073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Movimentos da Terra e clima: rotação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496812" y="642143"/>
            <a:ext cx="404521" cy="41347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36080" y="129398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ound Same Side Corner Rectangle 12">
            <a:extLst>
              <a:ext uri="{FF2B5EF4-FFF2-40B4-BE49-F238E27FC236}">
                <a16:creationId xmlns:a16="http://schemas.microsoft.com/office/drawing/2014/main" id="{B4E4EC58-D098-636A-587D-F45D06B6ED5B}"/>
              </a:ext>
            </a:extLst>
          </p:cNvPr>
          <p:cNvSpPr/>
          <p:nvPr/>
        </p:nvSpPr>
        <p:spPr>
          <a:xfrm rot="10800000">
            <a:off x="436080" y="1293988"/>
            <a:ext cx="3385294" cy="5131823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3" name="Picture 14" descr="icon_FTD.png">
            <a:extLst>
              <a:ext uri="{FF2B5EF4-FFF2-40B4-BE49-F238E27FC236}">
                <a16:creationId xmlns:a16="http://schemas.microsoft.com/office/drawing/2014/main" id="{DF9245BA-0EEF-C673-3908-857D5942A85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571343" y="6131804"/>
            <a:ext cx="404521" cy="41347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1EF1C5F9-ACC5-23E6-2956-984E39E911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7803" y="1680316"/>
            <a:ext cx="5619750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3273" y="583876"/>
            <a:ext cx="1025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Movimentos da Terra e clima: translação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0743043" y="705752"/>
            <a:ext cx="404521" cy="413472"/>
          </a:xfrm>
          <a:prstGeom prst="rect">
            <a:avLst/>
          </a:prstGeom>
        </p:spPr>
      </p:pic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/>
          <p:cNvCxnSpPr/>
          <p:nvPr/>
        </p:nvCxnSpPr>
        <p:spPr>
          <a:xfrm>
            <a:off x="353273" y="1291762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ound Same Side Corner Rectangle 12">
            <a:extLst>
              <a:ext uri="{FF2B5EF4-FFF2-40B4-BE49-F238E27FC236}">
                <a16:creationId xmlns:a16="http://schemas.microsoft.com/office/drawing/2014/main" id="{3C5E0A06-0E1F-F165-CA43-B7F33ACEE654}"/>
              </a:ext>
            </a:extLst>
          </p:cNvPr>
          <p:cNvSpPr/>
          <p:nvPr/>
        </p:nvSpPr>
        <p:spPr>
          <a:xfrm rot="10800000">
            <a:off x="353272" y="1298845"/>
            <a:ext cx="3742898" cy="5131811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3" name="Picture 14" descr="icon_FTD.png">
            <a:extLst>
              <a:ext uri="{FF2B5EF4-FFF2-40B4-BE49-F238E27FC236}">
                <a16:creationId xmlns:a16="http://schemas.microsoft.com/office/drawing/2014/main" id="{A5F5431C-2943-E67E-09F4-6F46A35841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852788" y="6093421"/>
            <a:ext cx="404521" cy="413472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CC6C2E4E-7B02-1600-1FD4-1CCBFB3FBA72}"/>
              </a:ext>
            </a:extLst>
          </p:cNvPr>
          <p:cNvSpPr txBox="1"/>
          <p:nvPr/>
        </p:nvSpPr>
        <p:spPr>
          <a:xfrm>
            <a:off x="518888" y="1258723"/>
            <a:ext cx="3577282" cy="5212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Chamamos de </a:t>
            </a:r>
            <a:r>
              <a:rPr lang="pt-BR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translação</a:t>
            </a: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percurso que a Terra realiza em torno do Sol. O tempo aproximado para o planeta completar a volta é de 365 dias. Durante esse trajeto, as extremidades do eixo da Terra ficam mais próximas ou mais distantes do Sol, o que altera a incidência de raios solares sobre os hemisférios ao longo do ano.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10DB6634-193D-928A-001E-25354ED040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9881" y="1324801"/>
            <a:ext cx="630555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88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6080" y="602032"/>
            <a:ext cx="10073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Climas do Mundo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11496812" y="642143"/>
            <a:ext cx="404521" cy="41347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436080" y="1293988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DD7FBF7-2C70-78D5-9DBB-265198F5A7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604" y="1349975"/>
            <a:ext cx="10073616" cy="542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3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89752" y="587310"/>
            <a:ext cx="60475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Fatores climáticos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8" name="Picture 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4249770" y="561975"/>
            <a:ext cx="404521" cy="41347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5DACC26-9938-968D-D58A-22614B380760}"/>
              </a:ext>
            </a:extLst>
          </p:cNvPr>
          <p:cNvSpPr txBox="1"/>
          <p:nvPr/>
        </p:nvSpPr>
        <p:spPr>
          <a:xfrm>
            <a:off x="552221" y="1323660"/>
            <a:ext cx="10379635" cy="47446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 fatores climáticos são os atributos que influenciam na temperatura, umidade, pressão, vento etc. e determinam as características de um clima. Os principais fatores climáticos são: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Latitude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Massas de ar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Relevo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Maritimidade e continentalidade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Vegetação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Correntes marítimas</a:t>
            </a:r>
            <a:endParaRPr lang="pt-B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0" descr="icon_FTD.png">
            <a:extLst>
              <a:ext uri="{FF2B5EF4-FFF2-40B4-BE49-F238E27FC236}">
                <a16:creationId xmlns:a16="http://schemas.microsoft.com/office/drawing/2014/main" id="{6931EAE0-84B0-5254-7D61-D4FAA1E22B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16495" y="3229177"/>
            <a:ext cx="286628" cy="292970"/>
          </a:xfrm>
          <a:prstGeom prst="rect">
            <a:avLst/>
          </a:prstGeom>
        </p:spPr>
      </p:pic>
      <p:pic>
        <p:nvPicPr>
          <p:cNvPr id="15" name="Picture 10" descr="icon_FTD.png">
            <a:extLst>
              <a:ext uri="{FF2B5EF4-FFF2-40B4-BE49-F238E27FC236}">
                <a16:creationId xmlns:a16="http://schemas.microsoft.com/office/drawing/2014/main" id="{312A1853-A952-5FDA-DB6F-1DDC669590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5581" y="3709723"/>
            <a:ext cx="286628" cy="292970"/>
          </a:xfrm>
          <a:prstGeom prst="rect">
            <a:avLst/>
          </a:prstGeom>
        </p:spPr>
      </p:pic>
      <p:pic>
        <p:nvPicPr>
          <p:cNvPr id="16" name="Picture 10" descr="icon_FTD.png">
            <a:extLst>
              <a:ext uri="{FF2B5EF4-FFF2-40B4-BE49-F238E27FC236}">
                <a16:creationId xmlns:a16="http://schemas.microsoft.com/office/drawing/2014/main" id="{F99CA14E-01C0-EEEB-2BAD-0D0C54802DC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5581" y="4190269"/>
            <a:ext cx="286628" cy="292970"/>
          </a:xfrm>
          <a:prstGeom prst="rect">
            <a:avLst/>
          </a:prstGeom>
        </p:spPr>
      </p:pic>
      <p:pic>
        <p:nvPicPr>
          <p:cNvPr id="17" name="Picture 10" descr="icon_FTD.png">
            <a:extLst>
              <a:ext uri="{FF2B5EF4-FFF2-40B4-BE49-F238E27FC236}">
                <a16:creationId xmlns:a16="http://schemas.microsoft.com/office/drawing/2014/main" id="{754F62E9-EBF0-AF75-48FD-7C10CBA9D0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5581" y="4691020"/>
            <a:ext cx="286628" cy="292970"/>
          </a:xfrm>
          <a:prstGeom prst="rect">
            <a:avLst/>
          </a:prstGeom>
        </p:spPr>
      </p:pic>
      <p:pic>
        <p:nvPicPr>
          <p:cNvPr id="18" name="Picture 10" descr="icon_FTD.png">
            <a:extLst>
              <a:ext uri="{FF2B5EF4-FFF2-40B4-BE49-F238E27FC236}">
                <a16:creationId xmlns:a16="http://schemas.microsoft.com/office/drawing/2014/main" id="{E6C5504E-7397-9D4E-33EF-C5F46FBFC1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25581" y="5233203"/>
            <a:ext cx="286628" cy="292970"/>
          </a:xfrm>
          <a:prstGeom prst="rect">
            <a:avLst/>
          </a:prstGeom>
        </p:spPr>
      </p:pic>
      <p:pic>
        <p:nvPicPr>
          <p:cNvPr id="19" name="Picture 10" descr="icon_FTD.png">
            <a:extLst>
              <a:ext uri="{FF2B5EF4-FFF2-40B4-BE49-F238E27FC236}">
                <a16:creationId xmlns:a16="http://schemas.microsoft.com/office/drawing/2014/main" id="{30D2F6B5-1690-5FEF-B319-C9E5AE54B6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761988" y="5715484"/>
            <a:ext cx="286628" cy="292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9753" y="587310"/>
            <a:ext cx="5698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latin typeface="Aptifer Slab LT W01 Bold"/>
                <a:cs typeface="Aptifer Slab LT W01 Bold"/>
              </a:rPr>
              <a:t>Mudanças climáticas</a:t>
            </a:r>
            <a:endParaRPr lang="en-US" sz="4000" dirty="0">
              <a:solidFill>
                <a:srgbClr val="132339"/>
              </a:solidFill>
              <a:latin typeface="Aptifer Slab LT W01 Bold"/>
              <a:cs typeface="Aptifer Slab LT W01 Bold"/>
            </a:endParaRPr>
          </a:p>
        </p:txBody>
      </p:sp>
      <p:pic>
        <p:nvPicPr>
          <p:cNvPr id="18" name="Picture 17" descr="icon_FTD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>
            <a:off x="5613452" y="558326"/>
            <a:ext cx="404521" cy="413472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52222" y="1362363"/>
            <a:ext cx="11316664" cy="0"/>
          </a:xfrm>
          <a:prstGeom prst="line">
            <a:avLst/>
          </a:prstGeom>
          <a:ln w="3175" cmpd="sng">
            <a:solidFill>
              <a:srgbClr val="3D94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2222" y="1386175"/>
            <a:ext cx="34602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t-BR" sz="2000" dirty="0"/>
              <a:t>Ao longo da história da Terra, mudanças climáticas ocorreram em razão de vários fatores naturais. Estudos mostram que em alguns períodos a temperatura média do globo já foi muito mais alta e, em outros, muito mais baixa do que é hoje. Entretanto, a ação humana vem acelerando e intensificando as mudanças climáticas, interferindo em fenômenos como, por exemplo, a chuva ácida, o aquecimento global, o efeito estufa e as ilhas de calor.</a:t>
            </a:r>
            <a:endParaRPr lang="en-US" sz="2000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ound Same Side Corner Rectangle 12">
            <a:extLst>
              <a:ext uri="{FF2B5EF4-FFF2-40B4-BE49-F238E27FC236}">
                <a16:creationId xmlns:a16="http://schemas.microsoft.com/office/drawing/2014/main" id="{A9F071E4-58F8-D860-B342-3FF5ED80DFE6}"/>
              </a:ext>
            </a:extLst>
          </p:cNvPr>
          <p:cNvSpPr/>
          <p:nvPr/>
        </p:nvSpPr>
        <p:spPr>
          <a:xfrm rot="10800000">
            <a:off x="552222" y="1362363"/>
            <a:ext cx="3742898" cy="5131811"/>
          </a:xfrm>
          <a:prstGeom prst="round2SameRect">
            <a:avLst>
              <a:gd name="adj1" fmla="val 11026"/>
              <a:gd name="adj2" fmla="val 0"/>
            </a:avLst>
          </a:prstGeom>
          <a:solidFill>
            <a:srgbClr val="3D94D2">
              <a:alpha val="10000"/>
            </a:srgbClr>
          </a:solidFill>
          <a:ln w="3175" cmpd="sng">
            <a:solidFill>
              <a:srgbClr val="3D94D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pic>
        <p:nvPicPr>
          <p:cNvPr id="8" name="Picture 14" descr="icon_FTD.png">
            <a:extLst>
              <a:ext uri="{FF2B5EF4-FFF2-40B4-BE49-F238E27FC236}">
                <a16:creationId xmlns:a16="http://schemas.microsoft.com/office/drawing/2014/main" id="{401E1112-F484-6109-3428-3D444BB81E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46" t="-6535" r="56087" b="-11891"/>
          <a:stretch/>
        </p:blipFill>
        <p:spPr>
          <a:xfrm rot="5400000">
            <a:off x="3854668" y="6091541"/>
            <a:ext cx="574497" cy="58720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A29499A3-348A-07D6-E464-A1EA695808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786" y="1429531"/>
            <a:ext cx="4152900" cy="528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99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366A14-B21E-49F1-A4D6-FFA890CF152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26B4C49-F119-49C3-A419-467D31EE3F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631D948-2439-4E54-918A-A80DBAE0C6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4954</TotalTime>
  <Words>312</Words>
  <Application>Microsoft Office PowerPoint</Application>
  <PresentationFormat>Personalizar</PresentationFormat>
  <Paragraphs>20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Aptifer Slab LT W01 Bold</vt:lpstr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 </cp:lastModifiedBy>
  <cp:revision>270</cp:revision>
  <dcterms:created xsi:type="dcterms:W3CDTF">2019-06-18T13:03:29Z</dcterms:created>
  <dcterms:modified xsi:type="dcterms:W3CDTF">2023-07-21T17:32:58Z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