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40" r:id="rId5"/>
    <p:sldId id="309" r:id="rId6"/>
    <p:sldId id="310" r:id="rId7"/>
    <p:sldId id="311" r:id="rId8"/>
    <p:sldId id="312" r:id="rId9"/>
    <p:sldId id="314" r:id="rId10"/>
    <p:sldId id="313" r:id="rId11"/>
    <p:sldId id="315" r:id="rId12"/>
    <p:sldId id="316" r:id="rId13"/>
    <p:sldId id="317" r:id="rId14"/>
    <p:sldId id="318" r:id="rId15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42" clrIdx="0"/>
  <p:cmAuthor id="2" name="Lilian Semenichin Nogueira" initials="LSN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E06"/>
    <a:srgbClr val="20252E"/>
    <a:srgbClr val="666329"/>
    <a:srgbClr val="496665"/>
    <a:srgbClr val="755274"/>
    <a:srgbClr val="3D94D2"/>
    <a:srgbClr val="132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4" autoAdjust="0"/>
    <p:restoredTop sz="99467" autoAdjust="0"/>
  </p:normalViewPr>
  <p:slideViewPr>
    <p:cSldViewPr snapToGrid="0" snapToObjects="1">
      <p:cViewPr varScale="1">
        <p:scale>
          <a:sx n="72" d="100"/>
          <a:sy n="72" d="100"/>
        </p:scale>
        <p:origin x="618" y="7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4C91F-8574-3F48-AAE5-868D7EA9ECA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02666-5863-A84D-967A-EEC84F6B81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206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10A21-D967-B140-AB0E-71A87E0C16B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823FF-2F7F-D64A-AF8F-37958B0971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95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0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8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185760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80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7259851" y="1"/>
            <a:ext cx="4928974" cy="1339866"/>
            <a:chOff x="3712608" y="0"/>
            <a:chExt cx="8476217" cy="2304129"/>
          </a:xfrm>
        </p:grpSpPr>
        <p:grpSp>
          <p:nvGrpSpPr>
            <p:cNvPr id="6" name="Group 5"/>
            <p:cNvGrpSpPr/>
            <p:nvPr/>
          </p:nvGrpSpPr>
          <p:grpSpPr>
            <a:xfrm>
              <a:off x="3712608" y="0"/>
              <a:ext cx="8476217" cy="1145169"/>
              <a:chOff x="3712608" y="0"/>
              <a:chExt cx="8476217" cy="1145169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712608" y="0"/>
                <a:ext cx="8476217" cy="1145169"/>
              </a:xfrm>
              <a:prstGeom prst="rect">
                <a:avLst/>
              </a:prstGeom>
              <a:gradFill flip="none" rotWithShape="1">
                <a:gsLst>
                  <a:gs pos="0">
                    <a:srgbClr val="3D94D2"/>
                  </a:gs>
                  <a:gs pos="62000">
                    <a:srgbClr val="FFFFFF">
                      <a:alpha val="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11044127" y="119179"/>
                <a:ext cx="983126" cy="936809"/>
                <a:chOff x="5080000" y="2463800"/>
                <a:chExt cx="2005584" cy="1911096"/>
              </a:xfrm>
            </p:grpSpPr>
            <p:pic>
              <p:nvPicPr>
                <p:cNvPr id="11" name="Picture 10" descr="icon_FTD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80000" y="2463800"/>
                  <a:ext cx="2005584" cy="1911096"/>
                </a:xfrm>
                <a:prstGeom prst="rect">
                  <a:avLst/>
                </a:prstGeom>
              </p:spPr>
            </p:pic>
            <p:pic>
              <p:nvPicPr>
                <p:cNvPr id="12" name="Picture 11" descr="Screen Shot 2019-06-18 at 10.35.34.png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718" b="14235"/>
                <a:stretch/>
              </p:blipFill>
              <p:spPr>
                <a:xfrm>
                  <a:off x="6270624" y="2579235"/>
                  <a:ext cx="749419" cy="373515"/>
                </a:xfrm>
                <a:prstGeom prst="rect">
                  <a:avLst/>
                </a:prstGeom>
              </p:spPr>
            </p:pic>
          </p:grpSp>
        </p:grpSp>
        <p:pic>
          <p:nvPicPr>
            <p:cNvPr id="7" name="Picture 6" descr="icon_FTD_outline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07" r="5838"/>
            <a:stretch/>
          </p:blipFill>
          <p:spPr>
            <a:xfrm>
              <a:off x="9776127" y="0"/>
              <a:ext cx="2412698" cy="230412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597008" y="384028"/>
              <a:ext cx="6183692" cy="59984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A Geografia e o espaço geográfico </a:t>
              </a: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45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88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31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9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406102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9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336685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80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125675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8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87805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7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405166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F658E-18A4-BC4B-955A-9DFF7539C5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2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5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06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53"/>
          <a:stretch/>
        </p:blipFill>
        <p:spPr>
          <a:xfrm>
            <a:off x="1" y="1"/>
            <a:ext cx="9378892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1149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4453" y="572027"/>
            <a:ext cx="7026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Usos da água no Brasil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265336" y="670618"/>
            <a:ext cx="404521" cy="413472"/>
          </a:xfrm>
          <a:prstGeom prst="rect">
            <a:avLst/>
          </a:prstGeom>
        </p:spPr>
      </p:pic>
      <p:pic>
        <p:nvPicPr>
          <p:cNvPr id="5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>
          <a:xfrm>
            <a:off x="436080" y="1295184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DE491B41-40E0-5264-1374-0532F6DDE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287" y="1317011"/>
            <a:ext cx="657225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4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9752" y="701517"/>
            <a:ext cx="5938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Abastecimento de água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756995" y="696011"/>
            <a:ext cx="404521" cy="413472"/>
          </a:xfrm>
          <a:prstGeom prst="rect">
            <a:avLst/>
          </a:prstGeom>
        </p:spPr>
      </p:pic>
      <p:pic>
        <p:nvPicPr>
          <p:cNvPr id="5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>
          <a:xfrm>
            <a:off x="436080" y="153225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6F728507-9D9F-8928-8835-D750B669E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286" y="1590253"/>
            <a:ext cx="5454508" cy="5177765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7FD71BF2-BA13-9465-3BDF-D5DFEC0D1C53}"/>
              </a:ext>
            </a:extLst>
          </p:cNvPr>
          <p:cNvSpPr txBox="1"/>
          <p:nvPr/>
        </p:nvSpPr>
        <p:spPr>
          <a:xfrm>
            <a:off x="8420669" y="1955034"/>
            <a:ext cx="31819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000" b="0" i="0" u="none" strike="noStrike" baseline="0" dirty="0">
                <a:solidFill>
                  <a:srgbClr val="2F2F2E"/>
                </a:solidFill>
                <a:latin typeface="FrutigerLTStd-Light"/>
              </a:rPr>
              <a:t>Elaborado com base em: AGÊNCIA NACIONAL DE ÁGUAS E SANEAMENTO BÁSICO. </a:t>
            </a:r>
            <a:r>
              <a:rPr lang="pt-BR" sz="1000" b="1" i="0" u="none" strike="noStrike" baseline="0" dirty="0">
                <a:solidFill>
                  <a:srgbClr val="2F2F2E"/>
                </a:solidFill>
                <a:latin typeface="FrutigerLTStd-Bold"/>
              </a:rPr>
              <a:t>Conjuntura dos</a:t>
            </a:r>
          </a:p>
          <a:p>
            <a:pPr algn="l"/>
            <a:r>
              <a:rPr lang="pt-BR" sz="1000" b="1" i="0" u="none" strike="noStrike" baseline="0" dirty="0">
                <a:solidFill>
                  <a:srgbClr val="2F2F2E"/>
                </a:solidFill>
                <a:latin typeface="FrutigerLTStd-Bold"/>
              </a:rPr>
              <a:t>recursos hídricos no Brasil</a:t>
            </a:r>
            <a:r>
              <a:rPr lang="pt-BR" sz="1000" b="0" i="0" u="none" strike="noStrike" baseline="0" dirty="0">
                <a:solidFill>
                  <a:srgbClr val="2F2F2E"/>
                </a:solidFill>
                <a:latin typeface="FrutigerLTStd-Light"/>
              </a:rPr>
              <a:t>: relatório pleno 2021. Brasília, DF, 14 dez. 2021. Disponível em: https://relatorioconjuntura-</a:t>
            </a:r>
          </a:p>
          <a:p>
            <a:pPr algn="l"/>
            <a:r>
              <a:rPr lang="pt-BR" sz="1000" b="0" i="0" u="none" strike="noStrike" baseline="0" dirty="0">
                <a:solidFill>
                  <a:srgbClr val="2F2F2E"/>
                </a:solidFill>
                <a:latin typeface="FrutigerLTStd-Light"/>
              </a:rPr>
              <a:t>ana-2021.webflow.io. Acesso em: 4 fev. 2022.</a:t>
            </a:r>
          </a:p>
          <a:p>
            <a:pPr algn="l"/>
            <a:endParaRPr lang="pt-BR" sz="1000" b="0" i="0" u="none" strike="noStrike" baseline="0" dirty="0">
              <a:solidFill>
                <a:srgbClr val="2F2F2E"/>
              </a:solidFill>
              <a:latin typeface="FrutigerLTStd-Light"/>
            </a:endParaRPr>
          </a:p>
          <a:p>
            <a:pPr algn="l"/>
            <a:r>
              <a:rPr lang="pt-BR" sz="1000" b="0" i="0" u="none" strike="noStrike" baseline="0" dirty="0">
                <a:solidFill>
                  <a:srgbClr val="2F2F2E"/>
                </a:solidFill>
                <a:latin typeface="FrutigerLTStd-Light"/>
              </a:rPr>
              <a:t>BRASIL. Instituto Brasileiro de Defesa do Consumidor. Ministério da Educação. Ministério do Meio Ambiente.</a:t>
            </a:r>
          </a:p>
          <a:p>
            <a:pPr algn="l"/>
            <a:r>
              <a:rPr lang="pt-BR" sz="1000" b="1" i="0" u="none" strike="noStrike" baseline="0" dirty="0">
                <a:solidFill>
                  <a:srgbClr val="2F2F2E"/>
                </a:solidFill>
                <a:latin typeface="FrutigerLTStd-Bold"/>
              </a:rPr>
              <a:t>Manual de educação para o consumo sustentável</a:t>
            </a:r>
            <a:r>
              <a:rPr lang="pt-BR" sz="1000" b="0" i="0" u="none" strike="noStrike" baseline="0" dirty="0">
                <a:solidFill>
                  <a:srgbClr val="2F2F2E"/>
                </a:solidFill>
                <a:latin typeface="FrutigerLTStd-Light"/>
              </a:rPr>
              <a:t>. 2. ed. Brasília, DF: </a:t>
            </a:r>
            <a:r>
              <a:rPr lang="pt-BR" sz="1000" b="0" i="0" u="none" strike="noStrike" baseline="0" dirty="0" err="1">
                <a:solidFill>
                  <a:srgbClr val="2F2F2E"/>
                </a:solidFill>
                <a:latin typeface="FrutigerLTStd-Light"/>
              </a:rPr>
              <a:t>Consumers</a:t>
            </a:r>
            <a:r>
              <a:rPr lang="pt-BR" sz="1000" b="0" i="0" u="none" strike="noStrike" baseline="0" dirty="0">
                <a:solidFill>
                  <a:srgbClr val="2F2F2E"/>
                </a:solidFill>
                <a:latin typeface="FrutigerLTStd-Light"/>
              </a:rPr>
              <a:t> </a:t>
            </a:r>
            <a:r>
              <a:rPr lang="pt-BR" sz="1000" b="0" i="0" u="none" strike="noStrike" baseline="0" dirty="0" err="1">
                <a:solidFill>
                  <a:srgbClr val="2F2F2E"/>
                </a:solidFill>
                <a:latin typeface="FrutigerLTStd-Light"/>
              </a:rPr>
              <a:t>International</a:t>
            </a:r>
            <a:r>
              <a:rPr lang="pt-BR" sz="1000" b="0" i="0" u="none" strike="noStrike" baseline="0" dirty="0">
                <a:solidFill>
                  <a:srgbClr val="2F2F2E"/>
                </a:solidFill>
                <a:latin typeface="FrutigerLTStd-Light"/>
              </a:rPr>
              <a:t>, 2005.</a:t>
            </a:r>
          </a:p>
          <a:p>
            <a:pPr algn="l"/>
            <a:r>
              <a:rPr lang="pt-BR" sz="1000" b="0" i="0" u="none" strike="noStrike" baseline="0" dirty="0">
                <a:solidFill>
                  <a:srgbClr val="2F2F2E"/>
                </a:solidFill>
                <a:latin typeface="FrutigerLTStd-Light"/>
              </a:rPr>
              <a:t>Disponível em: https://idec.org.br/</a:t>
            </a:r>
            <a:r>
              <a:rPr lang="pt-BR" sz="1000" b="0" i="0" u="none" strike="noStrike" baseline="0" dirty="0" err="1">
                <a:solidFill>
                  <a:srgbClr val="2F2F2E"/>
                </a:solidFill>
                <a:latin typeface="FrutigerLTStd-Light"/>
              </a:rPr>
              <a:t>publicacao</a:t>
            </a:r>
            <a:r>
              <a:rPr lang="pt-BR" sz="1000" b="0" i="0" u="none" strike="noStrike" baseline="0" dirty="0">
                <a:solidFill>
                  <a:srgbClr val="2F2F2E"/>
                </a:solidFill>
                <a:latin typeface="FrutigerLTStd-Light"/>
              </a:rPr>
              <a:t>/manual-de-educacao-para-o-consumo-sustentavel-2a-ed-2005.</a:t>
            </a:r>
          </a:p>
          <a:p>
            <a:pPr algn="l"/>
            <a:r>
              <a:rPr lang="pt-BR" sz="1000" b="0" i="0" u="none" strike="noStrike" baseline="0" dirty="0">
                <a:solidFill>
                  <a:srgbClr val="2F2F2E"/>
                </a:solidFill>
                <a:latin typeface="FrutigerLTStd-Light"/>
              </a:rPr>
              <a:t>Acesso em: 4 fev. 2022.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6649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39055" y="2949062"/>
            <a:ext cx="2403222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Água</a:t>
            </a:r>
            <a:endParaRPr lang="en-US" sz="72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23" name="Picture 2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152206" y="2301886"/>
            <a:ext cx="716680" cy="73253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112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752" y="643246"/>
            <a:ext cx="10005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Água doce e água salgada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464365" y="717724"/>
            <a:ext cx="404521" cy="413472"/>
          </a:xfrm>
          <a:prstGeom prst="rect">
            <a:avLst/>
          </a:prstGeom>
        </p:spPr>
      </p:pic>
      <p:pic>
        <p:nvPicPr>
          <p:cNvPr id="5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3F2037C6-CF41-1630-54C3-BD985B985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512" y="1428750"/>
            <a:ext cx="98298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6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751" y="621176"/>
            <a:ext cx="4314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Ciclo da hidrológico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560226" y="755433"/>
            <a:ext cx="404521" cy="413472"/>
          </a:xfrm>
          <a:prstGeom prst="rect">
            <a:avLst/>
          </a:prstGeom>
        </p:spPr>
      </p:pic>
      <p:pic>
        <p:nvPicPr>
          <p:cNvPr id="5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959687E7-D6C5-42F5-10E7-C9BF33556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387" y="1873784"/>
            <a:ext cx="802005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6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752" y="602234"/>
            <a:ext cx="3768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Mares e oceanos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055840" y="614218"/>
            <a:ext cx="404521" cy="413472"/>
          </a:xfrm>
          <a:prstGeom prst="rect">
            <a:avLst/>
          </a:prstGeom>
        </p:spPr>
      </p:pic>
      <p:pic>
        <p:nvPicPr>
          <p:cNvPr id="5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1A26DB29-FE52-296B-B287-56DE366FB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6900" y="1466850"/>
            <a:ext cx="5915025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9752" y="485712"/>
            <a:ext cx="7026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Rios e bacias hidrográficas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898025" y="575259"/>
            <a:ext cx="404521" cy="41347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 Same Side Corner Rectangle 10"/>
          <p:cNvSpPr/>
          <p:nvPr/>
        </p:nvSpPr>
        <p:spPr>
          <a:xfrm rot="10800000">
            <a:off x="1004431" y="1362363"/>
            <a:ext cx="4318754" cy="3982220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" name="Round Same Side Corner Rectangle 11"/>
          <p:cNvSpPr/>
          <p:nvPr/>
        </p:nvSpPr>
        <p:spPr>
          <a:xfrm rot="10800000">
            <a:off x="6297516" y="1362363"/>
            <a:ext cx="4318754" cy="3982220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13" name="Picture 1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5010175" y="5011103"/>
            <a:ext cx="404521" cy="413472"/>
          </a:xfrm>
          <a:prstGeom prst="rect">
            <a:avLst/>
          </a:prstGeom>
        </p:spPr>
      </p:pic>
      <p:pic>
        <p:nvPicPr>
          <p:cNvPr id="14" name="Picture 1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10308403" y="5022649"/>
            <a:ext cx="404521" cy="413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2385" y="1730025"/>
            <a:ext cx="36733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b="1" dirty="0"/>
              <a:t>Rios</a:t>
            </a:r>
            <a:r>
              <a:rPr lang="pt-BR" sz="2000" dirty="0"/>
              <a:t> são cursos-d'água que se formam a partir do derretimento das geleiras ou da água das chuvas que vão penetrando pelo solo até formar estoques de água subterrânea. Nos locais onde essa água emerge para a superfície, geralmente nas partes mais altas do relevo, formam-se as nascentes dos rios.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619068" y="1730025"/>
            <a:ext cx="36733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/>
              <a:t>Todos os rios fazem parte de uma </a:t>
            </a:r>
            <a:r>
              <a:rPr lang="pt-BR" sz="2000" b="1" dirty="0"/>
              <a:t>bacia hidrográfica</a:t>
            </a:r>
            <a:r>
              <a:rPr lang="pt-BR" sz="2000" dirty="0"/>
              <a:t>, área constituída por um rio principal e seus afluentes, as formas de relevo, a vegetação, as rochas e os solos, além dos diferentes tipos de ocupação humana. Geralmente a bacia hidrográfica recebe o nome do rio principal que dela faz parte.</a:t>
            </a:r>
            <a:endParaRPr lang="en-US" sz="2000" dirty="0"/>
          </a:p>
        </p:txBody>
      </p:sp>
      <p:pic>
        <p:nvPicPr>
          <p:cNvPr id="1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05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9752" y="559989"/>
            <a:ext cx="7026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Rios e bacias hidrográficas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45823" y="606306"/>
            <a:ext cx="404521" cy="413472"/>
          </a:xfrm>
          <a:prstGeom prst="rect">
            <a:avLst/>
          </a:prstGeom>
        </p:spPr>
      </p:pic>
      <p:pic>
        <p:nvPicPr>
          <p:cNvPr id="5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>
          <a:xfrm>
            <a:off x="489752" y="1312206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3D305ED4-DE92-5905-355D-79D8B24AE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6399" y="1403166"/>
            <a:ext cx="6102067" cy="538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4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9752" y="550928"/>
            <a:ext cx="7026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Bacias hidrográficas do Brasil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553137" y="579973"/>
            <a:ext cx="404521" cy="413472"/>
          </a:xfrm>
          <a:prstGeom prst="rect">
            <a:avLst/>
          </a:prstGeom>
        </p:spPr>
      </p:pic>
      <p:pic>
        <p:nvPicPr>
          <p:cNvPr id="5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>
          <a:xfrm>
            <a:off x="436080" y="131357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E32704F2-F4A2-9AFE-996E-5D2112BA6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374" y="1371600"/>
            <a:ext cx="51720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0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9752" y="592192"/>
            <a:ext cx="7026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Rios e bacias hidrográficas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830297" y="592192"/>
            <a:ext cx="404521" cy="41347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52222" y="1345430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 Same Side Corner Rectangle 9"/>
          <p:cNvSpPr/>
          <p:nvPr/>
        </p:nvSpPr>
        <p:spPr>
          <a:xfrm rot="10800000">
            <a:off x="1004431" y="1362363"/>
            <a:ext cx="4318754" cy="3982220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" name="Round Same Side Corner Rectangle 10"/>
          <p:cNvSpPr/>
          <p:nvPr/>
        </p:nvSpPr>
        <p:spPr>
          <a:xfrm rot="10800000">
            <a:off x="6297516" y="1362363"/>
            <a:ext cx="4318754" cy="3982220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5010175" y="5011103"/>
            <a:ext cx="404521" cy="413472"/>
          </a:xfrm>
          <a:prstGeom prst="rect">
            <a:avLst/>
          </a:prstGeom>
        </p:spPr>
      </p:pic>
      <p:pic>
        <p:nvPicPr>
          <p:cNvPr id="13" name="Picture 1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10308403" y="5022649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6880" y="1743364"/>
            <a:ext cx="39159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b="1" dirty="0"/>
              <a:t>Lençóis freáticos</a:t>
            </a:r>
            <a:r>
              <a:rPr lang="pt-BR" sz="2400" dirty="0"/>
              <a:t>: encontram-</a:t>
            </a:r>
            <a:r>
              <a:rPr lang="pt-BR" sz="2400" dirty="0">
                <a:latin typeface="Roboto" panose="02000000000000000000" pitchFamily="2" charset="0"/>
                <a:ea typeface="Roboto" panose="02000000000000000000" pitchFamily="2" charset="0"/>
              </a:rPr>
              <a:t>‑</a:t>
            </a:r>
            <a:r>
              <a:rPr lang="pt-BR" sz="2400" dirty="0"/>
              <a:t>se em pequena profundidade e fornecem </a:t>
            </a:r>
          </a:p>
          <a:p>
            <a:pPr lvl="0"/>
            <a:r>
              <a:rPr lang="pt-BR" sz="2400" dirty="0"/>
              <a:t>água principalmente para poços caseiros. Como estão mais próximos da superfície, </a:t>
            </a:r>
          </a:p>
          <a:p>
            <a:pPr lvl="0"/>
            <a:r>
              <a:rPr lang="pt-BR" sz="2400" dirty="0"/>
              <a:t>estão mais sujeitos à contaminação.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638479" y="1743364"/>
            <a:ext cx="37588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b="1" dirty="0"/>
              <a:t>Aquíferos</a:t>
            </a:r>
            <a:r>
              <a:rPr lang="pt-BR" sz="2400" dirty="0"/>
              <a:t>: estão localizados em profundidades maiores, sendo necessário o uso de equipamentos para extração das águas. São utilizados pelas indústrias ou para o abastecimento das cidades.</a:t>
            </a:r>
            <a:endParaRPr lang="en-US" sz="2400" dirty="0"/>
          </a:p>
        </p:txBody>
      </p:sp>
      <p:pic>
        <p:nvPicPr>
          <p:cNvPr id="15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647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271A2D273D8744BE83E271A22B9761" ma:contentTypeVersion="3" ma:contentTypeDescription="Crie um novo documento." ma:contentTypeScope="" ma:versionID="30b2cfa6e3894567fb1d5cbe86620b41">
  <xsd:schema xmlns:xsd="http://www.w3.org/2001/XMLSchema" xmlns:xs="http://www.w3.org/2001/XMLSchema" xmlns:p="http://schemas.microsoft.com/office/2006/metadata/properties" xmlns:ns2="2ea30351-ea1a-454c-9047-b61a60ae2ccc" targetNamespace="http://schemas.microsoft.com/office/2006/metadata/properties" ma:root="true" ma:fieldsID="ebee4db967cde23eebad35005f4c7b96" ns2:_="">
    <xsd:import namespace="2ea30351-ea1a-454c-9047-b61a60ae2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30351-ea1a-454c-9047-b61a60ae2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366A14-B21E-49F1-A4D6-FFA890CF152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26B4C49-F119-49C3-A419-467D31EE3F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30351-ea1a-454c-9047-b61a60ae2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31D948-2439-4E54-918A-A80DBAE0C6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4954</TotalTime>
  <Words>322</Words>
  <Application>Microsoft Office PowerPoint</Application>
  <PresentationFormat>Personalizar</PresentationFormat>
  <Paragraphs>25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Aptifer Slab LT W01 Bold</vt:lpstr>
      <vt:lpstr>Arial</vt:lpstr>
      <vt:lpstr>Calibri</vt:lpstr>
      <vt:lpstr>FrutigerLTStd-Bold</vt:lpstr>
      <vt:lpstr>FrutigerLTStd-Light</vt:lpstr>
      <vt:lpstr>Roboto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 </cp:lastModifiedBy>
  <cp:revision>270</cp:revision>
  <dcterms:created xsi:type="dcterms:W3CDTF">2019-06-18T13:03:29Z</dcterms:created>
  <dcterms:modified xsi:type="dcterms:W3CDTF">2023-07-21T17:31:44Z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0x0101006E271A2D273D8744BE83E271A22B9761</vt:lpwstr>
  </property>
</Properties>
</file>