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340" r:id="rId5"/>
    <p:sldId id="277" r:id="rId6"/>
    <p:sldId id="276" r:id="rId7"/>
    <p:sldId id="342" r:id="rId8"/>
    <p:sldId id="279" r:id="rId9"/>
    <p:sldId id="282" r:id="rId10"/>
    <p:sldId id="283" r:id="rId11"/>
    <p:sldId id="284" r:id="rId12"/>
    <p:sldId id="285" r:id="rId13"/>
  </p:sldIdLst>
  <p:sldSz cx="12188825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riana Bairrada" initials="AB" lastIdx="42" clrIdx="0"/>
  <p:cmAuthor id="2" name="Lilian Semenichin Nogueira" initials="LSN" lastIdx="17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E06"/>
    <a:srgbClr val="20252E"/>
    <a:srgbClr val="666329"/>
    <a:srgbClr val="496665"/>
    <a:srgbClr val="755274"/>
    <a:srgbClr val="3D94D2"/>
    <a:srgbClr val="1323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44" autoAdjust="0"/>
    <p:restoredTop sz="99467" autoAdjust="0"/>
  </p:normalViewPr>
  <p:slideViewPr>
    <p:cSldViewPr snapToGrid="0" snapToObjects="1">
      <p:cViewPr varScale="1">
        <p:scale>
          <a:sx n="72" d="100"/>
          <a:sy n="72" d="100"/>
        </p:scale>
        <p:origin x="618" y="78"/>
      </p:cViewPr>
      <p:guideLst>
        <p:guide orient="horz" pos="2160"/>
        <p:guide pos="38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94C91F-8574-3F48-AAE5-868D7EA9ECA7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A02666-5863-A84D-967A-EEC84F6B814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52067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D10A21-D967-B140-AB0E-71A87E0C16BA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Click to edit Master text styles</a:t>
            </a:r>
          </a:p>
          <a:p>
            <a:pPr lvl="1"/>
            <a:r>
              <a:rPr lang="pt-BR"/>
              <a:t>Second level</a:t>
            </a:r>
          </a:p>
          <a:p>
            <a:pPr lvl="2"/>
            <a:r>
              <a:rPr lang="pt-BR"/>
              <a:t>Third level</a:t>
            </a:r>
          </a:p>
          <a:p>
            <a:pPr lvl="3"/>
            <a:r>
              <a:rPr lang="pt-BR"/>
              <a:t>Fourth level</a:t>
            </a:r>
          </a:p>
          <a:p>
            <a:pPr lvl="4"/>
            <a:r>
              <a:rPr lang="pt-BR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9823FF-2F7F-D64A-AF8F-37958B09714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0953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c7b04498f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c7b04498f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2130426"/>
            <a:ext cx="10360501" cy="1470025"/>
          </a:xfrm>
        </p:spPr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F658E-18A4-BC4B-955A-9DFF7539C5FE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303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9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1156578" y="230752"/>
            <a:ext cx="184731" cy="33855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r">
              <a:lnSpc>
                <a:spcPct val="80000"/>
              </a:lnSpc>
            </a:pPr>
            <a:endParaRPr lang="en-US" sz="2000" spc="-15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</p:spTree>
    <p:extLst>
      <p:ext uri="{BB962C8B-B14F-4D97-AF65-F5344CB8AC3E}">
        <p14:creationId xmlns:p14="http://schemas.microsoft.com/office/powerpoint/2010/main" val="1857605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1801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 userDrawn="1"/>
        </p:nvGrpSpPr>
        <p:grpSpPr>
          <a:xfrm>
            <a:off x="7259851" y="1"/>
            <a:ext cx="4928974" cy="1339866"/>
            <a:chOff x="3712608" y="0"/>
            <a:chExt cx="8476217" cy="2304129"/>
          </a:xfrm>
        </p:grpSpPr>
        <p:grpSp>
          <p:nvGrpSpPr>
            <p:cNvPr id="6" name="Group 5"/>
            <p:cNvGrpSpPr/>
            <p:nvPr/>
          </p:nvGrpSpPr>
          <p:grpSpPr>
            <a:xfrm>
              <a:off x="3712608" y="0"/>
              <a:ext cx="8476217" cy="1145169"/>
              <a:chOff x="3712608" y="0"/>
              <a:chExt cx="8476217" cy="1145169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3712608" y="0"/>
                <a:ext cx="8476217" cy="1145169"/>
              </a:xfrm>
              <a:prstGeom prst="rect">
                <a:avLst/>
              </a:prstGeom>
              <a:gradFill flip="none" rotWithShape="1">
                <a:gsLst>
                  <a:gs pos="0">
                    <a:srgbClr val="3D94D2"/>
                  </a:gs>
                  <a:gs pos="62000">
                    <a:srgbClr val="FFFFFF">
                      <a:alpha val="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10" name="Group 9"/>
              <p:cNvGrpSpPr/>
              <p:nvPr/>
            </p:nvGrpSpPr>
            <p:grpSpPr>
              <a:xfrm>
                <a:off x="11044127" y="119179"/>
                <a:ext cx="983126" cy="936809"/>
                <a:chOff x="5080000" y="2463800"/>
                <a:chExt cx="2005584" cy="1911096"/>
              </a:xfrm>
            </p:grpSpPr>
            <p:pic>
              <p:nvPicPr>
                <p:cNvPr id="11" name="Picture 10" descr="icon_FTD.png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080000" y="2463800"/>
                  <a:ext cx="2005584" cy="1911096"/>
                </a:xfrm>
                <a:prstGeom prst="rect">
                  <a:avLst/>
                </a:prstGeom>
              </p:spPr>
            </p:pic>
            <p:pic>
              <p:nvPicPr>
                <p:cNvPr id="12" name="Picture 11" descr="Screen Shot 2019-06-18 at 10.35.34.png"/>
                <p:cNvPicPr>
                  <a:picLocks noChangeAspect="1"/>
                </p:cNvPicPr>
                <p:nvPr/>
              </p:nvPicPr>
              <p:blipFill rotWithShape="1"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6718" b="14235"/>
                <a:stretch/>
              </p:blipFill>
              <p:spPr>
                <a:xfrm>
                  <a:off x="6270624" y="2579235"/>
                  <a:ext cx="749419" cy="373515"/>
                </a:xfrm>
                <a:prstGeom prst="rect">
                  <a:avLst/>
                </a:prstGeom>
              </p:spPr>
            </p:pic>
          </p:grpSp>
        </p:grpSp>
        <p:pic>
          <p:nvPicPr>
            <p:cNvPr id="7" name="Picture 6" descr="icon_FTD_outline.png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507" r="5838"/>
            <a:stretch/>
          </p:blipFill>
          <p:spPr>
            <a:xfrm>
              <a:off x="9776127" y="0"/>
              <a:ext cx="2412698" cy="2304129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4597008" y="384028"/>
              <a:ext cx="6183692" cy="599844"/>
            </a:xfrm>
            <a:prstGeom prst="rect">
              <a:avLst/>
            </a:prstGeom>
            <a:noFill/>
            <a:effectLst/>
          </p:spPr>
          <p:txBody>
            <a:bodyPr wrap="none" rtlCol="0">
              <a:spAutoFit/>
            </a:bodyPr>
            <a:lstStyle/>
            <a:p>
              <a:pPr algn="r">
                <a:lnSpc>
                  <a:spcPct val="80000"/>
                </a:lnSpc>
              </a:pPr>
              <a:r>
                <a:rPr lang="pt-BR" sz="2000" spc="-150" dirty="0">
                  <a:solidFill>
                    <a:srgbClr val="132339"/>
                  </a:solidFill>
                  <a:latin typeface="Aptifer Slab LT W01 Bold"/>
                  <a:cs typeface="Aptifer Slab LT W01 Bold"/>
                </a:rPr>
                <a:t>A Geografia e o espaço geográfico </a:t>
              </a:r>
              <a:endParaRPr lang="en-US" sz="2000" spc="-150" dirty="0">
                <a:solidFill>
                  <a:srgbClr val="132339"/>
                </a:solidFill>
                <a:latin typeface="Aptifer Slab LT W01 Bold"/>
                <a:cs typeface="Aptifer Slab LT W01 Bold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8455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46888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8319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1156579" y="230752"/>
            <a:ext cx="184731" cy="33855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r">
              <a:lnSpc>
                <a:spcPct val="80000"/>
              </a:lnSpc>
            </a:pPr>
            <a:endParaRPr lang="en-US" sz="2000" spc="-15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</p:spTree>
    <p:extLst>
      <p:ext uri="{BB962C8B-B14F-4D97-AF65-F5344CB8AC3E}">
        <p14:creationId xmlns:p14="http://schemas.microsoft.com/office/powerpoint/2010/main" val="4061026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1156579" y="230752"/>
            <a:ext cx="184731" cy="33855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r">
              <a:lnSpc>
                <a:spcPct val="80000"/>
              </a:lnSpc>
            </a:pPr>
            <a:endParaRPr lang="en-US" sz="2000" spc="-15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</p:spTree>
    <p:extLst>
      <p:ext uri="{BB962C8B-B14F-4D97-AF65-F5344CB8AC3E}">
        <p14:creationId xmlns:p14="http://schemas.microsoft.com/office/powerpoint/2010/main" val="3366851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1156580" y="230752"/>
            <a:ext cx="184731" cy="33855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r">
              <a:lnSpc>
                <a:spcPct val="80000"/>
              </a:lnSpc>
            </a:pPr>
            <a:endParaRPr lang="en-US" sz="2000" spc="-15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</p:spTree>
    <p:extLst>
      <p:ext uri="{BB962C8B-B14F-4D97-AF65-F5344CB8AC3E}">
        <p14:creationId xmlns:p14="http://schemas.microsoft.com/office/powerpoint/2010/main" val="1256752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7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1156578" y="230752"/>
            <a:ext cx="184731" cy="33855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r">
              <a:lnSpc>
                <a:spcPct val="80000"/>
              </a:lnSpc>
            </a:pPr>
            <a:endParaRPr lang="en-US" sz="2000" spc="-15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</p:spTree>
    <p:extLst>
      <p:ext uri="{BB962C8B-B14F-4D97-AF65-F5344CB8AC3E}">
        <p14:creationId xmlns:p14="http://schemas.microsoft.com/office/powerpoint/2010/main" val="878052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8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1156577" y="230752"/>
            <a:ext cx="184731" cy="33855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r">
              <a:lnSpc>
                <a:spcPct val="80000"/>
              </a:lnSpc>
            </a:pPr>
            <a:endParaRPr lang="en-US" sz="2000" spc="-15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</p:spTree>
    <p:extLst>
      <p:ext uri="{BB962C8B-B14F-4D97-AF65-F5344CB8AC3E}">
        <p14:creationId xmlns:p14="http://schemas.microsoft.com/office/powerpoint/2010/main" val="4051669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441" y="274638"/>
            <a:ext cx="1096994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600201"/>
            <a:ext cx="1096994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F658E-18A4-BC4B-955A-9DFF7539C5FE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820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6" r:id="rId3"/>
    <p:sldLayoutId id="2147483657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58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BE06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053"/>
          <a:stretch/>
        </p:blipFill>
        <p:spPr>
          <a:xfrm>
            <a:off x="1" y="1"/>
            <a:ext cx="9378892" cy="68580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91149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53469" y="2524048"/>
            <a:ext cx="10314170" cy="1000851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</a:pPr>
            <a:r>
              <a:rPr lang="pt-BR" sz="7200" spc="-150" dirty="0">
                <a:solidFill>
                  <a:srgbClr val="132339"/>
                </a:solidFill>
                <a:latin typeface="Aptifer Slab LT W01 Bold"/>
                <a:cs typeface="Aptifer Slab LT W01 Bold"/>
              </a:rPr>
              <a:t>Recursos naturais e minerais</a:t>
            </a:r>
            <a:endParaRPr lang="en-US" sz="7200" spc="-15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  <p:pic>
        <p:nvPicPr>
          <p:cNvPr id="23" name="Picture 22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>
            <a:off x="11152206" y="2301886"/>
            <a:ext cx="716680" cy="732538"/>
          </a:xfrm>
          <a:prstGeom prst="rect">
            <a:avLst/>
          </a:prstGeom>
        </p:spPr>
      </p:pic>
      <p:cxnSp>
        <p:nvCxnSpPr>
          <p:cNvPr id="25" name="Straight Connector 24"/>
          <p:cNvCxnSpPr/>
          <p:nvPr/>
        </p:nvCxnSpPr>
        <p:spPr>
          <a:xfrm>
            <a:off x="552222" y="1362363"/>
            <a:ext cx="11316664" cy="0"/>
          </a:xfrm>
          <a:prstGeom prst="line">
            <a:avLst/>
          </a:prstGeom>
          <a:ln w="3175" cmpd="sng">
            <a:solidFill>
              <a:srgbClr val="3D94D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F658E-18A4-BC4B-955A-9DFF7539C5FE}" type="slidenum">
              <a:rPr lang="en-US" smtClean="0"/>
              <a:t>2</a:t>
            </a:fld>
            <a:endParaRPr lang="en-US" dirty="0"/>
          </a:p>
        </p:txBody>
      </p:sp>
      <p:pic>
        <p:nvPicPr>
          <p:cNvPr id="7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47317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89753" y="567148"/>
            <a:ext cx="41504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>
                <a:latin typeface="Aptifer Slab LT W01 Bold"/>
                <a:cs typeface="Aptifer Slab LT W01 Bold"/>
              </a:rPr>
              <a:t>Recursos naturais</a:t>
            </a:r>
            <a:endParaRPr lang="en-US" sz="400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  <p:pic>
        <p:nvPicPr>
          <p:cNvPr id="4" name="Picture 3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>
            <a:off x="4235718" y="611148"/>
            <a:ext cx="404521" cy="413472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552222" y="1362363"/>
            <a:ext cx="11316664" cy="0"/>
          </a:xfrm>
          <a:prstGeom prst="line">
            <a:avLst/>
          </a:prstGeom>
          <a:ln w="3175" cmpd="sng">
            <a:solidFill>
              <a:srgbClr val="3D94D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489753" y="1509846"/>
            <a:ext cx="1102895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BR" sz="2400" dirty="0"/>
              <a:t>Os recursos naturais são elementos encontrados na natureza, essenciais para a vida dos seres humanos e o funcionamento da sociedade. Existem dois grupos de recursos naturais, os </a:t>
            </a:r>
            <a:r>
              <a:rPr lang="pt-BR" sz="2400" b="1" dirty="0"/>
              <a:t>renováveis</a:t>
            </a:r>
            <a:r>
              <a:rPr lang="pt-BR" sz="2400" dirty="0"/>
              <a:t> e os </a:t>
            </a:r>
            <a:r>
              <a:rPr lang="pt-BR" sz="2400" b="1" dirty="0"/>
              <a:t>não renováveis</a:t>
            </a:r>
            <a:r>
              <a:rPr lang="pt-BR" sz="2400" dirty="0"/>
              <a:t>.</a:t>
            </a:r>
            <a:endParaRPr lang="en-US" sz="2400" dirty="0"/>
          </a:p>
        </p:txBody>
      </p:sp>
      <p:pic>
        <p:nvPicPr>
          <p:cNvPr id="16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C7EEDD42-C6A0-6909-1BDB-0E8634E8C29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23348" y="2621550"/>
            <a:ext cx="4960843" cy="4109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2549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 Same Side Corner Rectangle 11"/>
          <p:cNvSpPr/>
          <p:nvPr/>
        </p:nvSpPr>
        <p:spPr>
          <a:xfrm rot="10800000">
            <a:off x="552224" y="1371918"/>
            <a:ext cx="3239489" cy="4315607"/>
          </a:xfrm>
          <a:prstGeom prst="round2SameRect">
            <a:avLst>
              <a:gd name="adj1" fmla="val 11026"/>
              <a:gd name="adj2" fmla="val 0"/>
            </a:avLst>
          </a:prstGeom>
          <a:solidFill>
            <a:srgbClr val="3D94D2">
              <a:alpha val="10000"/>
            </a:srgbClr>
          </a:solidFill>
          <a:ln w="3175" cmpd="sng">
            <a:solidFill>
              <a:srgbClr val="3D94D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3" name="TextBox 2"/>
          <p:cNvSpPr txBox="1"/>
          <p:nvPr/>
        </p:nvSpPr>
        <p:spPr>
          <a:xfrm>
            <a:off x="489753" y="608743"/>
            <a:ext cx="25581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>
                <a:latin typeface="Aptifer Slab LT W01 Bold"/>
                <a:cs typeface="Aptifer Slab LT W01 Bold"/>
              </a:rPr>
              <a:t>Minerais</a:t>
            </a:r>
            <a:endParaRPr lang="en-US" sz="400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  <p:pic>
        <p:nvPicPr>
          <p:cNvPr id="4" name="Picture 3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>
            <a:off x="2689588" y="600703"/>
            <a:ext cx="404521" cy="413472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552222" y="1362363"/>
            <a:ext cx="11316664" cy="0"/>
          </a:xfrm>
          <a:prstGeom prst="line">
            <a:avLst/>
          </a:prstGeom>
          <a:ln w="3175" cmpd="sng">
            <a:solidFill>
              <a:srgbClr val="3D94D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552222" y="1315145"/>
            <a:ext cx="3239491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BR" sz="2000" dirty="0"/>
              <a:t>Os minerais são substâncias que constituem as rochas; geralmente são sólidos e inorgânicos (sem vida) e formados a partir de processos naturais. </a:t>
            </a:r>
          </a:p>
          <a:p>
            <a:r>
              <a:rPr lang="pt-BR" sz="2000" dirty="0"/>
              <a:t>Existem inúmeros minerais na superfície terrestre, fundamentais para as atividades do dia a dia e as atividades econômicas.</a:t>
            </a:r>
          </a:p>
          <a:p>
            <a:r>
              <a:rPr lang="pt-BR" sz="2000" dirty="0"/>
              <a:t>Observe, na imagem ao lado, alguns minerais comumente utilizados nas construções.</a:t>
            </a:r>
            <a:endParaRPr lang="en-US" sz="2000" dirty="0"/>
          </a:p>
          <a:p>
            <a:endParaRPr lang="en-US" sz="2000" dirty="0"/>
          </a:p>
          <a:p>
            <a:pPr lvl="0"/>
            <a:endParaRPr lang="en-US" sz="2400" dirty="0"/>
          </a:p>
        </p:txBody>
      </p:sp>
      <p:pic>
        <p:nvPicPr>
          <p:cNvPr id="13" name="Picture 12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 rot="5400000">
            <a:off x="3552801" y="5400076"/>
            <a:ext cx="404521" cy="413472"/>
          </a:xfrm>
          <a:prstGeom prst="rect">
            <a:avLst/>
          </a:prstGeom>
        </p:spPr>
      </p:pic>
      <p:pic>
        <p:nvPicPr>
          <p:cNvPr id="16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Imagem 3">
            <a:extLst>
              <a:ext uri="{FF2B5EF4-FFF2-40B4-BE49-F238E27FC236}">
                <a16:creationId xmlns:a16="http://schemas.microsoft.com/office/drawing/2014/main" id="{68BBDA0C-E472-9CD0-571B-1B3D99901FA0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6319639" y="1426889"/>
            <a:ext cx="5549248" cy="5431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2973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75192" y="608226"/>
            <a:ext cx="25581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>
                <a:latin typeface="Aptifer Slab LT W01 Bold"/>
                <a:cs typeface="Aptifer Slab LT W01 Bold"/>
              </a:rPr>
              <a:t>Rochas</a:t>
            </a:r>
            <a:endParaRPr lang="en-US" sz="400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52222" y="1362363"/>
            <a:ext cx="11316664" cy="0"/>
          </a:xfrm>
          <a:prstGeom prst="line">
            <a:avLst/>
          </a:prstGeom>
          <a:ln w="3175" cmpd="sng">
            <a:solidFill>
              <a:srgbClr val="3D94D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Picture 17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>
            <a:off x="2381713" y="575259"/>
            <a:ext cx="404521" cy="413472"/>
          </a:xfrm>
          <a:prstGeom prst="rect">
            <a:avLst/>
          </a:prstGeom>
        </p:spPr>
      </p:pic>
      <p:pic>
        <p:nvPicPr>
          <p:cNvPr id="6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74CCB622-9856-9E2C-9078-004523216EDD}"/>
              </a:ext>
            </a:extLst>
          </p:cNvPr>
          <p:cNvSpPr txBox="1"/>
          <p:nvPr/>
        </p:nvSpPr>
        <p:spPr>
          <a:xfrm>
            <a:off x="489752" y="1362363"/>
            <a:ext cx="1137913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dirty="0"/>
              <a:t>De acordo com suas origens e características, as rochas são classificadas em </a:t>
            </a:r>
            <a:r>
              <a:rPr lang="pt-BR" sz="2400" b="1" dirty="0"/>
              <a:t>três grupos</a:t>
            </a:r>
            <a:r>
              <a:rPr lang="pt-BR" sz="2400" dirty="0"/>
              <a:t>:</a:t>
            </a:r>
            <a:endParaRPr lang="en-US" sz="2400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127EB665-8498-4328-064F-DCF7A7E9DD3D}"/>
              </a:ext>
            </a:extLst>
          </p:cNvPr>
          <p:cNvSpPr/>
          <p:nvPr/>
        </p:nvSpPr>
        <p:spPr>
          <a:xfrm>
            <a:off x="749509" y="2495359"/>
            <a:ext cx="2571623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BR" sz="2000" b="1" dirty="0"/>
              <a:t>Rochas magmáticas ou ígneas</a:t>
            </a:r>
            <a:endParaRPr lang="en-US" sz="2000" dirty="0"/>
          </a:p>
          <a:p>
            <a:pPr lvl="0"/>
            <a:r>
              <a:rPr lang="pt-BR" sz="2000" dirty="0"/>
              <a:t>São formadas a partir do resfriamento ou solidificação do magma disponível no manto.</a:t>
            </a:r>
            <a:endParaRPr lang="en-US" sz="2000" dirty="0"/>
          </a:p>
          <a:p>
            <a:pPr lvl="0"/>
            <a:r>
              <a:rPr lang="pt-BR" sz="2000" dirty="0"/>
              <a:t>São ricas em minerais metálicos como cobre, ferro, estanho e hematita.</a:t>
            </a:r>
            <a:endParaRPr lang="en-US" sz="2000" dirty="0"/>
          </a:p>
        </p:txBody>
      </p:sp>
      <p:sp>
        <p:nvSpPr>
          <p:cNvPr id="8" name="Rectangle 29">
            <a:extLst>
              <a:ext uri="{FF2B5EF4-FFF2-40B4-BE49-F238E27FC236}">
                <a16:creationId xmlns:a16="http://schemas.microsoft.com/office/drawing/2014/main" id="{17FAB350-7C1F-DEDF-9988-20C9AA07E2D6}"/>
              </a:ext>
            </a:extLst>
          </p:cNvPr>
          <p:cNvSpPr/>
          <p:nvPr/>
        </p:nvSpPr>
        <p:spPr>
          <a:xfrm>
            <a:off x="4558399" y="2490996"/>
            <a:ext cx="2571623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BR" sz="2000" b="1" dirty="0"/>
              <a:t>Rochas sedimentares</a:t>
            </a:r>
            <a:endParaRPr lang="en-US" sz="2000" dirty="0"/>
          </a:p>
          <a:p>
            <a:pPr lvl="0"/>
            <a:r>
              <a:rPr lang="pt-BR" sz="2000" dirty="0"/>
              <a:t>São originárias da decomposição de outras rochas devido às ações da água, da temperatura, do gelo, do vento e dos seres vivos. Os materiais resultantes dessa decomposição e os restos de animais e vegetais são chamados de sedimentos.</a:t>
            </a:r>
            <a:endParaRPr lang="en-US" sz="2000" dirty="0"/>
          </a:p>
        </p:txBody>
      </p:sp>
      <p:sp>
        <p:nvSpPr>
          <p:cNvPr id="9" name="Rectangle 30">
            <a:extLst>
              <a:ext uri="{FF2B5EF4-FFF2-40B4-BE49-F238E27FC236}">
                <a16:creationId xmlns:a16="http://schemas.microsoft.com/office/drawing/2014/main" id="{4A48E9CE-6298-2BC1-D7C4-D526DD19E6E7}"/>
              </a:ext>
            </a:extLst>
          </p:cNvPr>
          <p:cNvSpPr/>
          <p:nvPr/>
        </p:nvSpPr>
        <p:spPr>
          <a:xfrm>
            <a:off x="8402944" y="2493177"/>
            <a:ext cx="2571623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BR" sz="2000" b="1" dirty="0"/>
              <a:t>Rochas metamórficas</a:t>
            </a:r>
            <a:endParaRPr lang="en-US" sz="2000" dirty="0"/>
          </a:p>
          <a:p>
            <a:pPr lvl="0"/>
            <a:r>
              <a:rPr lang="pt-BR" sz="2000" dirty="0"/>
              <a:t>As rochas metamórficas são produzidas quando as elevadas pressões e temperaturas do interior da Terra atuam sobre qualquer tipo de rocha, transformando-a em outra rocha.</a:t>
            </a:r>
            <a:endParaRPr lang="en-US" sz="2000" dirty="0"/>
          </a:p>
        </p:txBody>
      </p:sp>
      <p:sp>
        <p:nvSpPr>
          <p:cNvPr id="10" name="Round Same Side Corner Rectangle 27">
            <a:extLst>
              <a:ext uri="{FF2B5EF4-FFF2-40B4-BE49-F238E27FC236}">
                <a16:creationId xmlns:a16="http://schemas.microsoft.com/office/drawing/2014/main" id="{6BAB604A-9D09-A15C-BEB7-8B1F54605278}"/>
              </a:ext>
            </a:extLst>
          </p:cNvPr>
          <p:cNvSpPr/>
          <p:nvPr/>
        </p:nvSpPr>
        <p:spPr>
          <a:xfrm rot="10800000">
            <a:off x="749509" y="2490996"/>
            <a:ext cx="2535968" cy="3623389"/>
          </a:xfrm>
          <a:prstGeom prst="round2SameRect">
            <a:avLst>
              <a:gd name="adj1" fmla="val 11026"/>
              <a:gd name="adj2" fmla="val 0"/>
            </a:avLst>
          </a:prstGeom>
          <a:solidFill>
            <a:srgbClr val="3D94D2">
              <a:alpha val="10000"/>
            </a:srgbClr>
          </a:solidFill>
          <a:ln w="3175" cmpd="sng">
            <a:solidFill>
              <a:srgbClr val="3D94D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11" name="Round Same Side Corner Rectangle 27">
            <a:extLst>
              <a:ext uri="{FF2B5EF4-FFF2-40B4-BE49-F238E27FC236}">
                <a16:creationId xmlns:a16="http://schemas.microsoft.com/office/drawing/2014/main" id="{190359B3-11AB-00EE-228B-37971514FAC9}"/>
              </a:ext>
            </a:extLst>
          </p:cNvPr>
          <p:cNvSpPr/>
          <p:nvPr/>
        </p:nvSpPr>
        <p:spPr>
          <a:xfrm rot="10800000">
            <a:off x="4522744" y="2495358"/>
            <a:ext cx="2535968" cy="4089065"/>
          </a:xfrm>
          <a:prstGeom prst="round2SameRect">
            <a:avLst>
              <a:gd name="adj1" fmla="val 11026"/>
              <a:gd name="adj2" fmla="val 0"/>
            </a:avLst>
          </a:prstGeom>
          <a:solidFill>
            <a:srgbClr val="3D94D2">
              <a:alpha val="10000"/>
            </a:srgbClr>
          </a:solidFill>
          <a:ln w="3175" cmpd="sng">
            <a:solidFill>
              <a:srgbClr val="3D94D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12" name="Round Same Side Corner Rectangle 27">
            <a:extLst>
              <a:ext uri="{FF2B5EF4-FFF2-40B4-BE49-F238E27FC236}">
                <a16:creationId xmlns:a16="http://schemas.microsoft.com/office/drawing/2014/main" id="{826C3D06-8119-3B53-B85A-6CF955706F32}"/>
              </a:ext>
            </a:extLst>
          </p:cNvPr>
          <p:cNvSpPr/>
          <p:nvPr/>
        </p:nvSpPr>
        <p:spPr>
          <a:xfrm rot="10800000">
            <a:off x="8367288" y="2495359"/>
            <a:ext cx="2571623" cy="3291292"/>
          </a:xfrm>
          <a:prstGeom prst="round2SameRect">
            <a:avLst>
              <a:gd name="adj1" fmla="val 11026"/>
              <a:gd name="adj2" fmla="val 0"/>
            </a:avLst>
          </a:prstGeom>
          <a:solidFill>
            <a:srgbClr val="3D94D2">
              <a:alpha val="10000"/>
            </a:srgbClr>
          </a:solidFill>
          <a:ln w="3175" cmpd="sng">
            <a:solidFill>
              <a:srgbClr val="3D94D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pic>
        <p:nvPicPr>
          <p:cNvPr id="13" name="Picture 28" descr="icon_FTD.png">
            <a:extLst>
              <a:ext uri="{FF2B5EF4-FFF2-40B4-BE49-F238E27FC236}">
                <a16:creationId xmlns:a16="http://schemas.microsoft.com/office/drawing/2014/main" id="{66E51471-4E93-8134-E8ED-CA76A19866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 rot="5400000">
            <a:off x="3037843" y="5837074"/>
            <a:ext cx="404521" cy="413472"/>
          </a:xfrm>
          <a:prstGeom prst="rect">
            <a:avLst/>
          </a:prstGeom>
        </p:spPr>
      </p:pic>
      <p:pic>
        <p:nvPicPr>
          <p:cNvPr id="14" name="Picture 28" descr="icon_FTD.png">
            <a:extLst>
              <a:ext uri="{FF2B5EF4-FFF2-40B4-BE49-F238E27FC236}">
                <a16:creationId xmlns:a16="http://schemas.microsoft.com/office/drawing/2014/main" id="{96AABC3C-405F-251E-F6DD-907584EB397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 rot="5400000">
            <a:off x="6756682" y="6268892"/>
            <a:ext cx="404521" cy="413472"/>
          </a:xfrm>
          <a:prstGeom prst="rect">
            <a:avLst/>
          </a:prstGeom>
        </p:spPr>
      </p:pic>
      <p:pic>
        <p:nvPicPr>
          <p:cNvPr id="15" name="Picture 28" descr="icon_FTD.png">
            <a:extLst>
              <a:ext uri="{FF2B5EF4-FFF2-40B4-BE49-F238E27FC236}">
                <a16:creationId xmlns:a16="http://schemas.microsoft.com/office/drawing/2014/main" id="{CE7386A1-C6CF-B7B2-D3D9-D6C0FFACC7A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 rot="5400000">
            <a:off x="10702206" y="5491162"/>
            <a:ext cx="404521" cy="413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5991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89754" y="485712"/>
            <a:ext cx="67490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>
                <a:latin typeface="Aptifer Slab LT W01 Bold"/>
                <a:cs typeface="Aptifer Slab LT W01 Bold"/>
              </a:rPr>
              <a:t>Impactos ambientais</a:t>
            </a:r>
          </a:p>
          <a:p>
            <a:r>
              <a:rPr lang="pt-BR" sz="4000" dirty="0">
                <a:latin typeface="Aptifer Slab LT W01 Bold"/>
                <a:cs typeface="Aptifer Slab LT W01 Bold"/>
              </a:rPr>
              <a:t>da mineração</a:t>
            </a:r>
            <a:endParaRPr lang="en-US" sz="400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  <p:pic>
        <p:nvPicPr>
          <p:cNvPr id="18" name="Picture 17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>
            <a:off x="5616512" y="626058"/>
            <a:ext cx="404521" cy="41347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096505" y="2264739"/>
            <a:ext cx="1086596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BR" sz="2400" dirty="0"/>
              <a:t>A exploração mineral é uma das atividades econômicas que mais interferem nas paisagens.</a:t>
            </a:r>
          </a:p>
          <a:p>
            <a:pPr lvl="0"/>
            <a:endParaRPr lang="en-US" sz="2400" dirty="0"/>
          </a:p>
          <a:p>
            <a:pPr lvl="0"/>
            <a:r>
              <a:rPr lang="pt-BR" sz="2400" dirty="0"/>
              <a:t>Os impactos que ela causa sobre o ar, a água, o solo e a vegetação, por exemplo, afetam a vida dos animais e das pessoas que vivem no local e nas proximidades.</a:t>
            </a:r>
          </a:p>
          <a:p>
            <a:pPr lvl="0"/>
            <a:endParaRPr lang="en-US" sz="2400" dirty="0"/>
          </a:p>
          <a:p>
            <a:pPr lvl="0"/>
            <a:r>
              <a:rPr lang="pt-BR" sz="2400" dirty="0"/>
              <a:t>Os problemas de contaminação podem acontecer tanto na exploração </a:t>
            </a:r>
          </a:p>
          <a:p>
            <a:pPr lvl="0"/>
            <a:r>
              <a:rPr lang="pt-BR" sz="2400" dirty="0"/>
              <a:t>em grande escala quanto em pequena escala. </a:t>
            </a:r>
          </a:p>
          <a:p>
            <a:pPr lvl="0"/>
            <a:endParaRPr lang="en-US" sz="2400" dirty="0"/>
          </a:p>
          <a:p>
            <a:pPr lvl="0"/>
            <a:r>
              <a:rPr lang="pt-BR" sz="2400" dirty="0"/>
              <a:t>No Brasil e em vários países, toda área de exploração mineral deve, por lei, ser recuperada pela empresa que a explorou.</a:t>
            </a:r>
            <a:endParaRPr lang="en-US" sz="2400" dirty="0"/>
          </a:p>
          <a:p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552222" y="1962728"/>
            <a:ext cx="11316664" cy="0"/>
          </a:xfrm>
          <a:prstGeom prst="line">
            <a:avLst/>
          </a:prstGeom>
          <a:ln w="3175" cmpd="sng">
            <a:solidFill>
              <a:srgbClr val="3D94D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Picture 6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>
            <a:off x="598402" y="2374292"/>
            <a:ext cx="404522" cy="413472"/>
          </a:xfrm>
          <a:prstGeom prst="rect">
            <a:avLst/>
          </a:prstGeom>
        </p:spPr>
      </p:pic>
      <p:pic>
        <p:nvPicPr>
          <p:cNvPr id="8" name="Picture 7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>
            <a:off x="598402" y="3483871"/>
            <a:ext cx="404522" cy="413472"/>
          </a:xfrm>
          <a:prstGeom prst="rect">
            <a:avLst/>
          </a:prstGeom>
        </p:spPr>
      </p:pic>
      <p:pic>
        <p:nvPicPr>
          <p:cNvPr id="9" name="Picture 8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>
            <a:off x="598402" y="4606819"/>
            <a:ext cx="404522" cy="413472"/>
          </a:xfrm>
          <a:prstGeom prst="rect">
            <a:avLst/>
          </a:prstGeom>
        </p:spPr>
      </p:pic>
      <p:pic>
        <p:nvPicPr>
          <p:cNvPr id="10" name="Picture 9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>
            <a:off x="598402" y="5689661"/>
            <a:ext cx="404522" cy="413472"/>
          </a:xfrm>
          <a:prstGeom prst="rect">
            <a:avLst/>
          </a:prstGeom>
        </p:spPr>
      </p:pic>
      <p:pic>
        <p:nvPicPr>
          <p:cNvPr id="11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66404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89754" y="634788"/>
            <a:ext cx="67490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>
                <a:latin typeface="Aptifer Slab LT W01 Bold"/>
                <a:cs typeface="Aptifer Slab LT W01 Bold"/>
              </a:rPr>
              <a:t>Mundo: recursos minerais</a:t>
            </a:r>
            <a:endParaRPr lang="en-US" sz="400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  <p:pic>
        <p:nvPicPr>
          <p:cNvPr id="18" name="Picture 17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>
            <a:off x="6120674" y="685473"/>
            <a:ext cx="404521" cy="413472"/>
          </a:xfrm>
          <a:prstGeom prst="rect">
            <a:avLst/>
          </a:prstGeom>
        </p:spPr>
      </p:pic>
      <p:pic>
        <p:nvPicPr>
          <p:cNvPr id="5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" name="Straight Connector 5"/>
          <p:cNvCxnSpPr/>
          <p:nvPr/>
        </p:nvCxnSpPr>
        <p:spPr>
          <a:xfrm>
            <a:off x="552222" y="1362363"/>
            <a:ext cx="11316664" cy="0"/>
          </a:xfrm>
          <a:prstGeom prst="line">
            <a:avLst/>
          </a:prstGeom>
          <a:ln w="3175" cmpd="sng">
            <a:solidFill>
              <a:srgbClr val="3D94D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Imagem 3">
            <a:extLst>
              <a:ext uri="{FF2B5EF4-FFF2-40B4-BE49-F238E27FC236}">
                <a16:creationId xmlns:a16="http://schemas.microsoft.com/office/drawing/2014/main" id="{02569C95-0466-C474-38D8-BF9DD6F138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9487" y="1517862"/>
            <a:ext cx="11382375" cy="4705350"/>
          </a:xfrm>
          <a:prstGeom prst="rect">
            <a:avLst/>
          </a:prstGeom>
        </p:spPr>
      </p:pic>
      <p:sp>
        <p:nvSpPr>
          <p:cNvPr id="7" name="TextBox 1">
            <a:extLst>
              <a:ext uri="{FF2B5EF4-FFF2-40B4-BE49-F238E27FC236}">
                <a16:creationId xmlns:a16="http://schemas.microsoft.com/office/drawing/2014/main" id="{A9892CCB-7A37-042D-64F8-F18994C1E31F}"/>
              </a:ext>
            </a:extLst>
          </p:cNvPr>
          <p:cNvSpPr txBox="1"/>
          <p:nvPr/>
        </p:nvSpPr>
        <p:spPr>
          <a:xfrm>
            <a:off x="4981434" y="6198345"/>
            <a:ext cx="49950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1000" b="0" i="0" u="none" strike="noStrike" baseline="0" dirty="0">
                <a:solidFill>
                  <a:srgbClr val="2F2F2E"/>
                </a:solidFill>
                <a:latin typeface="FrutigerLTStd-Light"/>
              </a:rPr>
              <a:t>Fonte: ISTITUTO GEOGRAFICO DE AGOSTINI. </a:t>
            </a:r>
            <a:r>
              <a:rPr lang="pt-BR" sz="1000" b="1" i="0" u="none" strike="noStrike" baseline="0" dirty="0">
                <a:solidFill>
                  <a:srgbClr val="2F2F2E"/>
                </a:solidFill>
                <a:latin typeface="FrutigerLTStd-Bold"/>
              </a:rPr>
              <a:t>Atlante geográfico </a:t>
            </a:r>
            <a:r>
              <a:rPr lang="pt-BR" sz="1000" b="1" i="0" u="none" strike="noStrike" baseline="0" dirty="0" err="1">
                <a:solidFill>
                  <a:srgbClr val="2F2F2E"/>
                </a:solidFill>
                <a:latin typeface="FrutigerLTStd-Bold"/>
              </a:rPr>
              <a:t>metodico</a:t>
            </a:r>
            <a:r>
              <a:rPr lang="pt-BR" sz="1000" b="1" i="0" u="none" strike="noStrike" baseline="0" dirty="0">
                <a:solidFill>
                  <a:srgbClr val="2F2F2E"/>
                </a:solidFill>
                <a:latin typeface="FrutigerLTStd-Bold"/>
              </a:rPr>
              <a:t> De Agostini</a:t>
            </a:r>
            <a:r>
              <a:rPr lang="pt-BR" sz="1000" b="0" i="0" u="none" strike="noStrike" baseline="0" dirty="0">
                <a:solidFill>
                  <a:srgbClr val="2F2F2E"/>
                </a:solidFill>
                <a:latin typeface="FrutigerLTStd-Light"/>
              </a:rPr>
              <a:t>.</a:t>
            </a:r>
          </a:p>
          <a:p>
            <a:pPr algn="l"/>
            <a:r>
              <a:rPr lang="pt-BR" sz="1000" b="0" i="0" u="none" strike="noStrike" baseline="0" dirty="0">
                <a:solidFill>
                  <a:srgbClr val="2F2F2E"/>
                </a:solidFill>
                <a:latin typeface="FrutigerLTStd-Light"/>
              </a:rPr>
              <a:t>Novara: </a:t>
            </a:r>
            <a:r>
              <a:rPr lang="pt-BR" sz="1000" b="0" i="0" u="none" strike="noStrike" baseline="0" dirty="0" err="1">
                <a:solidFill>
                  <a:srgbClr val="2F2F2E"/>
                </a:solidFill>
                <a:latin typeface="FrutigerLTStd-Light"/>
              </a:rPr>
              <a:t>Istituto</a:t>
            </a:r>
            <a:r>
              <a:rPr lang="pt-BR" sz="1000" b="0" i="0" u="none" strike="noStrike" baseline="0" dirty="0">
                <a:solidFill>
                  <a:srgbClr val="2F2F2E"/>
                </a:solidFill>
                <a:latin typeface="FrutigerLTStd-Light"/>
              </a:rPr>
              <a:t> </a:t>
            </a:r>
            <a:r>
              <a:rPr lang="pt-BR" sz="1000" b="0" i="0" u="none" strike="noStrike" baseline="0" dirty="0" err="1">
                <a:solidFill>
                  <a:srgbClr val="2F2F2E"/>
                </a:solidFill>
                <a:latin typeface="FrutigerLTStd-Light"/>
              </a:rPr>
              <a:t>Geografico</a:t>
            </a:r>
            <a:r>
              <a:rPr lang="pt-BR" sz="1000" b="0" i="0" u="none" strike="noStrike" baseline="0" dirty="0">
                <a:solidFill>
                  <a:srgbClr val="2F2F2E"/>
                </a:solidFill>
                <a:latin typeface="FrutigerLTStd-Light"/>
              </a:rPr>
              <a:t> de Agostini, 2021. p. E46-E47.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887964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89753" y="485712"/>
            <a:ext cx="86811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>
                <a:latin typeface="Aptifer Slab LT W01 Bold"/>
                <a:cs typeface="Aptifer Slab LT W01 Bold"/>
              </a:rPr>
              <a:t>Fontes de energia não renováveis</a:t>
            </a:r>
            <a:endParaRPr lang="en-US" sz="400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  <p:pic>
        <p:nvPicPr>
          <p:cNvPr id="18" name="Picture 17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>
            <a:off x="8585597" y="592192"/>
            <a:ext cx="404521" cy="41347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89753" y="1362363"/>
            <a:ext cx="1114685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BR" sz="2000" dirty="0"/>
              <a:t>Os combustíveis fósseis (carvão mineral, gás natural, petróleo e derivados) são encontrados no subsolo e formados a partir de um lento processo de decomposição de matéria orgânica (restos de animais e vegetais). Esse processo dura milhões de anos. </a:t>
            </a:r>
            <a:endParaRPr lang="en-US" sz="2000" dirty="0"/>
          </a:p>
          <a:p>
            <a:pPr lvl="0"/>
            <a:r>
              <a:rPr lang="pt-BR" sz="2000" dirty="0"/>
              <a:t>A utilização dos combustíveis fósseis como fontes de energia tem sido o centro de discussões sobre a degradação ambiental do planeta. No processo de queima desses combustíveis, são lançadas na atmosfera grandes quantidades de gases poluentes, os chamados </a:t>
            </a:r>
            <a:r>
              <a:rPr lang="pt-BR" sz="2000" b="1" dirty="0"/>
              <a:t>gases de efeito estufa </a:t>
            </a:r>
            <a:r>
              <a:rPr lang="pt-BR" sz="2000" dirty="0"/>
              <a:t>(</a:t>
            </a:r>
            <a:r>
              <a:rPr lang="pt-BR" sz="2000" dirty="0" err="1"/>
              <a:t>GEEs</a:t>
            </a:r>
            <a:r>
              <a:rPr lang="pt-BR" sz="2000" dirty="0"/>
              <a:t>), que, de acordo com vários pesquisadores, intensificam o </a:t>
            </a:r>
            <a:r>
              <a:rPr lang="pt-BR" sz="2000" b="1" dirty="0"/>
              <a:t>aquecimento global</a:t>
            </a:r>
            <a:r>
              <a:rPr lang="pt-BR" sz="2000" dirty="0"/>
              <a:t>.</a:t>
            </a:r>
            <a:endParaRPr lang="en-US" sz="2000" dirty="0"/>
          </a:p>
          <a:p>
            <a:endParaRPr lang="en-US" sz="20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552222" y="1362363"/>
            <a:ext cx="11316664" cy="0"/>
          </a:xfrm>
          <a:prstGeom prst="line">
            <a:avLst/>
          </a:prstGeom>
          <a:ln w="3175" cmpd="sng">
            <a:solidFill>
              <a:srgbClr val="3D94D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87019030-2B2C-A421-CC20-3815E45918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38067" y="3598104"/>
            <a:ext cx="7306434" cy="3259896"/>
          </a:xfrm>
          <a:prstGeom prst="rect">
            <a:avLst/>
          </a:prstGeom>
        </p:spPr>
      </p:pic>
      <p:sp>
        <p:nvSpPr>
          <p:cNvPr id="10" name="TextBox 1">
            <a:extLst>
              <a:ext uri="{FF2B5EF4-FFF2-40B4-BE49-F238E27FC236}">
                <a16:creationId xmlns:a16="http://schemas.microsoft.com/office/drawing/2014/main" id="{0A3D1B8D-E695-A240-8C67-CA97FC0AE4B6}"/>
              </a:ext>
            </a:extLst>
          </p:cNvPr>
          <p:cNvSpPr txBox="1"/>
          <p:nvPr/>
        </p:nvSpPr>
        <p:spPr>
          <a:xfrm>
            <a:off x="9593574" y="4947974"/>
            <a:ext cx="2193957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1000" b="0" i="0" u="none" strike="noStrike" baseline="0" dirty="0">
                <a:latin typeface="FrutigerLTStd-Roman"/>
              </a:rPr>
              <a:t>Fonte: TANJI, Thiago. Carros ainda são vilões para a qualidade do ar, mas poluição no Brasil poderia ser muito</a:t>
            </a:r>
          </a:p>
          <a:p>
            <a:pPr algn="l"/>
            <a:r>
              <a:rPr lang="pt-BR" sz="1000" b="0" i="0" u="none" strike="noStrike" baseline="0" dirty="0">
                <a:latin typeface="FrutigerLTStd-Roman"/>
              </a:rPr>
              <a:t>pior. </a:t>
            </a:r>
            <a:r>
              <a:rPr lang="pt-BR" sz="1000" b="1" i="0" u="none" strike="noStrike" baseline="0" dirty="0" err="1">
                <a:latin typeface="FrutigerLTStd-Bold"/>
              </a:rPr>
              <a:t>Autoesporte</a:t>
            </a:r>
            <a:r>
              <a:rPr lang="pt-BR" sz="1000" b="0" i="0" u="none" strike="noStrike" baseline="0" dirty="0">
                <a:latin typeface="FrutigerLTStd-Roman"/>
              </a:rPr>
              <a:t>, Rio de Janeiro, 26 abr. 2021. Disponível em: https://autoesporte.globo.com/um-so-planeta/</a:t>
            </a:r>
          </a:p>
          <a:p>
            <a:pPr algn="l"/>
            <a:r>
              <a:rPr lang="pt-BR" sz="1000" b="0" i="0" u="none" strike="noStrike" baseline="0" dirty="0">
                <a:latin typeface="FrutigerLTStd-Roman"/>
              </a:rPr>
              <a:t>noticia/2021/04/carros-ainda-sao-viloes-para-a-qualidade-do-ar-mas-poluicao-no-brasil-poderia-ser-muito-pior.ghtml. Acesso em: 10 mar. 2022.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825145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52222" y="617855"/>
            <a:ext cx="74511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>
                <a:latin typeface="Aptifer Slab LT W01 Bold"/>
                <a:cs typeface="Aptifer Slab LT W01 Bold"/>
              </a:rPr>
              <a:t>Fontes de energia renováveis</a:t>
            </a:r>
            <a:endParaRPr lang="en-US" sz="400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  <p:pic>
        <p:nvPicPr>
          <p:cNvPr id="18" name="Picture 17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>
            <a:off x="7636426" y="626680"/>
            <a:ext cx="404521" cy="413472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552222" y="1362363"/>
            <a:ext cx="11316664" cy="0"/>
          </a:xfrm>
          <a:prstGeom prst="line">
            <a:avLst/>
          </a:prstGeom>
          <a:ln w="3175" cmpd="sng">
            <a:solidFill>
              <a:srgbClr val="3D94D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1">
            <a:extLst>
              <a:ext uri="{FF2B5EF4-FFF2-40B4-BE49-F238E27FC236}">
                <a16:creationId xmlns:a16="http://schemas.microsoft.com/office/drawing/2014/main" id="{F5D151A4-3BDF-7B16-A643-44CEA61CB887}"/>
              </a:ext>
            </a:extLst>
          </p:cNvPr>
          <p:cNvSpPr txBox="1"/>
          <p:nvPr/>
        </p:nvSpPr>
        <p:spPr>
          <a:xfrm>
            <a:off x="489753" y="1362363"/>
            <a:ext cx="111468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BR" sz="2000" dirty="0"/>
              <a:t>Em busca por alternativas às fontes de energia não renováveis, alguns países – principalmente os países em que grande parte da economia é voltada à indústria - aumentam cada vez mais o investimento na produção de energia renovável.</a:t>
            </a:r>
            <a:endParaRPr lang="en-US" sz="2000" dirty="0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647B9E79-D4A2-3CB3-891B-DA1D7ABC2BF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60996" y="2378026"/>
            <a:ext cx="4479951" cy="3261093"/>
          </a:xfrm>
          <a:prstGeom prst="rect">
            <a:avLst/>
          </a:prstGeom>
        </p:spPr>
      </p:pic>
      <p:sp>
        <p:nvSpPr>
          <p:cNvPr id="8" name="TextBox 1">
            <a:extLst>
              <a:ext uri="{FF2B5EF4-FFF2-40B4-BE49-F238E27FC236}">
                <a16:creationId xmlns:a16="http://schemas.microsoft.com/office/drawing/2014/main" id="{5CA91703-CA00-5A17-5A8F-35F31B30D1A2}"/>
              </a:ext>
            </a:extLst>
          </p:cNvPr>
          <p:cNvSpPr txBox="1"/>
          <p:nvPr/>
        </p:nvSpPr>
        <p:spPr>
          <a:xfrm>
            <a:off x="7838686" y="4509694"/>
            <a:ext cx="219395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1000" b="0" i="0" u="none" strike="noStrike" baseline="0" dirty="0">
                <a:latin typeface="FrutigerLTStd-Roman"/>
              </a:rPr>
              <a:t>Elaborado com base em: REN21.</a:t>
            </a:r>
          </a:p>
          <a:p>
            <a:pPr algn="l"/>
            <a:r>
              <a:rPr lang="pt-BR" sz="1000" b="1" i="0" u="none" strike="noStrike" baseline="0" dirty="0" err="1">
                <a:latin typeface="FrutigerLTStd-Bold"/>
              </a:rPr>
              <a:t>Renewables</a:t>
            </a:r>
            <a:r>
              <a:rPr lang="pt-BR" sz="1000" b="1" i="0" u="none" strike="noStrike" baseline="0" dirty="0">
                <a:latin typeface="FrutigerLTStd-Bold"/>
              </a:rPr>
              <a:t> 2021 Global Status Report</a:t>
            </a:r>
            <a:r>
              <a:rPr lang="pt-BR" sz="1000" b="0" i="0" u="none" strike="noStrike" baseline="0" dirty="0">
                <a:latin typeface="FrutigerLTStd-Roman"/>
              </a:rPr>
              <a:t>. </a:t>
            </a:r>
            <a:r>
              <a:rPr lang="fr-FR" sz="1000" b="0" i="0" u="none" strike="noStrike" baseline="0" dirty="0">
                <a:latin typeface="FrutigerLTStd-Roman"/>
              </a:rPr>
              <a:t>Paris: REN21 Secretariat, 2021. p. 186-187. </a:t>
            </a:r>
            <a:r>
              <a:rPr lang="pt-BR" sz="1000" b="0" i="0" u="none" strike="noStrike" baseline="0" dirty="0">
                <a:latin typeface="FrutigerLTStd-Roman"/>
              </a:rPr>
              <a:t>Disponível em: https://www.ren21.net/wpcontent/</a:t>
            </a:r>
          </a:p>
          <a:p>
            <a:pPr algn="l"/>
            <a:r>
              <a:rPr lang="pt-BR" sz="1000" b="0" i="0" u="none" strike="noStrike" baseline="0" dirty="0">
                <a:latin typeface="FrutigerLTStd-Roman"/>
              </a:rPr>
              <a:t>uploads/2019/05/GSR2021_Full_</a:t>
            </a:r>
          </a:p>
          <a:p>
            <a:pPr algn="l"/>
            <a:r>
              <a:rPr lang="pt-BR" sz="1000" b="0" i="0" u="none" strike="noStrike" baseline="0" dirty="0">
                <a:latin typeface="FrutigerLTStd-Roman"/>
              </a:rPr>
              <a:t>Report.pdf. Acesso em: 26 abr. 2021.</a:t>
            </a:r>
            <a:endParaRPr lang="en-US" sz="1000" dirty="0"/>
          </a:p>
        </p:txBody>
      </p:sp>
      <p:sp>
        <p:nvSpPr>
          <p:cNvPr id="10" name="TextBox 1">
            <a:extLst>
              <a:ext uri="{FF2B5EF4-FFF2-40B4-BE49-F238E27FC236}">
                <a16:creationId xmlns:a16="http://schemas.microsoft.com/office/drawing/2014/main" id="{3B0E3494-0C3F-0093-F0FA-E69B19DD911A}"/>
              </a:ext>
            </a:extLst>
          </p:cNvPr>
          <p:cNvSpPr txBox="1"/>
          <p:nvPr/>
        </p:nvSpPr>
        <p:spPr>
          <a:xfrm>
            <a:off x="396634" y="5732313"/>
            <a:ext cx="111468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BR" sz="2000" dirty="0"/>
              <a:t>As fontes de energia renováveis podem ser: hídrica (dos rios), eólica (dos ventos), solar (do sol), geotérmica (da energia do interior da Terra), biomassa (da matéria orgânica) e maremotriz (das marés dos oceanos).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65583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E271A2D273D8744BE83E271A22B9761" ma:contentTypeVersion="3" ma:contentTypeDescription="Crie um novo documento." ma:contentTypeScope="" ma:versionID="30b2cfa6e3894567fb1d5cbe86620b41">
  <xsd:schema xmlns:xsd="http://www.w3.org/2001/XMLSchema" xmlns:xs="http://www.w3.org/2001/XMLSchema" xmlns:p="http://schemas.microsoft.com/office/2006/metadata/properties" xmlns:ns2="2ea30351-ea1a-454c-9047-b61a60ae2ccc" targetNamespace="http://schemas.microsoft.com/office/2006/metadata/properties" ma:root="true" ma:fieldsID="ebee4db967cde23eebad35005f4c7b96" ns2:_="">
    <xsd:import namespace="2ea30351-ea1a-454c-9047-b61a60ae2cc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a30351-ea1a-454c-9047-b61a60ae2cc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6366A14-B21E-49F1-A4D6-FFA890CF152E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26B4C49-F119-49C3-A419-467D31EE3F1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ea30351-ea1a-454c-9047-b61a60ae2c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631D948-2439-4E54-918A-A80DBAE0C6F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4954</TotalTime>
  <Words>677</Words>
  <Application>Microsoft Office PowerPoint</Application>
  <PresentationFormat>Personalizar</PresentationFormat>
  <Paragraphs>43</Paragraphs>
  <Slides>9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6" baseType="lpstr">
      <vt:lpstr>Aptifer Slab LT W01 Bold</vt:lpstr>
      <vt:lpstr>Arial</vt:lpstr>
      <vt:lpstr>Calibri</vt:lpstr>
      <vt:lpstr>FrutigerLTStd-Bold</vt:lpstr>
      <vt:lpstr>FrutigerLTStd-Light</vt:lpstr>
      <vt:lpstr>FrutigerLTStd-Roman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</dc:creator>
  <cp:lastModifiedBy> </cp:lastModifiedBy>
  <cp:revision>270</cp:revision>
  <dcterms:created xsi:type="dcterms:W3CDTF">2019-06-18T13:03:29Z</dcterms:created>
  <dcterms:modified xsi:type="dcterms:W3CDTF">2023-07-21T17:29:29Z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0x0101006E271A2D273D8744BE83E271A22B9761</vt:lpwstr>
  </property>
</Properties>
</file>