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0" r:id="rId5"/>
    <p:sldId id="277" r:id="rId6"/>
    <p:sldId id="276" r:id="rId7"/>
    <p:sldId id="342" r:id="rId8"/>
    <p:sldId id="279" r:id="rId9"/>
    <p:sldId id="282" r:id="rId10"/>
    <p:sldId id="283" r:id="rId11"/>
    <p:sldId id="284" r:id="rId12"/>
    <p:sldId id="285" r:id="rId1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42" clrIdx="0"/>
  <p:cmAuthor id="2" name="Lilian Semenichin Nogueira" initials="LSN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9467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C91F-8574-3F48-AAE5-868D7EA9ECA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2666-5863-A84D-967A-EEC84F6B81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10A21-D967-B140-AB0E-71A87E0C16B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23FF-2F7F-D64A-AF8F-37958B0971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7259851" y="1"/>
            <a:ext cx="4928974" cy="1339866"/>
            <a:chOff x="3712608" y="0"/>
            <a:chExt cx="8476217" cy="2304129"/>
          </a:xfrm>
        </p:grpSpPr>
        <p:grpSp>
          <p:nvGrpSpPr>
            <p:cNvPr id="6" name="Group 5"/>
            <p:cNvGrpSpPr/>
            <p:nvPr/>
          </p:nvGrpSpPr>
          <p:grpSpPr>
            <a:xfrm>
              <a:off x="3712608" y="0"/>
              <a:ext cx="8476217" cy="1145169"/>
              <a:chOff x="3712608" y="0"/>
              <a:chExt cx="8476217" cy="11451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712608" y="0"/>
                <a:ext cx="8476217" cy="1145169"/>
              </a:xfrm>
              <a:prstGeom prst="rect">
                <a:avLst/>
              </a:prstGeom>
              <a:gradFill flip="none" rotWithShape="1">
                <a:gsLst>
                  <a:gs pos="0">
                    <a:srgbClr val="3D94D2"/>
                  </a:gs>
                  <a:gs pos="62000">
                    <a:srgbClr val="FFFFFF">
                      <a:alpha val="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1044127" y="119179"/>
                <a:ext cx="983126" cy="936809"/>
                <a:chOff x="5080000" y="2463800"/>
                <a:chExt cx="2005584" cy="1911096"/>
              </a:xfrm>
            </p:grpSpPr>
            <p:pic>
              <p:nvPicPr>
                <p:cNvPr id="11" name="Picture 10" descr="icon_FTD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0000" y="2463800"/>
                  <a:ext cx="2005584" cy="1911096"/>
                </a:xfrm>
                <a:prstGeom prst="rect">
                  <a:avLst/>
                </a:prstGeom>
              </p:spPr>
            </p:pic>
            <p:pic>
              <p:nvPicPr>
                <p:cNvPr id="12" name="Picture 11" descr="Screen Shot 2019-06-18 at 10.35.34.pn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18" b="14235"/>
                <a:stretch/>
              </p:blipFill>
              <p:spPr>
                <a:xfrm>
                  <a:off x="6270624" y="2579235"/>
                  <a:ext cx="749419" cy="373515"/>
                </a:xfrm>
                <a:prstGeom prst="rect">
                  <a:avLst/>
                </a:prstGeom>
              </p:spPr>
            </p:pic>
          </p:grpSp>
        </p:grpSp>
        <p:pic>
          <p:nvPicPr>
            <p:cNvPr id="7" name="Picture 6" descr="icon_FTD_outline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7" r="5838"/>
            <a:stretch/>
          </p:blipFill>
          <p:spPr>
            <a:xfrm>
              <a:off x="9776127" y="0"/>
              <a:ext cx="2412698" cy="23041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97008" y="384028"/>
              <a:ext cx="618369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A Geografia e o espaço geográfico 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7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53"/>
          <a:stretch/>
        </p:blipFill>
        <p:spPr>
          <a:xfrm>
            <a:off x="1" y="1"/>
            <a:ext cx="937889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14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3469" y="2524048"/>
            <a:ext cx="10314170" cy="10008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Recursos naturais e minerais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3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567148"/>
            <a:ext cx="4150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naturais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235718" y="611148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9753" y="1509846"/>
            <a:ext cx="11028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Os recursos naturais são elementos encontrados na natureza, essenciais para a vida dos seres humanos e o funcionamento da sociedade. Existem dois grupos de recursos naturais, os </a:t>
            </a:r>
            <a:r>
              <a:rPr lang="pt-BR" sz="2400" b="1" dirty="0"/>
              <a:t>renováveis</a:t>
            </a:r>
            <a:r>
              <a:rPr lang="pt-BR" sz="2400" dirty="0"/>
              <a:t> e os </a:t>
            </a:r>
            <a:r>
              <a:rPr lang="pt-BR" sz="2400" b="1" dirty="0"/>
              <a:t>não renováveis</a:t>
            </a:r>
            <a:r>
              <a:rPr lang="pt-BR" sz="2400" dirty="0"/>
              <a:t>.</a:t>
            </a:r>
            <a:endParaRPr lang="en-US" sz="2400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7EEDD42-C6A0-6909-1BDB-0E8634E8C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3348" y="2621550"/>
            <a:ext cx="4960843" cy="410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/>
        </p:nvSpPr>
        <p:spPr>
          <a:xfrm rot="10800000">
            <a:off x="552224" y="1371918"/>
            <a:ext cx="3239489" cy="431560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9753" y="608743"/>
            <a:ext cx="255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Minerais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689588" y="600703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2222" y="1315145"/>
            <a:ext cx="32394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Os minerais são substâncias que constituem as rochas; geralmente são sólidos e inorgânicos (sem vida) e formados a partir de processos naturais. </a:t>
            </a:r>
          </a:p>
          <a:p>
            <a:r>
              <a:rPr lang="pt-BR" sz="2000" dirty="0"/>
              <a:t>Existem inúmeros minerais na superfície terrestre, fundamentais para as atividades do dia a dia e as atividades econômicas.</a:t>
            </a:r>
          </a:p>
          <a:p>
            <a:r>
              <a:rPr lang="pt-BR" sz="2000" dirty="0"/>
              <a:t>Observe, na imagem ao lado, alguns minerais comumente utilizados nas construções.</a:t>
            </a:r>
            <a:endParaRPr lang="en-US" sz="2000" dirty="0"/>
          </a:p>
          <a:p>
            <a:endParaRPr lang="en-US" sz="2000" dirty="0"/>
          </a:p>
          <a:p>
            <a:pPr lvl="0"/>
            <a:endParaRPr lang="en-US" sz="2400" dirty="0"/>
          </a:p>
        </p:txBody>
      </p:sp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552801" y="5400076"/>
            <a:ext cx="404521" cy="413472"/>
          </a:xfrm>
          <a:prstGeom prst="rect">
            <a:avLst/>
          </a:prstGeom>
        </p:spPr>
      </p:pic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3">
            <a:extLst>
              <a:ext uri="{FF2B5EF4-FFF2-40B4-BE49-F238E27FC236}">
                <a16:creationId xmlns:a16="http://schemas.microsoft.com/office/drawing/2014/main" id="{68BBDA0C-E472-9CD0-571B-1B3D99901FA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319639" y="1426889"/>
            <a:ext cx="5549248" cy="54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192" y="608226"/>
            <a:ext cx="255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Rochas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381713" y="575259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4CCB622-9856-9E2C-9078-004523216EDD}"/>
              </a:ext>
            </a:extLst>
          </p:cNvPr>
          <p:cNvSpPr txBox="1"/>
          <p:nvPr/>
        </p:nvSpPr>
        <p:spPr>
          <a:xfrm>
            <a:off x="489752" y="1362363"/>
            <a:ext cx="113791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De acordo com suas origens e características, as rochas são classificadas em </a:t>
            </a:r>
            <a:r>
              <a:rPr lang="pt-BR" sz="2400" b="1" dirty="0"/>
              <a:t>três grupos</a:t>
            </a:r>
            <a:r>
              <a:rPr lang="pt-BR" sz="2400" dirty="0"/>
              <a:t>:</a:t>
            </a:r>
            <a:endParaRPr lang="en-US" sz="240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7EB665-8498-4328-064F-DCF7A7E9DD3D}"/>
              </a:ext>
            </a:extLst>
          </p:cNvPr>
          <p:cNvSpPr/>
          <p:nvPr/>
        </p:nvSpPr>
        <p:spPr>
          <a:xfrm>
            <a:off x="749509" y="2495359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magmáticas ou ígneas</a:t>
            </a:r>
            <a:endParaRPr lang="en-US" sz="2000" dirty="0"/>
          </a:p>
          <a:p>
            <a:pPr lvl="0"/>
            <a:r>
              <a:rPr lang="pt-BR" sz="2000" dirty="0"/>
              <a:t>São formadas a partir do resfriamento ou solidificação do magma disponível no manto.</a:t>
            </a:r>
            <a:endParaRPr lang="en-US" sz="2000" dirty="0"/>
          </a:p>
          <a:p>
            <a:pPr lvl="0"/>
            <a:r>
              <a:rPr lang="pt-BR" sz="2000" dirty="0"/>
              <a:t>São ricas em minerais metálicos como cobre, ferro, estanho e hematita.</a:t>
            </a:r>
            <a:endParaRPr lang="en-US" sz="2000" dirty="0"/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17FAB350-7C1F-DEDF-9988-20C9AA07E2D6}"/>
              </a:ext>
            </a:extLst>
          </p:cNvPr>
          <p:cNvSpPr/>
          <p:nvPr/>
        </p:nvSpPr>
        <p:spPr>
          <a:xfrm>
            <a:off x="4558399" y="2490996"/>
            <a:ext cx="25716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sedimentares</a:t>
            </a:r>
            <a:endParaRPr lang="en-US" sz="2000" dirty="0"/>
          </a:p>
          <a:p>
            <a:pPr lvl="0"/>
            <a:r>
              <a:rPr lang="pt-BR" sz="2000" dirty="0"/>
              <a:t>São originárias da decomposição de outras rochas devido às ações da água, da temperatura, do gelo, do vento e dos seres vivos. Os materiais resultantes dessa decomposição e os restos de animais e vegetais são chamados de sedimentos.</a:t>
            </a:r>
            <a:endParaRPr lang="en-US" sz="2000" dirty="0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4A48E9CE-6298-2BC1-D7C4-D526DD19E6E7}"/>
              </a:ext>
            </a:extLst>
          </p:cNvPr>
          <p:cNvSpPr/>
          <p:nvPr/>
        </p:nvSpPr>
        <p:spPr>
          <a:xfrm>
            <a:off x="8402944" y="2493177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Rochas metamórficas</a:t>
            </a:r>
            <a:endParaRPr lang="en-US" sz="2000" dirty="0"/>
          </a:p>
          <a:p>
            <a:pPr lvl="0"/>
            <a:r>
              <a:rPr lang="pt-BR" sz="2000" dirty="0"/>
              <a:t>As rochas metamórficas são produzidas quando as elevadas pressões e temperaturas do interior da Terra atuam sobre qualquer tipo de rocha, transformando-a em outra rocha.</a:t>
            </a:r>
            <a:endParaRPr lang="en-US" sz="2000" dirty="0"/>
          </a:p>
        </p:txBody>
      </p:sp>
      <p:sp>
        <p:nvSpPr>
          <p:cNvPr id="10" name="Round Same Side Corner Rectangle 27">
            <a:extLst>
              <a:ext uri="{FF2B5EF4-FFF2-40B4-BE49-F238E27FC236}">
                <a16:creationId xmlns:a16="http://schemas.microsoft.com/office/drawing/2014/main" id="{6BAB604A-9D09-A15C-BEB7-8B1F54605278}"/>
              </a:ext>
            </a:extLst>
          </p:cNvPr>
          <p:cNvSpPr/>
          <p:nvPr/>
        </p:nvSpPr>
        <p:spPr>
          <a:xfrm rot="10800000">
            <a:off x="749509" y="2490996"/>
            <a:ext cx="2535968" cy="362338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Round Same Side Corner Rectangle 27">
            <a:extLst>
              <a:ext uri="{FF2B5EF4-FFF2-40B4-BE49-F238E27FC236}">
                <a16:creationId xmlns:a16="http://schemas.microsoft.com/office/drawing/2014/main" id="{190359B3-11AB-00EE-228B-37971514FAC9}"/>
              </a:ext>
            </a:extLst>
          </p:cNvPr>
          <p:cNvSpPr/>
          <p:nvPr/>
        </p:nvSpPr>
        <p:spPr>
          <a:xfrm rot="10800000">
            <a:off x="4522744" y="2495358"/>
            <a:ext cx="2535968" cy="4089065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ound Same Side Corner Rectangle 27">
            <a:extLst>
              <a:ext uri="{FF2B5EF4-FFF2-40B4-BE49-F238E27FC236}">
                <a16:creationId xmlns:a16="http://schemas.microsoft.com/office/drawing/2014/main" id="{826C3D06-8119-3B53-B85A-6CF955706F32}"/>
              </a:ext>
            </a:extLst>
          </p:cNvPr>
          <p:cNvSpPr/>
          <p:nvPr/>
        </p:nvSpPr>
        <p:spPr>
          <a:xfrm rot="10800000">
            <a:off x="8367288" y="2495359"/>
            <a:ext cx="2571623" cy="3291292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3" name="Picture 28" descr="icon_FTD.png">
            <a:extLst>
              <a:ext uri="{FF2B5EF4-FFF2-40B4-BE49-F238E27FC236}">
                <a16:creationId xmlns:a16="http://schemas.microsoft.com/office/drawing/2014/main" id="{66E51471-4E93-8134-E8ED-CA76A1986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037843" y="5837074"/>
            <a:ext cx="404521" cy="413472"/>
          </a:xfrm>
          <a:prstGeom prst="rect">
            <a:avLst/>
          </a:prstGeom>
        </p:spPr>
      </p:pic>
      <p:pic>
        <p:nvPicPr>
          <p:cNvPr id="14" name="Picture 28" descr="icon_FTD.png">
            <a:extLst>
              <a:ext uri="{FF2B5EF4-FFF2-40B4-BE49-F238E27FC236}">
                <a16:creationId xmlns:a16="http://schemas.microsoft.com/office/drawing/2014/main" id="{96AABC3C-405F-251E-F6DD-907584EB39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6756682" y="6268892"/>
            <a:ext cx="404521" cy="413472"/>
          </a:xfrm>
          <a:prstGeom prst="rect">
            <a:avLst/>
          </a:prstGeom>
        </p:spPr>
      </p:pic>
      <p:pic>
        <p:nvPicPr>
          <p:cNvPr id="15" name="Picture 28" descr="icon_FTD.png">
            <a:extLst>
              <a:ext uri="{FF2B5EF4-FFF2-40B4-BE49-F238E27FC236}">
                <a16:creationId xmlns:a16="http://schemas.microsoft.com/office/drawing/2014/main" id="{CE7386A1-C6CF-B7B2-D3D9-D6C0FFACC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702206" y="5491162"/>
            <a:ext cx="404521" cy="4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4" y="485712"/>
            <a:ext cx="67490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Impactos ambientais</a:t>
            </a:r>
          </a:p>
          <a:p>
            <a:r>
              <a:rPr lang="pt-BR" sz="4000" dirty="0">
                <a:latin typeface="Aptifer Slab LT W01 Bold"/>
                <a:cs typeface="Aptifer Slab LT W01 Bold"/>
              </a:rPr>
              <a:t>da mineração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616512" y="626058"/>
            <a:ext cx="404521" cy="41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6505" y="2264739"/>
            <a:ext cx="108659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A exploração mineral é uma das atividades econômicas que mais interferem nas paisagens.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Os impactos que ela causa sobre o ar, a água, o solo e a vegetação, por exemplo, afetam a vida dos animais e das pessoas que vivem no local e nas proximidades.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Os problemas de contaminação podem acontecer tanto na exploração </a:t>
            </a:r>
          </a:p>
          <a:p>
            <a:pPr lvl="0"/>
            <a:r>
              <a:rPr lang="pt-BR" sz="2400" dirty="0"/>
              <a:t>em grande escala quanto em pequena escala. </a:t>
            </a:r>
          </a:p>
          <a:p>
            <a:pPr lvl="0"/>
            <a:endParaRPr lang="en-US" sz="2400" dirty="0"/>
          </a:p>
          <a:p>
            <a:pPr lvl="0"/>
            <a:r>
              <a:rPr lang="pt-BR" sz="2400" dirty="0"/>
              <a:t>No Brasil e em vários países, toda área de exploração mineral deve, por lei, ser recuperada pela empresa que a explorou.</a:t>
            </a:r>
            <a:endParaRPr lang="en-US" sz="2400" dirty="0"/>
          </a:p>
          <a:p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2222" y="196272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2374292"/>
            <a:ext cx="404522" cy="413472"/>
          </a:xfrm>
          <a:prstGeom prst="rect">
            <a:avLst/>
          </a:prstGeom>
        </p:spPr>
      </p:pic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3483871"/>
            <a:ext cx="404522" cy="413472"/>
          </a:xfrm>
          <a:prstGeom prst="rect">
            <a:avLst/>
          </a:prstGeom>
        </p:spPr>
      </p:pic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4606819"/>
            <a:ext cx="404522" cy="413472"/>
          </a:xfrm>
          <a:prstGeom prst="rect">
            <a:avLst/>
          </a:prstGeom>
        </p:spPr>
      </p:pic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98402" y="5689661"/>
            <a:ext cx="404522" cy="413472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4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4" y="634788"/>
            <a:ext cx="674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Mundo: recursos minerais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120674" y="685473"/>
            <a:ext cx="404521" cy="413472"/>
          </a:xfrm>
          <a:prstGeom prst="rect">
            <a:avLst/>
          </a:prstGeom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02569C95-0466-C474-38D8-BF9DD6F13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487" y="1517862"/>
            <a:ext cx="11382375" cy="4705350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A9892CCB-7A37-042D-64F8-F18994C1E31F}"/>
              </a:ext>
            </a:extLst>
          </p:cNvPr>
          <p:cNvSpPr txBox="1"/>
          <p:nvPr/>
        </p:nvSpPr>
        <p:spPr>
          <a:xfrm>
            <a:off x="4981434" y="6198345"/>
            <a:ext cx="4995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Fonte: ISTITUTO GEOGRAFICO DE AGOSTINI. </a:t>
            </a:r>
            <a:r>
              <a:rPr lang="pt-BR" sz="1000" b="1" i="0" u="none" strike="noStrike" baseline="0" dirty="0">
                <a:solidFill>
                  <a:srgbClr val="2F2F2E"/>
                </a:solidFill>
                <a:latin typeface="FrutigerLTStd-Bold"/>
              </a:rPr>
              <a:t>Atlante geográfico </a:t>
            </a:r>
            <a:r>
              <a:rPr lang="pt-BR" sz="1000" b="1" i="0" u="none" strike="noStrike" baseline="0" dirty="0" err="1">
                <a:solidFill>
                  <a:srgbClr val="2F2F2E"/>
                </a:solidFill>
                <a:latin typeface="FrutigerLTStd-Bold"/>
              </a:rPr>
              <a:t>metodico</a:t>
            </a:r>
            <a:r>
              <a:rPr lang="pt-BR" sz="1000" b="1" i="0" u="none" strike="noStrike" baseline="0" dirty="0">
                <a:solidFill>
                  <a:srgbClr val="2F2F2E"/>
                </a:solidFill>
                <a:latin typeface="FrutigerLTStd-Bold"/>
              </a:rPr>
              <a:t> De Agostini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.</a:t>
            </a:r>
          </a:p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Novara: 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FrutigerLTStd-Light"/>
              </a:rPr>
              <a:t>Istituto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 </a:t>
            </a:r>
            <a:r>
              <a:rPr lang="pt-BR" sz="1000" b="0" i="0" u="none" strike="noStrike" baseline="0" dirty="0" err="1">
                <a:solidFill>
                  <a:srgbClr val="2F2F2E"/>
                </a:solidFill>
                <a:latin typeface="FrutigerLTStd-Light"/>
              </a:rPr>
              <a:t>Geografico</a:t>
            </a:r>
            <a:r>
              <a:rPr lang="pt-BR" sz="1000" b="0" i="0" u="none" strike="noStrike" baseline="0" dirty="0">
                <a:solidFill>
                  <a:srgbClr val="2F2F2E"/>
                </a:solidFill>
                <a:latin typeface="FrutigerLTStd-Light"/>
              </a:rPr>
              <a:t> de Agostini, 2021. p. E46-E47.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879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485712"/>
            <a:ext cx="8681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Fontes de energia não renováveis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585597" y="592192"/>
            <a:ext cx="404521" cy="413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9753" y="1362363"/>
            <a:ext cx="11146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Os combustíveis fósseis (carvão mineral, gás natural, petróleo e derivados) são encontrados no subsolo e formados a partir de um lento processo de decomposição de matéria orgânica (restos de animais e vegetais). Esse processo dura milhões de anos. </a:t>
            </a:r>
            <a:endParaRPr lang="en-US" sz="2000" dirty="0"/>
          </a:p>
          <a:p>
            <a:pPr lvl="0"/>
            <a:r>
              <a:rPr lang="pt-BR" sz="2000" dirty="0"/>
              <a:t>A utilização dos combustíveis fósseis como fontes de energia tem sido o centro de discussões sobre a degradação ambiental do planeta. No processo de queima desses combustíveis, são lançadas na atmosfera grandes quantidades de gases poluentes, os chamados </a:t>
            </a:r>
            <a:r>
              <a:rPr lang="pt-BR" sz="2000" b="1" dirty="0"/>
              <a:t>gases de efeito estufa </a:t>
            </a:r>
            <a:r>
              <a:rPr lang="pt-BR" sz="2000" dirty="0"/>
              <a:t>(</a:t>
            </a:r>
            <a:r>
              <a:rPr lang="pt-BR" sz="2000" dirty="0" err="1"/>
              <a:t>GEEs</a:t>
            </a:r>
            <a:r>
              <a:rPr lang="pt-BR" sz="2000" dirty="0"/>
              <a:t>), que, de acordo com vários pesquisadores, intensificam o </a:t>
            </a:r>
            <a:r>
              <a:rPr lang="pt-BR" sz="2000" b="1" dirty="0"/>
              <a:t>aquecimento global</a:t>
            </a:r>
            <a:r>
              <a:rPr lang="pt-BR" sz="2000" dirty="0"/>
              <a:t>.</a:t>
            </a:r>
            <a:endParaRPr lang="en-US" sz="2000" dirty="0"/>
          </a:p>
          <a:p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7019030-2B2C-A421-CC20-3815E459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067" y="3598104"/>
            <a:ext cx="7306434" cy="3259896"/>
          </a:xfrm>
          <a:prstGeom prst="rect">
            <a:avLst/>
          </a:prstGeom>
        </p:spPr>
      </p:pic>
      <p:sp>
        <p:nvSpPr>
          <p:cNvPr id="10" name="TextBox 1">
            <a:extLst>
              <a:ext uri="{FF2B5EF4-FFF2-40B4-BE49-F238E27FC236}">
                <a16:creationId xmlns:a16="http://schemas.microsoft.com/office/drawing/2014/main" id="{0A3D1B8D-E695-A240-8C67-CA97FC0AE4B6}"/>
              </a:ext>
            </a:extLst>
          </p:cNvPr>
          <p:cNvSpPr txBox="1"/>
          <p:nvPr/>
        </p:nvSpPr>
        <p:spPr>
          <a:xfrm>
            <a:off x="9593574" y="4947974"/>
            <a:ext cx="21939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latin typeface="FrutigerLTStd-Roman"/>
              </a:rPr>
              <a:t>Fonte: TANJI, Thiago. Carros ainda são vilões para a qualidade do ar, mas poluição no Brasil poderia ser muito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pior. </a:t>
            </a:r>
            <a:r>
              <a:rPr lang="pt-BR" sz="1000" b="1" i="0" u="none" strike="noStrike" baseline="0" dirty="0" err="1">
                <a:latin typeface="FrutigerLTStd-Bold"/>
              </a:rPr>
              <a:t>Autoesporte</a:t>
            </a:r>
            <a:r>
              <a:rPr lang="pt-BR" sz="1000" b="0" i="0" u="none" strike="noStrike" baseline="0" dirty="0">
                <a:latin typeface="FrutigerLTStd-Roman"/>
              </a:rPr>
              <a:t>, Rio de Janeiro, 26 abr. 2021. Disponível em: https://autoesporte.globo.com/um-so-planeta/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noticia/2021/04/carros-ainda-sao-viloes-para-a-qualidade-do-ar-mas-poluicao-no-brasil-poderia-ser-muito-pior.ghtml. Acesso em: 10 mar. 2022.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514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2222" y="617855"/>
            <a:ext cx="7451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Fontes de energia renováveis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636426" y="626680"/>
            <a:ext cx="404521" cy="4134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F5D151A4-3BDF-7B16-A643-44CEA61CB887}"/>
              </a:ext>
            </a:extLst>
          </p:cNvPr>
          <p:cNvSpPr txBox="1"/>
          <p:nvPr/>
        </p:nvSpPr>
        <p:spPr>
          <a:xfrm>
            <a:off x="489753" y="1362363"/>
            <a:ext cx="1114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Em busca por alternativas às fontes de energia não renováveis, alguns países – principalmente os países em que grande parte da economia é voltada à indústria - aumentam cada vez mais o investimento na produção de energia renovável.</a:t>
            </a:r>
            <a:endParaRPr lang="en-US" sz="2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47B9E79-D4A2-3CB3-891B-DA1D7ABC2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996" y="2378026"/>
            <a:ext cx="4479951" cy="3261093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CA91703-CA00-5A17-5A8F-35F31B30D1A2}"/>
              </a:ext>
            </a:extLst>
          </p:cNvPr>
          <p:cNvSpPr txBox="1"/>
          <p:nvPr/>
        </p:nvSpPr>
        <p:spPr>
          <a:xfrm>
            <a:off x="7838686" y="4509694"/>
            <a:ext cx="21939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b="0" i="0" u="none" strike="noStrike" baseline="0" dirty="0">
                <a:latin typeface="FrutigerLTStd-Roman"/>
              </a:rPr>
              <a:t>Elaborado com base em: REN21.</a:t>
            </a:r>
          </a:p>
          <a:p>
            <a:pPr algn="l"/>
            <a:r>
              <a:rPr lang="pt-BR" sz="1000" b="1" i="0" u="none" strike="noStrike" baseline="0" dirty="0" err="1">
                <a:latin typeface="FrutigerLTStd-Bold"/>
              </a:rPr>
              <a:t>Renewables</a:t>
            </a:r>
            <a:r>
              <a:rPr lang="pt-BR" sz="1000" b="1" i="0" u="none" strike="noStrike" baseline="0" dirty="0">
                <a:latin typeface="FrutigerLTStd-Bold"/>
              </a:rPr>
              <a:t> 2021 Global Status Report</a:t>
            </a:r>
            <a:r>
              <a:rPr lang="pt-BR" sz="1000" b="0" i="0" u="none" strike="noStrike" baseline="0" dirty="0">
                <a:latin typeface="FrutigerLTStd-Roman"/>
              </a:rPr>
              <a:t>. </a:t>
            </a:r>
            <a:r>
              <a:rPr lang="fr-FR" sz="1000" b="0" i="0" u="none" strike="noStrike" baseline="0" dirty="0">
                <a:latin typeface="FrutigerLTStd-Roman"/>
              </a:rPr>
              <a:t>Paris: REN21 Secretariat, 2021. p. 186-187. </a:t>
            </a:r>
            <a:r>
              <a:rPr lang="pt-BR" sz="1000" b="0" i="0" u="none" strike="noStrike" baseline="0" dirty="0">
                <a:latin typeface="FrutigerLTStd-Roman"/>
              </a:rPr>
              <a:t>Disponível em: https://www.ren21.net/wpcontent/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uploads/2019/05/GSR2021_Full_</a:t>
            </a:r>
          </a:p>
          <a:p>
            <a:pPr algn="l"/>
            <a:r>
              <a:rPr lang="pt-BR" sz="1000" b="0" i="0" u="none" strike="noStrike" baseline="0" dirty="0">
                <a:latin typeface="FrutigerLTStd-Roman"/>
              </a:rPr>
              <a:t>Report.pdf. Acesso em: 26 abr. 2021.</a:t>
            </a:r>
            <a:endParaRPr lang="en-US" sz="1000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3B0E3494-0C3F-0093-F0FA-E69B19DD911A}"/>
              </a:ext>
            </a:extLst>
          </p:cNvPr>
          <p:cNvSpPr txBox="1"/>
          <p:nvPr/>
        </p:nvSpPr>
        <p:spPr>
          <a:xfrm>
            <a:off x="396634" y="5732313"/>
            <a:ext cx="1114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As fontes de energia renováveis podem ser: hídrica (dos rios), eólica (dos ventos), solar (do sol), geotérmica (da energia do interior da Terra), biomassa (da matéria orgânica) e maremotriz (das marés dos oceanos).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66A14-B21E-49F1-A4D6-FFA890CF15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6B4C49-F119-49C3-A419-467D31EE3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31D948-2439-4E54-918A-A80DBAE0C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677</Words>
  <Application>Microsoft Office PowerPoint</Application>
  <PresentationFormat>Personalizar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Aptifer Slab LT W01 Bold</vt:lpstr>
      <vt:lpstr>Arial</vt:lpstr>
      <vt:lpstr>Calibri</vt:lpstr>
      <vt:lpstr>FrutigerLTStd-Bold</vt:lpstr>
      <vt:lpstr>FrutigerLTStd-Light</vt:lpstr>
      <vt:lpstr>FrutigerLTStd-Roman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270</cp:revision>
  <dcterms:created xsi:type="dcterms:W3CDTF">2019-06-18T13:03:29Z</dcterms:created>
  <dcterms:modified xsi:type="dcterms:W3CDTF">2023-07-21T17:29:29Z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