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40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5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0612" y="1639220"/>
            <a:ext cx="32557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Mapa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mapas são representações da superfície terrestre em escalas pequenas, ou seja, a área representada é bastante reduzida e, por isso, não apresentam muitos detalhes.</a:t>
            </a:r>
            <a:endParaRPr lang="en-US" sz="2000" dirty="0"/>
          </a:p>
          <a:p>
            <a:r>
              <a:rPr lang="pt-BR" sz="2000" dirty="0"/>
              <a:t>O planisfério e os mapas de países, estados e regiões do planeta são exemplos de representações cartográficas em escala pequena.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9753" y="554085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96811" y="578917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 Same Side Corner Rectangle 5"/>
          <p:cNvSpPr/>
          <p:nvPr/>
        </p:nvSpPr>
        <p:spPr>
          <a:xfrm rot="10800000">
            <a:off x="1058328" y="1362362"/>
            <a:ext cx="3523234" cy="426051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294529" y="5312880"/>
            <a:ext cx="404521" cy="413472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B711440-3C6D-9200-CCBE-20E95D374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00" y="1451934"/>
            <a:ext cx="4740489" cy="452501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553595F-3735-25E6-1494-B0748302B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90" y="6066516"/>
            <a:ext cx="17811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6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222" y="1391147"/>
            <a:ext cx="1092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Para ler e interpretar um mapa é preciso analisar todos os elementos que o compõem:</a:t>
            </a:r>
            <a:br>
              <a:rPr lang="pt-BR" sz="2400" dirty="0"/>
            </a:br>
            <a:r>
              <a:rPr lang="pt-BR" sz="2400" b="1" dirty="0"/>
              <a:t>o título, a legenda, a escala, a orientação e a fonte. </a:t>
            </a:r>
            <a:endParaRPr lang="en-US" sz="2400" b="1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32919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658B1EF-380E-202B-DDFD-B8AEC7B498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40" y="2250927"/>
            <a:ext cx="9865957" cy="4578816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531CFED9-B9EC-18A1-F133-01D8DF149DA2}"/>
              </a:ext>
            </a:extLst>
          </p:cNvPr>
          <p:cNvSpPr txBox="1"/>
          <p:nvPr/>
        </p:nvSpPr>
        <p:spPr>
          <a:xfrm>
            <a:off x="489753" y="608226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0439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1"/>
            <a:ext cx="3523234" cy="293254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639220"/>
            <a:ext cx="325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Carta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/>
              <a:t>As cartas representam áreas com maior precisão e detalhamento que os mapas.</a:t>
            </a:r>
            <a:endParaRPr lang="en-US" sz="24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5841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51344" y="4007358"/>
            <a:ext cx="404521" cy="413472"/>
          </a:xfrm>
          <a:prstGeom prst="rect">
            <a:avLst/>
          </a:prstGeom>
        </p:spPr>
      </p:pic>
      <p:pic>
        <p:nvPicPr>
          <p:cNvPr id="10" name="Picture 9" descr="Screen Shot 2019-06-18 at 22.37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46" y="2505342"/>
            <a:ext cx="7295559" cy="379244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A41B4E34-0206-573D-14F1-0A6E5A6C7ED6}"/>
              </a:ext>
            </a:extLst>
          </p:cNvPr>
          <p:cNvSpPr txBox="1"/>
          <p:nvPr/>
        </p:nvSpPr>
        <p:spPr>
          <a:xfrm>
            <a:off x="489753" y="592178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232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1"/>
            <a:ext cx="3523234" cy="5045366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490319"/>
            <a:ext cx="33596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Planta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Em geral, as plantas representam áreas menores que o mapa e a carta, como bairros, quarteirões e diversos tipos de construções.</a:t>
            </a:r>
          </a:p>
          <a:p>
            <a:endParaRPr lang="pt-BR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Croqui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Os croquis são desenhos simples, que muitas vezes mais parecem um rascunho </a:t>
            </a:r>
          </a:p>
          <a:p>
            <a:r>
              <a:rPr lang="pt-BR" sz="2000" dirty="0"/>
              <a:t>e que são feitos à mão, </a:t>
            </a:r>
          </a:p>
          <a:p>
            <a:r>
              <a:rPr lang="pt-BR" sz="2000" dirty="0"/>
              <a:t>sem muita preocupação</a:t>
            </a:r>
          </a:p>
          <a:p>
            <a:r>
              <a:rPr lang="pt-BR" sz="2000" dirty="0"/>
              <a:t>com a precisão na representação ou escala.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613336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105164" y="610307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11" y="1421284"/>
            <a:ext cx="3287759" cy="4351446"/>
          </a:xfrm>
          <a:prstGeom prst="rect">
            <a:avLst/>
          </a:prstGeom>
        </p:spPr>
      </p:pic>
      <p:pic>
        <p:nvPicPr>
          <p:cNvPr id="14" name="Picture 13" descr="Screen Shot 2019-06-18 at 22.4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15" y="1438604"/>
            <a:ext cx="4020786" cy="2766796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49582EDA-362A-6E20-9107-246174BA5066}"/>
              </a:ext>
            </a:extLst>
          </p:cNvPr>
          <p:cNvSpPr txBox="1"/>
          <p:nvPr/>
        </p:nvSpPr>
        <p:spPr>
          <a:xfrm>
            <a:off x="489753" y="570001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229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0800000">
            <a:off x="887024" y="1362360"/>
            <a:ext cx="4504576" cy="5293617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050612" y="1500680"/>
            <a:ext cx="43409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>
                <a:solidFill>
                  <a:srgbClr val="3D94D2"/>
                </a:solidFill>
              </a:rPr>
              <a:t>Maquete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A maquete é uma representação tridimensional – que apresenta comprimento, altura e largura – em escala reduzida ou ampliada, que nos permite visualizar ao mesmo tempo vários aspectos do que está</a:t>
            </a:r>
            <a:endParaRPr lang="en-US" sz="2000" dirty="0"/>
          </a:p>
          <a:p>
            <a:r>
              <a:rPr lang="pt-BR" sz="2000" dirty="0"/>
              <a:t>sendo representado.</a:t>
            </a:r>
            <a:endParaRPr lang="en-US" sz="2000" dirty="0"/>
          </a:p>
          <a:p>
            <a:pPr lvl="0"/>
            <a:r>
              <a:rPr lang="pt-BR" sz="2000" b="1" dirty="0">
                <a:solidFill>
                  <a:srgbClr val="3D94D2"/>
                </a:solidFill>
              </a:rPr>
              <a:t>Bloco-diagrama</a:t>
            </a:r>
            <a:endParaRPr lang="en-US" sz="2000" b="1" dirty="0">
              <a:solidFill>
                <a:srgbClr val="3D94D2"/>
              </a:solidFill>
            </a:endParaRPr>
          </a:p>
          <a:p>
            <a:r>
              <a:rPr lang="pt-BR" sz="2000" dirty="0"/>
              <a:t>O bloco-diagrama é uma representação plana de uma parte da superfície terrestre ou de fenômeno natural; com a utilização de alguns recursos técnicos e de cores que “enganam” nosso cérebro, temos a sensação</a:t>
            </a:r>
            <a:endParaRPr lang="en-US" sz="2000" dirty="0"/>
          </a:p>
          <a:p>
            <a:r>
              <a:rPr lang="pt-BR" sz="2000" dirty="0"/>
              <a:t>de que a imagem é tridimensional.</a:t>
            </a:r>
            <a:endParaRPr lang="en-US" sz="2000" dirty="0"/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591951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86503" y="6338047"/>
            <a:ext cx="404521" cy="413472"/>
          </a:xfrm>
          <a:prstGeom prst="rect">
            <a:avLst/>
          </a:prstGeom>
        </p:spPr>
      </p:pic>
      <p:pic>
        <p:nvPicPr>
          <p:cNvPr id="9" name="Picture 8" descr="Screen Shot 2019-06-18 at 22.4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67" y="2071052"/>
            <a:ext cx="6524767" cy="4271469"/>
          </a:xfrm>
          <a:prstGeom prst="rect">
            <a:avLst/>
          </a:prstGeom>
        </p:spPr>
      </p:pic>
      <p:pic>
        <p:nvPicPr>
          <p:cNvPr id="10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84E3D0E6-D681-DD00-88DC-C2132547B6E5}"/>
              </a:ext>
            </a:extLst>
          </p:cNvPr>
          <p:cNvSpPr txBox="1"/>
          <p:nvPr/>
        </p:nvSpPr>
        <p:spPr>
          <a:xfrm>
            <a:off x="489753" y="608627"/>
            <a:ext cx="1137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Cartografia: tipos de representação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5387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84762" y="2294644"/>
            <a:ext cx="10825784" cy="188724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Espaço geográfico: orientação</a:t>
            </a:r>
          </a:p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e representação 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2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029" y="561975"/>
            <a:ext cx="1150476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pelo Sol </a:t>
            </a:r>
          </a:p>
          <a:p>
            <a:endParaRPr lang="pt-BR" sz="2400" dirty="0">
              <a:solidFill>
                <a:srgbClr val="132339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A observação do </a:t>
            </a:r>
            <a:r>
              <a:rPr lang="pt-BR" sz="2400" b="1" dirty="0">
                <a:solidFill>
                  <a:srgbClr val="132339"/>
                </a:solidFill>
              </a:rPr>
              <a:t>movimento aparente do Sol </a:t>
            </a:r>
            <a:r>
              <a:rPr lang="pt-BR" sz="2400" dirty="0">
                <a:solidFill>
                  <a:srgbClr val="132339"/>
                </a:solidFill>
              </a:rPr>
              <a:t>foi uma das primeiras formas de orientação utilizada pelos seres humanos. Por causa do movimento de rotação da Terra, vemos o Sol, pela manhã, de um lado e, à tarde, do lado oposto. Com base nessa observação, o Sol passou a ser utilizado como referência para determinar as </a:t>
            </a:r>
            <a:r>
              <a:rPr lang="pt-BR" sz="2400" b="1" dirty="0">
                <a:solidFill>
                  <a:srgbClr val="132339"/>
                </a:solidFill>
              </a:rPr>
              <a:t>direções cardeais </a:t>
            </a:r>
            <a:r>
              <a:rPr lang="pt-BR" sz="2400" dirty="0">
                <a:solidFill>
                  <a:srgbClr val="132339"/>
                </a:solidFill>
              </a:rPr>
              <a:t>(oeste, leste, norte e sul).</a:t>
            </a:r>
            <a:endParaRPr lang="pt-BR" sz="2400" b="1" dirty="0">
              <a:solidFill>
                <a:srgbClr val="132339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24437" y="136222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678248" y="659924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6EE31C5-AD8F-BB01-EB80-E0C7694F1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784" y="3759068"/>
            <a:ext cx="5315970" cy="284569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4A740B9-DBBD-9B59-7DB7-DE61CEB99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374" y="5299839"/>
            <a:ext cx="27146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 Same Side Corner Rectangle 24"/>
          <p:cNvSpPr/>
          <p:nvPr/>
        </p:nvSpPr>
        <p:spPr>
          <a:xfrm rot="10800000">
            <a:off x="7550548" y="1962728"/>
            <a:ext cx="3992570" cy="4294908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9753" y="485712"/>
            <a:ext cx="7291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Orientação por coordenadas geográficas</a:t>
            </a:r>
            <a:endParaRPr lang="en-US" sz="4000" dirty="0">
              <a:solidFill>
                <a:srgbClr val="132339"/>
              </a:solidFill>
            </a:endParaRPr>
          </a:p>
        </p:txBody>
      </p:sp>
      <p:pic>
        <p:nvPicPr>
          <p:cNvPr id="14" name="Imagem 2">
            <a:extLst>
              <a:ext uri="{FF2B5EF4-FFF2-40B4-BE49-F238E27FC236}">
                <a16:creationId xmlns:a16="http://schemas.microsoft.com/office/drawing/2014/main" id="{E4AF0A80-CDCE-48EC-BDF7-2ED1638EB2E3}"/>
              </a:ext>
            </a:extLst>
          </p:cNvPr>
          <p:cNvPicPr/>
          <p:nvPr/>
        </p:nvPicPr>
        <p:blipFill>
          <a:blip r:embed="rId2">
            <a:alphaModFix amt="79000"/>
          </a:blip>
          <a:stretch>
            <a:fillRect/>
          </a:stretch>
        </p:blipFill>
        <p:spPr>
          <a:xfrm>
            <a:off x="357899" y="2297056"/>
            <a:ext cx="6866445" cy="42261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83690" y="2077701"/>
            <a:ext cx="3874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132339"/>
                </a:solidFill>
              </a:rPr>
              <a:t>Paralelos</a:t>
            </a:r>
            <a:r>
              <a:rPr lang="pt-BR" sz="2400" dirty="0">
                <a:solidFill>
                  <a:srgbClr val="132339"/>
                </a:solidFill>
              </a:rPr>
              <a:t> e </a:t>
            </a:r>
            <a:r>
              <a:rPr lang="pt-BR" sz="2400" b="1" dirty="0">
                <a:solidFill>
                  <a:srgbClr val="132339"/>
                </a:solidFill>
              </a:rPr>
              <a:t>meridianos</a:t>
            </a:r>
            <a:r>
              <a:rPr lang="pt-BR" sz="2400" dirty="0">
                <a:solidFill>
                  <a:srgbClr val="132339"/>
                </a:solidFill>
              </a:rPr>
              <a:t> são linhas imaginárias ao redor do globo terrestre. As linhas horizontais são os paralelos, que indicam a </a:t>
            </a:r>
            <a:r>
              <a:rPr lang="pt-BR" sz="2400" b="1" dirty="0">
                <a:solidFill>
                  <a:srgbClr val="132339"/>
                </a:solidFill>
              </a:rPr>
              <a:t>latitude</a:t>
            </a:r>
            <a:r>
              <a:rPr lang="pt-BR" sz="2400" dirty="0">
                <a:solidFill>
                  <a:srgbClr val="132339"/>
                </a:solidFill>
              </a:rPr>
              <a:t>, e as verticais são os meridianos, que indicam a </a:t>
            </a:r>
            <a:r>
              <a:rPr lang="pt-BR" sz="2400" b="1" dirty="0">
                <a:solidFill>
                  <a:srgbClr val="132339"/>
                </a:solidFill>
              </a:rPr>
              <a:t>longitude</a:t>
            </a:r>
            <a:r>
              <a:rPr lang="pt-BR" sz="2400" dirty="0">
                <a:solidFill>
                  <a:srgbClr val="132339"/>
                </a:solidFill>
              </a:rPr>
              <a:t>.</a:t>
            </a:r>
          </a:p>
          <a:p>
            <a:pPr lvl="0"/>
            <a:endParaRPr lang="pt-BR" sz="2400" dirty="0">
              <a:solidFill>
                <a:srgbClr val="132339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A </a:t>
            </a:r>
            <a:r>
              <a:rPr lang="pt-BR" sz="2400" b="1" dirty="0">
                <a:solidFill>
                  <a:srgbClr val="132339"/>
                </a:solidFill>
              </a:rPr>
              <a:t>coordenada</a:t>
            </a:r>
            <a:r>
              <a:rPr lang="pt-BR" sz="2400" dirty="0">
                <a:solidFill>
                  <a:srgbClr val="132339"/>
                </a:solidFill>
              </a:rPr>
              <a:t> </a:t>
            </a:r>
            <a:r>
              <a:rPr lang="pt-BR" sz="2400" b="1" dirty="0">
                <a:solidFill>
                  <a:srgbClr val="132339"/>
                </a:solidFill>
              </a:rPr>
              <a:t>geográfica</a:t>
            </a:r>
            <a:r>
              <a:rPr lang="pt-BR" sz="2400" dirty="0">
                <a:solidFill>
                  <a:srgbClr val="132339"/>
                </a:solidFill>
              </a:rPr>
              <a:t> é o ponto de encontro entre um paralelo e um meridiano.</a:t>
            </a:r>
          </a:p>
          <a:p>
            <a:endParaRPr lang="en-US" sz="2400" dirty="0">
              <a:solidFill>
                <a:srgbClr val="132339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2222" y="19627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614951" y="609125"/>
            <a:ext cx="404521" cy="413472"/>
          </a:xfrm>
          <a:prstGeom prst="rect">
            <a:avLst/>
          </a:prstGeom>
        </p:spPr>
      </p:pic>
      <p:pic>
        <p:nvPicPr>
          <p:cNvPr id="26" name="Picture 25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230107" y="5935175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28684" y="605565"/>
            <a:ext cx="6931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Instrumentos de orientação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180664" y="592192"/>
            <a:ext cx="404521" cy="4134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65897" y="1599812"/>
            <a:ext cx="4140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GPS</a:t>
            </a:r>
            <a:endParaRPr lang="en-US" sz="2400" b="1" dirty="0">
              <a:solidFill>
                <a:srgbClr val="3D94D2"/>
              </a:solidFill>
            </a:endParaRPr>
          </a:p>
          <a:p>
            <a:r>
              <a:rPr lang="pt-BR" sz="2400" dirty="0">
                <a:solidFill>
                  <a:srgbClr val="132339"/>
                </a:solidFill>
              </a:rPr>
              <a:t>Consiste em uma rede de satélites artificiais que permite localizar precisamente um objeto na superfície do planeta.</a:t>
            </a:r>
          </a:p>
          <a:p>
            <a:r>
              <a:rPr lang="pt-BR" sz="2400" dirty="0">
                <a:solidFill>
                  <a:srgbClr val="132339"/>
                </a:solidFill>
              </a:rPr>
              <a:t>Aplicativos de localização para celulares, por exemplo, usam os dados do GPS para indicar caminhos a seguir.</a:t>
            </a:r>
            <a:r>
              <a:rPr lang="en-US" sz="2400" dirty="0">
                <a:solidFill>
                  <a:srgbClr val="132339"/>
                </a:solidFill>
              </a:rPr>
              <a:t>  </a:t>
            </a:r>
            <a:endParaRPr lang="en-US" sz="24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  <a:p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81339" y="1582021"/>
            <a:ext cx="4134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rgbClr val="3D94D2"/>
                </a:solidFill>
              </a:rPr>
              <a:t>Bússola</a:t>
            </a:r>
            <a:endParaRPr lang="en-US" sz="2400" b="1" dirty="0">
              <a:solidFill>
                <a:srgbClr val="3D94D2"/>
              </a:solidFill>
            </a:endParaRP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Trata-se de uma agulha imantada, ou seja, magnetizada </a:t>
            </a:r>
            <a:br>
              <a:rPr lang="pt-BR" sz="2400" dirty="0">
                <a:solidFill>
                  <a:srgbClr val="132339"/>
                </a:solidFill>
              </a:rPr>
            </a:br>
            <a:r>
              <a:rPr lang="pt-BR" sz="2400" dirty="0">
                <a:solidFill>
                  <a:srgbClr val="132339"/>
                </a:solidFill>
              </a:rPr>
              <a:t>para funcionar como um ímã, que aponta sempre 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para o norte. Sabendo onde está a direção norte,</a:t>
            </a:r>
          </a:p>
          <a:p>
            <a:pPr lvl="0"/>
            <a:r>
              <a:rPr lang="pt-BR" sz="2400" dirty="0">
                <a:solidFill>
                  <a:srgbClr val="132339"/>
                </a:solidFill>
              </a:rPr>
              <a:t>é possível identificar as demais direções cardeais.</a:t>
            </a:r>
          </a:p>
          <a:p>
            <a:endParaRPr lang="en-US" sz="2400" dirty="0"/>
          </a:p>
        </p:txBody>
      </p:sp>
      <p:sp>
        <p:nvSpPr>
          <p:cNvPr id="34" name="Round Same Side Corner Rectangle 33"/>
          <p:cNvSpPr/>
          <p:nvPr/>
        </p:nvSpPr>
        <p:spPr>
          <a:xfrm rot="10800000">
            <a:off x="880811" y="1362363"/>
            <a:ext cx="413403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5" name="Picture 3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4756639" y="5007930"/>
            <a:ext cx="404521" cy="413472"/>
          </a:xfrm>
          <a:prstGeom prst="rect">
            <a:avLst/>
          </a:prstGeom>
        </p:spPr>
      </p:pic>
      <p:sp>
        <p:nvSpPr>
          <p:cNvPr id="36" name="Round Same Side Corner Rectangle 35"/>
          <p:cNvSpPr/>
          <p:nvPr/>
        </p:nvSpPr>
        <p:spPr>
          <a:xfrm rot="10800000">
            <a:off x="5901497" y="1366467"/>
            <a:ext cx="446884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3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7" name="Picture 3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061870" y="4979399"/>
            <a:ext cx="404521" cy="413472"/>
          </a:xfrm>
          <a:prstGeom prst="rect">
            <a:avLst/>
          </a:prstGeom>
        </p:spPr>
      </p:pic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92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51624"/>
            <a:ext cx="581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Cartografia moderna 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587400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59745" y="1875756"/>
            <a:ext cx="304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fotografias aéreas </a:t>
            </a:r>
            <a:r>
              <a:rPr lang="pt-BR" sz="2400" dirty="0"/>
              <a:t>são imagens de uma determinada área da superfície terrestre obtidas por meio de sensores geralmente instalados em aeronaves.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08951" y="1885085"/>
            <a:ext cx="3174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imagens de satélite </a:t>
            </a:r>
            <a:r>
              <a:rPr lang="pt-BR" sz="2400" dirty="0"/>
              <a:t>são obtidas pela técnica do sensoriamento remoto e têm a finalidade de obter informações a respeito da superfície terrestre. </a:t>
            </a:r>
            <a:endParaRPr lang="en-US" sz="2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1672094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6858" y="5011104"/>
            <a:ext cx="404521" cy="413472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>
          <a:xfrm rot="10800000">
            <a:off x="6965178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581039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3798" y="592192"/>
            <a:ext cx="404521" cy="41347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92269" y="1875756"/>
            <a:ext cx="84333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dirty="0"/>
              <a:t>Uma convenção internacional realizada em 1884 estabeleceu um sistema mundial de determinação e contagem da hora.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Por essa convenção, o Meridiano de Greenwich, na Inglaterra, tornou-se a referência mundial para a determinação das horas e das medidas de longitude.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O sistema mundial de fusos horários divide o planeta Terra em 24 faixas,</a:t>
            </a:r>
          </a:p>
          <a:p>
            <a:pPr lvl="0"/>
            <a:r>
              <a:rPr lang="pt-BR" sz="2000" dirty="0"/>
              <a:t>e cada uma delas corresponde a uma hora.</a:t>
            </a:r>
          </a:p>
          <a:p>
            <a:pPr marL="285750" lvl="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O planeta Terra tem forma esférica, apresentando, portanto,</a:t>
            </a:r>
          </a:p>
          <a:p>
            <a:pPr lvl="0"/>
            <a:r>
              <a:rPr lang="pt-BR" sz="2000" dirty="0"/>
              <a:t>360° de circunferência.</a:t>
            </a:r>
          </a:p>
          <a:p>
            <a:pPr marL="285750" lvl="0" indent="-285750">
              <a:buFontTx/>
              <a:buChar char="•"/>
            </a:pPr>
            <a:endParaRPr lang="en-US" sz="2000" dirty="0"/>
          </a:p>
          <a:p>
            <a:pPr lvl="0"/>
            <a:r>
              <a:rPr lang="pt-BR" sz="2000" dirty="0"/>
              <a:t>Em seu movimento de rotação, a Terra leva aproximadamente 24 horas</a:t>
            </a:r>
          </a:p>
          <a:p>
            <a:pPr lvl="0"/>
            <a:r>
              <a:rPr lang="pt-BR" sz="2000" dirty="0"/>
              <a:t>para girar em torno de seu eixo, percorrendo assim os 360°.</a:t>
            </a:r>
            <a:endParaRPr lang="en-US" sz="20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1999969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2914369"/>
            <a:ext cx="404521" cy="413472"/>
          </a:xfrm>
          <a:prstGeom prst="rect">
            <a:avLst/>
          </a:prstGeom>
        </p:spPr>
      </p:pic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3828769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4722849"/>
            <a:ext cx="404521" cy="413472"/>
          </a:xfrm>
          <a:prstGeom prst="rect">
            <a:avLst/>
          </a:prstGeom>
        </p:spPr>
      </p:pic>
      <p:pic>
        <p:nvPicPr>
          <p:cNvPr id="17" name="Picture 1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8402" y="5677889"/>
            <a:ext cx="404521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38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3" y="622359"/>
            <a:ext cx="380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83798" y="575259"/>
            <a:ext cx="404521" cy="413472"/>
          </a:xfrm>
          <a:prstGeom prst="rect">
            <a:avLst/>
          </a:prstGeom>
        </p:spPr>
      </p:pic>
      <p:pic>
        <p:nvPicPr>
          <p:cNvPr id="5" name="Picture 4" descr="Screen Shot 2019-06-18 at 21.5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11" y="1330245"/>
            <a:ext cx="8670793" cy="5527755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887026" y="1362363"/>
            <a:ext cx="2876697" cy="1747312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509306" y="2849158"/>
            <a:ext cx="404521" cy="413472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10800000">
            <a:off x="4535303" y="1362362"/>
            <a:ext cx="2876697" cy="2815281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8274607" y="1362362"/>
            <a:ext cx="2876697" cy="389081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89753" y="581662"/>
            <a:ext cx="6183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Fusos horários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3" name="Picture 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81289" y="575259"/>
            <a:ext cx="404521" cy="41347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83295" y="1540015"/>
            <a:ext cx="2571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 Brasil apresenta </a:t>
            </a:r>
            <a:r>
              <a:rPr lang="pt-BR" sz="2400" b="1" dirty="0"/>
              <a:t>quatro fusos horários</a:t>
            </a:r>
            <a:r>
              <a:rPr lang="pt-BR" sz="2400" dirty="0"/>
              <a:t>.</a:t>
            </a:r>
            <a:br>
              <a:rPr lang="pt-BR" sz="2400" b="1" dirty="0"/>
            </a:br>
            <a:endParaRPr lang="en-US" sz="2400" b="1" dirty="0"/>
          </a:p>
        </p:txBody>
      </p:sp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46032" y="3873191"/>
            <a:ext cx="404521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0707" y="4965630"/>
            <a:ext cx="404521" cy="4134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05730" y="1499988"/>
            <a:ext cx="27062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/>
              <a:t>O fuso horário de Brasília</a:t>
            </a:r>
            <a:r>
              <a:rPr lang="pt-BR" sz="2400" dirty="0"/>
              <a:t>, a capital federal do Brasil, determina a hora oficial do país.</a:t>
            </a:r>
            <a:br>
              <a:rPr lang="pt-BR" sz="2400" dirty="0"/>
            </a:b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8341318" y="1489202"/>
            <a:ext cx="28099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Os fusos horários brasileiros apresentam horas atrasadas em relação a Greenwich, pois o </a:t>
            </a:r>
            <a:r>
              <a:rPr lang="pt-BR" sz="2400" b="1" dirty="0"/>
              <a:t>Brasil está totalmente situado</a:t>
            </a:r>
          </a:p>
          <a:p>
            <a:pPr lvl="0"/>
            <a:r>
              <a:rPr lang="pt-BR" sz="2400" b="1" dirty="0"/>
              <a:t>a oeste desse meridiano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699</Words>
  <Application>Microsoft Office PowerPoint</Application>
  <PresentationFormat>Personalizar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271</cp:revision>
  <dcterms:created xsi:type="dcterms:W3CDTF">2019-06-18T13:03:29Z</dcterms:created>
  <dcterms:modified xsi:type="dcterms:W3CDTF">2023-07-21T17:27:25Z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