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63" r:id="rId4"/>
    <p:sldId id="269" r:id="rId5"/>
    <p:sldId id="270" r:id="rId6"/>
    <p:sldId id="291" r:id="rId7"/>
    <p:sldId id="292" r:id="rId8"/>
    <p:sldId id="293" r:id="rId9"/>
    <p:sldId id="294" r:id="rId10"/>
    <p:sldId id="309" r:id="rId11"/>
    <p:sldId id="295" r:id="rId12"/>
    <p:sldId id="296" r:id="rId13"/>
    <p:sldId id="306" r:id="rId14"/>
    <p:sldId id="307" r:id="rId15"/>
    <p:sldId id="299" r:id="rId16"/>
    <p:sldId id="310" r:id="rId17"/>
    <p:sldId id="300" r:id="rId18"/>
    <p:sldId id="301" r:id="rId19"/>
    <p:sldId id="302" r:id="rId20"/>
    <p:sldId id="308" r:id="rId21"/>
  </p:sldIdLst>
  <p:sldSz cx="9144000" cy="5143500" type="screen16x9"/>
  <p:notesSz cx="6858000" cy="9144000"/>
  <p:embeddedFontLst>
    <p:embeddedFont>
      <p:font typeface="Lato" panose="020F0502020204030203" pitchFamily="34" charset="0"/>
      <p:regular r:id="rId23"/>
      <p:bold r:id="rId24"/>
      <p:italic r:id="rId25"/>
      <p:boldItalic r:id="rId26"/>
    </p:embeddedFont>
    <p:embeddedFont>
      <p:font typeface="Raleway" pitchFamily="2" charset="0"/>
      <p:regular r:id="rId27"/>
      <p:bold r:id="rId28"/>
      <p:italic r:id="rId29"/>
      <p:boldItalic r:id="rId30"/>
    </p:embeddedFont>
    <p:embeddedFont>
      <p:font typeface="Roboto" panose="02000000000000000000" pitchFamily="2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D9C37-0195-D76E-172A-754908DEE1DB}" v="1" dt="2023-05-23T13:53:43.353"/>
    <p1510:client id="{ABB26F18-F144-4835-82C3-A9FD5ACC6AD4}" v="29" dt="2023-05-22T14:45:18.477"/>
  </p1510:revLst>
</p1510:revInfo>
</file>

<file path=ppt/tableStyles.xml><?xml version="1.0" encoding="utf-8"?>
<a:tblStyleLst xmlns:a="http://schemas.openxmlformats.org/drawingml/2006/main" def="{EF430515-F8C5-41F3-A195-1D2BC069DAF5}">
  <a:tblStyle styleId="{EF430515-F8C5-41F3-A195-1D2BC069DA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font" Target="fonts/font11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font" Target="fonts/font10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e2a9cac8d4_0_1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1e2a9cac8d4_0_1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2418baf1185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2418baf1185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2418baf1185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2418baf1185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2946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1e2a9cac8d4_0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1e2a9cac8d4_0_2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68137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2418baf1185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Google Shape;329;g2418baf1185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418baf1185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2418baf1185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418baf1185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2418baf1185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2418baf1185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2418baf1185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2418baf1185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2418baf1185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4732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18baf11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18baf118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e25bb0191b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e25bb0191b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408238e225_1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408238e225_1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418baf118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418baf118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1e2a9cac8d4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1e2a9cac8d4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1e2a9cac8d4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1e2a9cac8d4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1e2a9cac8d4_0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1e2a9cac8d4_0_2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e2a9cac8d4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1e2a9cac8d4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9º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CEDC82-070F-FE4B-4EB3-35087B657E74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68A1CAF-2264-AE2E-42DA-1B8CC2A8B7F5}"/>
              </a:ext>
            </a:extLst>
          </p:cNvPr>
          <p:cNvSpPr txBox="1"/>
          <p:nvPr/>
        </p:nvSpPr>
        <p:spPr>
          <a:xfrm>
            <a:off x="692727" y="1309136"/>
            <a:ext cx="7259782" cy="3266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FF0000"/>
                </a:solidFill>
                <a:latin typeface="+mn-lt"/>
                <a:ea typeface="Roboto"/>
                <a:cs typeface="Roboto"/>
                <a:sym typeface="Roboto"/>
              </a:rPr>
              <a:t>Negativa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n-lt"/>
                <a:ea typeface="Roboto"/>
                <a:cs typeface="Roboto"/>
                <a:sym typeface="Roboto"/>
              </a:rPr>
              <a:t>Verbo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be</a:t>
            </a:r>
            <a:r>
              <a:rPr lang="pt-BR" sz="2000">
                <a:latin typeface="+mn-lt"/>
                <a:ea typeface="Roboto"/>
                <a:cs typeface="Roboto"/>
                <a:sym typeface="Roboto"/>
              </a:rPr>
              <a:t> +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not</a:t>
            </a:r>
            <a:r>
              <a:rPr lang="pt-BR" sz="2000">
                <a:latin typeface="+mn-lt"/>
                <a:ea typeface="Roboto"/>
                <a:cs typeface="Roboto"/>
                <a:sym typeface="Roboto"/>
              </a:rPr>
              <a:t> + verbo -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ing</a:t>
            </a:r>
            <a:endParaRPr lang="pt-BR" sz="2000" i="1">
              <a:latin typeface="+mn-lt"/>
              <a:ea typeface="Roboto"/>
              <a:cs typeface="Roboto"/>
              <a:sym typeface="Roboto"/>
            </a:endParaRPr>
          </a:p>
          <a:p>
            <a:pPr>
              <a:lnSpc>
                <a:spcPct val="150000"/>
              </a:lnSpc>
            </a:pP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Many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girls are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not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studying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because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they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can’t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go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to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school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.</a:t>
            </a:r>
          </a:p>
          <a:p>
            <a:pPr>
              <a:lnSpc>
                <a:spcPct val="150000"/>
              </a:lnSpc>
            </a:pPr>
            <a:endParaRPr lang="pt-BR" sz="2000">
              <a:latin typeface="+mn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FFC000"/>
                </a:solidFill>
                <a:latin typeface="+mn-lt"/>
                <a:ea typeface="Roboto"/>
                <a:cs typeface="Roboto"/>
                <a:sym typeface="Roboto"/>
              </a:rPr>
              <a:t>Interrogativa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n-lt"/>
                <a:ea typeface="Roboto"/>
                <a:cs typeface="Roboto"/>
                <a:sym typeface="Roboto"/>
              </a:rPr>
              <a:t>Verbo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be</a:t>
            </a:r>
            <a:r>
              <a:rPr lang="pt-BR" sz="2000">
                <a:latin typeface="+mn-lt"/>
                <a:ea typeface="Roboto"/>
                <a:cs typeface="Roboto"/>
                <a:sym typeface="Roboto"/>
              </a:rPr>
              <a:t> + sujeito + verbo -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ing</a:t>
            </a:r>
            <a:endParaRPr lang="pt-BR" sz="2000" i="1">
              <a:latin typeface="+mn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Are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we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receiving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the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best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education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?</a:t>
            </a:r>
            <a:endParaRPr lang="pt-BR" sz="2000">
              <a:latin typeface="+mn-lt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384872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52"/>
          <p:cNvSpPr txBox="1"/>
          <p:nvPr/>
        </p:nvSpPr>
        <p:spPr>
          <a:xfrm>
            <a:off x="689796" y="1439025"/>
            <a:ext cx="7476009" cy="3108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Utilizado para dar uma ordem, comando ou sugestão ou fazer um pedido.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Possui apenas as formas afirmativa e negativa.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É dado sempre à segunda pessoa (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you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) e o verbo mantém a mesma forma do infinitivo (sem o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).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Fight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for your rights.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Na negativa, usa-se o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don’t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 antes do verbo principal.</a:t>
            </a:r>
            <a:endParaRPr lang="pt-BR" sz="20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Don’t give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up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your studies.</a:t>
            </a:r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0A0F7976-BFE1-843E-1EDB-F217141C7C3F}"/>
              </a:ext>
            </a:extLst>
          </p:cNvPr>
          <p:cNvSpPr txBox="1"/>
          <p:nvPr/>
        </p:nvSpPr>
        <p:spPr>
          <a:xfrm>
            <a:off x="689796" y="417666"/>
            <a:ext cx="7721557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Imperative</a:t>
            </a:r>
            <a:endParaRPr sz="500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5650ED3-29D0-A97C-E003-679BDF00F989}"/>
              </a:ext>
            </a:extLst>
          </p:cNvPr>
          <p:cNvSpPr txBox="1"/>
          <p:nvPr/>
        </p:nvSpPr>
        <p:spPr>
          <a:xfrm>
            <a:off x="432650" y="217173"/>
            <a:ext cx="1136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6 - Review</a:t>
            </a:r>
            <a:endParaRPr lang="en-US" sz="11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53"/>
          <p:cNvSpPr txBox="1"/>
          <p:nvPr/>
        </p:nvSpPr>
        <p:spPr>
          <a:xfrm>
            <a:off x="383052" y="1156173"/>
            <a:ext cx="8377896" cy="3724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Descreve uma ação ou um evento que começou e acabou no passado.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Não tem conjugação diferente para a terceira pessoa do singular.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Os verbos são divididos entre regulares e irregulares.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92D050"/>
                </a:solidFill>
                <a:latin typeface="+mj-lt"/>
                <a:ea typeface="Roboto"/>
                <a:cs typeface="Roboto"/>
                <a:sym typeface="Roboto"/>
              </a:rPr>
              <a:t>Afirmativa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u="sng">
                <a:latin typeface="+mj-lt"/>
                <a:ea typeface="Roboto"/>
                <a:cs typeface="Roboto"/>
                <a:sym typeface="Roboto"/>
              </a:rPr>
              <a:t>Verbos regulares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		</a:t>
            </a:r>
            <a:r>
              <a:rPr lang="pt-BR" sz="2000" u="sng">
                <a:latin typeface="+mj-lt"/>
                <a:ea typeface="Roboto"/>
                <a:cs typeface="Roboto"/>
                <a:sym typeface="Roboto"/>
              </a:rPr>
              <a:t>Verbos irregulares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verbo + -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ed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*			verbo no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simple past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want – wanted			have – had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play – played 			fight – fought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1800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*Verbos regulares terminados em consoante + -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y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 perdem o -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y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 e ganham -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ied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 (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study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 – 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studied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); verbos regulares terminados em -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e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 ganham apenas -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d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 (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improve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 – 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improved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).</a:t>
            </a:r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6978E2FD-7DF5-1834-A173-C07C51B6A214}"/>
              </a:ext>
            </a:extLst>
          </p:cNvPr>
          <p:cNvSpPr txBox="1"/>
          <p:nvPr/>
        </p:nvSpPr>
        <p:spPr>
          <a:xfrm>
            <a:off x="689796" y="417666"/>
            <a:ext cx="7721557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Simple Past</a:t>
            </a:r>
            <a:endParaRPr sz="500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D54C8FEB-2871-F7AB-8E8C-C18ADC18D3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5F7E266-69C4-E0EE-7B57-FE4078FBD811}"/>
              </a:ext>
            </a:extLst>
          </p:cNvPr>
          <p:cNvSpPr txBox="1"/>
          <p:nvPr/>
        </p:nvSpPr>
        <p:spPr>
          <a:xfrm>
            <a:off x="432650" y="217173"/>
            <a:ext cx="1136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6 - Review</a:t>
            </a:r>
            <a:endParaRPr lang="en-US" sz="11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53"/>
          <p:cNvSpPr txBox="1"/>
          <p:nvPr/>
        </p:nvSpPr>
        <p:spPr>
          <a:xfrm>
            <a:off x="383052" y="1156173"/>
            <a:ext cx="8377896" cy="341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Como nas forma negativa e interrogativa o verbo principal não sofre alterações, não há diferença entre a forma para os verbos regulares e irregulares.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b="1">
              <a:solidFill>
                <a:srgbClr val="FF0000"/>
              </a:solidFill>
              <a:latin typeface="+mj-lt"/>
              <a:ea typeface="Roboto"/>
              <a:cs typeface="Roboto"/>
              <a:sym typeface="Roboto"/>
            </a:endParaRPr>
          </a:p>
          <a:p>
            <a:pPr lvl="0">
              <a:lnSpc>
                <a:spcPct val="150000"/>
              </a:lnSpc>
            </a:pPr>
            <a:r>
              <a:rPr lang="pt-BR" sz="2000" b="1">
                <a:solidFill>
                  <a:srgbClr val="FF0000"/>
                </a:solidFill>
                <a:latin typeface="+mj-lt"/>
                <a:ea typeface="Roboto"/>
                <a:cs typeface="Roboto"/>
                <a:sym typeface="Roboto"/>
              </a:rPr>
              <a:t>Negativa				</a:t>
            </a:r>
            <a:r>
              <a:rPr lang="pt-BR" sz="2000" b="1">
                <a:solidFill>
                  <a:srgbClr val="FFC000"/>
                </a:solidFill>
                <a:latin typeface="+mj-lt"/>
                <a:ea typeface="Roboto"/>
                <a:cs typeface="Roboto"/>
                <a:sym typeface="Roboto"/>
              </a:rPr>
              <a:t>Interrogativa</a:t>
            </a:r>
            <a:endParaRPr lang="pt-BR" sz="2000" u="sng">
              <a:solidFill>
                <a:srgbClr val="FFC000"/>
              </a:solidFill>
              <a:latin typeface="+mj-lt"/>
              <a:ea typeface="Roboto"/>
              <a:cs typeface="Roboto"/>
              <a:sym typeface="Roboto"/>
            </a:endParaRPr>
          </a:p>
          <a:p>
            <a:pPr>
              <a:lnSpc>
                <a:spcPct val="150000"/>
              </a:lnSpc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did not/didn’t 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+ verbo 			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did 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+ sujeito + verbo</a:t>
            </a:r>
          </a:p>
          <a:p>
            <a:pPr lvl="0">
              <a:lnSpc>
                <a:spcPct val="150000"/>
              </a:lnSpc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I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didn’t go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to school yesterday.		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Did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he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change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his life?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u="sng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	</a:t>
            </a:r>
            <a:endParaRPr lang="pt-BR" sz="2000" i="1">
              <a:latin typeface="+mj-lt"/>
              <a:ea typeface="Roboto"/>
              <a:cs typeface="Roboto"/>
              <a:sym typeface="Roboto"/>
            </a:endParaRPr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D54C8FEB-2871-F7AB-8E8C-C18ADC18D3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387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50"/>
          <p:cNvSpPr txBox="1"/>
          <p:nvPr/>
        </p:nvSpPr>
        <p:spPr>
          <a:xfrm>
            <a:off x="527175" y="669811"/>
            <a:ext cx="30000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err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Verb</a:t>
            </a:r>
            <a:r>
              <a:rPr lang="pt-BR" sz="3200" b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3200" b="1" err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be</a:t>
            </a:r>
            <a:endParaRPr sz="3200" b="1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9" name="Google Shape;289;p50"/>
          <p:cNvSpPr txBox="1"/>
          <p:nvPr/>
        </p:nvSpPr>
        <p:spPr>
          <a:xfrm>
            <a:off x="382772" y="1249211"/>
            <a:ext cx="2173374" cy="2446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92D050"/>
                </a:solidFill>
                <a:latin typeface="+mj-lt"/>
                <a:ea typeface="Roboto"/>
                <a:cs typeface="Roboto"/>
                <a:sym typeface="Roboto"/>
              </a:rPr>
              <a:t>Afirmativa</a:t>
            </a:r>
            <a:endParaRPr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I/She/He/It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was</a:t>
            </a:r>
            <a:endParaRPr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You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We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/They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were</a:t>
            </a:r>
            <a:endParaRPr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i="1">
              <a:latin typeface="+mj-lt"/>
              <a:ea typeface="Roboto"/>
              <a:cs typeface="Roboto"/>
              <a:sym typeface="Roboto"/>
            </a:endParaRPr>
          </a:p>
          <a:p>
            <a:pPr lvl="1"/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My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grandfather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b="1" i="1" err="1">
                <a:latin typeface="+mj-lt"/>
                <a:ea typeface="Roboto"/>
                <a:cs typeface="Roboto"/>
                <a:sym typeface="Roboto"/>
              </a:rPr>
              <a:t>was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a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musician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.</a:t>
            </a:r>
            <a:endParaRPr sz="1800" i="1">
              <a:latin typeface="+mj-lt"/>
              <a:ea typeface="Roboto"/>
              <a:cs typeface="Roboto"/>
              <a:sym typeface="Roboto"/>
            </a:endParaRPr>
          </a:p>
        </p:txBody>
      </p:sp>
      <p:sp>
        <p:nvSpPr>
          <p:cNvPr id="290" name="Google Shape;290;p50"/>
          <p:cNvSpPr txBox="1"/>
          <p:nvPr/>
        </p:nvSpPr>
        <p:spPr>
          <a:xfrm>
            <a:off x="2839603" y="1249211"/>
            <a:ext cx="3320389" cy="2169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FF0000"/>
                </a:solidFill>
                <a:latin typeface="+mj-lt"/>
                <a:ea typeface="Roboto"/>
                <a:cs typeface="Roboto"/>
                <a:sym typeface="Roboto"/>
              </a:rPr>
              <a:t>Negativa</a:t>
            </a:r>
            <a:endParaRPr sz="2000" b="1">
              <a:solidFill>
                <a:srgbClr val="FF0000"/>
              </a:solidFill>
              <a:latin typeface="+mj-lt"/>
              <a:ea typeface="Roboto"/>
              <a:cs typeface="Roboto"/>
              <a:sym typeface="Roboto"/>
            </a:endParaRPr>
          </a:p>
          <a:p>
            <a:pPr>
              <a:lnSpc>
                <a:spcPct val="150000"/>
              </a:lnSpc>
            </a:pP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I/She/He/It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was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not/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wasn’t</a:t>
            </a:r>
            <a:endParaRPr lang="pt-BR" sz="20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You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/We/They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were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not/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weren’t</a:t>
            </a:r>
            <a:endParaRPr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1800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They </a:t>
            </a:r>
            <a:r>
              <a:rPr lang="pt-BR" sz="1800" b="1" i="1" err="1">
                <a:latin typeface="+mj-lt"/>
                <a:ea typeface="Roboto"/>
                <a:cs typeface="Roboto"/>
                <a:sym typeface="Roboto"/>
              </a:rPr>
              <a:t>weren’t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teachers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.</a:t>
            </a:r>
            <a:endParaRPr lang="pt-BR" sz="1800">
              <a:latin typeface="+mj-lt"/>
              <a:ea typeface="Roboto"/>
              <a:cs typeface="Roboto"/>
              <a:sym typeface="Roboto"/>
            </a:endParaRPr>
          </a:p>
        </p:txBody>
      </p:sp>
      <p:sp>
        <p:nvSpPr>
          <p:cNvPr id="291" name="Google Shape;291;p50"/>
          <p:cNvSpPr txBox="1"/>
          <p:nvPr/>
        </p:nvSpPr>
        <p:spPr>
          <a:xfrm>
            <a:off x="6368902" y="1249211"/>
            <a:ext cx="2392326" cy="2446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FFC000"/>
                </a:solidFill>
                <a:latin typeface="+mj-lt"/>
                <a:ea typeface="Roboto"/>
                <a:cs typeface="Roboto"/>
                <a:sym typeface="Roboto"/>
              </a:rPr>
              <a:t>Interrogativa</a:t>
            </a:r>
            <a:endParaRPr sz="2000" b="1">
              <a:solidFill>
                <a:srgbClr val="FFC000"/>
              </a:solidFill>
              <a:latin typeface="+mj-lt"/>
              <a:ea typeface="Roboto"/>
              <a:cs typeface="Roboto"/>
              <a:sym typeface="Roboto"/>
            </a:endParaRPr>
          </a:p>
          <a:p>
            <a:pPr>
              <a:lnSpc>
                <a:spcPct val="150000"/>
              </a:lnSpc>
            </a:pP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Was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I/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she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he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/it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Were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you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we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they</a:t>
            </a:r>
            <a:endParaRPr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 i="1" err="1">
                <a:latin typeface="+mj-lt"/>
                <a:ea typeface="Roboto"/>
                <a:cs typeface="Roboto"/>
                <a:sym typeface="Roboto"/>
              </a:rPr>
              <a:t>Was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he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a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pharmacist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?</a:t>
            </a:r>
            <a:endParaRPr sz="1800" i="1">
              <a:latin typeface="+mj-lt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697615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56"/>
          <p:cNvSpPr txBox="1"/>
          <p:nvPr/>
        </p:nvSpPr>
        <p:spPr>
          <a:xfrm>
            <a:off x="689796" y="1251847"/>
            <a:ext cx="8108592" cy="295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Descreve uma situação ou ação que estava em progresso no passado.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92D050"/>
                </a:solidFill>
                <a:latin typeface="+mj-lt"/>
                <a:ea typeface="Roboto"/>
                <a:cs typeface="Roboto"/>
                <a:sym typeface="Roboto"/>
              </a:rPr>
              <a:t>Afirmativa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verbo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be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no passado + verbo principal -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ing</a:t>
            </a:r>
            <a:endParaRPr lang="pt-BR" sz="2000" i="1">
              <a:latin typeface="+mj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The girls 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were training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for their soccer game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yesterday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.</a:t>
            </a:r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CDCD5922-6DDD-BA19-49E3-6C1DEE173D97}"/>
              </a:ext>
            </a:extLst>
          </p:cNvPr>
          <p:cNvSpPr txBox="1"/>
          <p:nvPr/>
        </p:nvSpPr>
        <p:spPr>
          <a:xfrm>
            <a:off x="689796" y="417666"/>
            <a:ext cx="7721557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Past </a:t>
            </a:r>
            <a:r>
              <a:rPr lang="pt-BR" sz="500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Progressive</a:t>
            </a:r>
            <a:endParaRPr sz="500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FDAA564-78F2-8EB4-8534-805293470D99}"/>
              </a:ext>
            </a:extLst>
          </p:cNvPr>
          <p:cNvSpPr txBox="1"/>
          <p:nvPr/>
        </p:nvSpPr>
        <p:spPr>
          <a:xfrm>
            <a:off x="432650" y="217173"/>
            <a:ext cx="1136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6 - Review</a:t>
            </a:r>
            <a:endParaRPr lang="en-US" sz="1100"/>
          </a:p>
        </p:txBody>
      </p:sp>
      <p:pic>
        <p:nvPicPr>
          <p:cNvPr id="4" name="Gráfico 3" descr="Círculo com seta para a esquerda estrutura de tópicos">
            <a:extLst>
              <a:ext uri="{FF2B5EF4-FFF2-40B4-BE49-F238E27FC236}">
                <a16:creationId xmlns:a16="http://schemas.microsoft.com/office/drawing/2014/main" id="{2DB675C7-2660-EE02-D399-905CC2DAEE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E397DBB2-D02A-7697-EDA9-71574C974167}"/>
              </a:ext>
            </a:extLst>
          </p:cNvPr>
          <p:cNvSpPr txBox="1"/>
          <p:nvPr/>
        </p:nvSpPr>
        <p:spPr>
          <a:xfrm>
            <a:off x="734291" y="1226008"/>
            <a:ext cx="7280564" cy="3266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FF0000"/>
                </a:solidFill>
                <a:latin typeface="+mn-lt"/>
                <a:ea typeface="Roboto"/>
                <a:cs typeface="Roboto"/>
                <a:sym typeface="Roboto"/>
              </a:rPr>
              <a:t>Negativa</a:t>
            </a:r>
          </a:p>
          <a:p>
            <a:pPr>
              <a:lnSpc>
                <a:spcPct val="150000"/>
              </a:lnSpc>
            </a:pPr>
            <a:r>
              <a:rPr lang="pt-BR" sz="2000">
                <a:latin typeface="+mn-lt"/>
                <a:ea typeface="Roboto"/>
                <a:cs typeface="Roboto"/>
                <a:sym typeface="Roboto"/>
              </a:rPr>
              <a:t>verbo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be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>
                <a:latin typeface="+mn-lt"/>
                <a:ea typeface="Roboto"/>
                <a:cs typeface="Roboto"/>
                <a:sym typeface="Roboto"/>
              </a:rPr>
              <a:t>no passado +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not</a:t>
            </a:r>
            <a:r>
              <a:rPr lang="pt-BR" sz="2000">
                <a:latin typeface="+mn-lt"/>
                <a:ea typeface="Roboto"/>
                <a:cs typeface="Roboto"/>
                <a:sym typeface="Roboto"/>
              </a:rPr>
              <a:t> + verbo principal -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ing</a:t>
            </a:r>
            <a:endParaRPr lang="pt-BR" sz="2000" i="1">
              <a:latin typeface="+mn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I </a:t>
            </a:r>
            <a:r>
              <a:rPr lang="pt-BR" sz="2000" b="1" i="1" err="1">
                <a:latin typeface="+mn-lt"/>
                <a:ea typeface="Roboto"/>
                <a:cs typeface="Roboto"/>
                <a:sym typeface="Roboto"/>
              </a:rPr>
              <a:t>wasn’t</a:t>
            </a:r>
            <a:r>
              <a:rPr lang="pt-BR" sz="2000" b="1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b="1" i="1" err="1">
                <a:latin typeface="+mn-lt"/>
                <a:ea typeface="Roboto"/>
                <a:cs typeface="Roboto"/>
                <a:sym typeface="Roboto"/>
              </a:rPr>
              <a:t>watching</a:t>
            </a:r>
            <a:r>
              <a:rPr lang="pt-BR" sz="2000" b="1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TV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last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night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; I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was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working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on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my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project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.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 i="1">
              <a:latin typeface="+mn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FFC000"/>
                </a:solidFill>
                <a:latin typeface="+mn-lt"/>
                <a:ea typeface="Roboto"/>
                <a:cs typeface="Roboto"/>
                <a:sym typeface="Roboto"/>
              </a:rPr>
              <a:t>Interrogativa</a:t>
            </a:r>
          </a:p>
          <a:p>
            <a:pPr>
              <a:lnSpc>
                <a:spcPct val="150000"/>
              </a:lnSpc>
            </a:pPr>
            <a:r>
              <a:rPr lang="pt-BR" sz="2000">
                <a:latin typeface="+mn-lt"/>
                <a:ea typeface="Roboto"/>
                <a:cs typeface="Roboto"/>
                <a:sym typeface="Roboto"/>
              </a:rPr>
              <a:t>verbo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be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>
                <a:latin typeface="+mn-lt"/>
                <a:ea typeface="Roboto"/>
                <a:cs typeface="Roboto"/>
                <a:sym typeface="Roboto"/>
              </a:rPr>
              <a:t>no passado + sujeito + verbo principal -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ing</a:t>
            </a:r>
            <a:endParaRPr lang="pt-BR" sz="2000" i="1">
              <a:latin typeface="+mn-lt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i="1" err="1">
                <a:latin typeface="+mn-lt"/>
                <a:ea typeface="Roboto"/>
                <a:cs typeface="Roboto"/>
                <a:sym typeface="Roboto"/>
              </a:rPr>
              <a:t>Were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the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boys </a:t>
            </a:r>
            <a:r>
              <a:rPr lang="pt-BR" sz="2000" b="1" i="1" err="1">
                <a:latin typeface="+mn-lt"/>
                <a:ea typeface="Roboto"/>
                <a:cs typeface="Roboto"/>
                <a:sym typeface="Roboto"/>
              </a:rPr>
              <a:t>playing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soccer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with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n-lt"/>
                <a:ea typeface="Roboto"/>
                <a:cs typeface="Roboto"/>
                <a:sym typeface="Roboto"/>
              </a:rPr>
              <a:t>the</a:t>
            </a:r>
            <a:r>
              <a:rPr lang="pt-BR" sz="2000" i="1">
                <a:latin typeface="+mn-lt"/>
                <a:ea typeface="Roboto"/>
                <a:cs typeface="Roboto"/>
                <a:sym typeface="Roboto"/>
              </a:rPr>
              <a:t> girls?</a:t>
            </a:r>
          </a:p>
        </p:txBody>
      </p:sp>
    </p:spTree>
    <p:extLst>
      <p:ext uri="{BB962C8B-B14F-4D97-AF65-F5344CB8AC3E}">
        <p14:creationId xmlns:p14="http://schemas.microsoft.com/office/powerpoint/2010/main" val="2819299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7"/>
          <p:cNvSpPr txBox="1"/>
          <p:nvPr/>
        </p:nvSpPr>
        <p:spPr>
          <a:xfrm>
            <a:off x="581693" y="1483775"/>
            <a:ext cx="7829660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+mj-lt"/>
                <a:ea typeface="Roboto"/>
                <a:cs typeface="Roboto"/>
                <a:sym typeface="Roboto"/>
              </a:rPr>
              <a:t>• 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Para descrever uma situação ou ação em progresso no passado quando outra ação ocorreu.</a:t>
            </a:r>
          </a:p>
        </p:txBody>
      </p:sp>
      <p:sp>
        <p:nvSpPr>
          <p:cNvPr id="339" name="Google Shape;339;p57"/>
          <p:cNvSpPr txBox="1"/>
          <p:nvPr/>
        </p:nvSpPr>
        <p:spPr>
          <a:xfrm>
            <a:off x="510000" y="2580662"/>
            <a:ext cx="8124000" cy="4770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bg2"/>
                </a:solidFill>
              </a:rPr>
              <a:t>Amanda </a:t>
            </a:r>
            <a:r>
              <a:rPr lang="en-US" sz="1900" u="sng" err="1">
                <a:solidFill>
                  <a:schemeClr val="bg2"/>
                </a:solidFill>
              </a:rPr>
              <a:t>was</a:t>
            </a:r>
            <a:r>
              <a:rPr lang="en-US" sz="1900" u="sng">
                <a:solidFill>
                  <a:schemeClr val="bg2"/>
                </a:solidFill>
              </a:rPr>
              <a:t> </a:t>
            </a:r>
            <a:r>
              <a:rPr lang="en-US" sz="1900" u="sng" err="1">
                <a:solidFill>
                  <a:schemeClr val="bg2"/>
                </a:solidFill>
              </a:rPr>
              <a:t>painting</a:t>
            </a:r>
            <a:r>
              <a:rPr lang="en-US" sz="1900">
                <a:solidFill>
                  <a:schemeClr val="bg2"/>
                </a:solidFill>
              </a:rPr>
              <a:t> yesterday morning, when her grandma </a:t>
            </a:r>
            <a:r>
              <a:rPr lang="en-US" sz="1900" u="sng" err="1">
                <a:solidFill>
                  <a:schemeClr val="bg2"/>
                </a:solidFill>
              </a:rPr>
              <a:t>left</a:t>
            </a:r>
            <a:r>
              <a:rPr lang="en-US" sz="1900" u="sng">
                <a:solidFill>
                  <a:schemeClr val="bg2"/>
                </a:solidFill>
              </a:rPr>
              <a:t> </a:t>
            </a:r>
            <a:r>
              <a:rPr lang="en-US" sz="1900">
                <a:solidFill>
                  <a:schemeClr val="bg2"/>
                </a:solidFill>
              </a:rPr>
              <a:t>for work.</a:t>
            </a:r>
          </a:p>
        </p:txBody>
      </p:sp>
      <p:sp>
        <p:nvSpPr>
          <p:cNvPr id="340" name="Google Shape;340;p57"/>
          <p:cNvSpPr txBox="1"/>
          <p:nvPr/>
        </p:nvSpPr>
        <p:spPr>
          <a:xfrm>
            <a:off x="818330" y="3154283"/>
            <a:ext cx="2679782" cy="400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ação em progresso no passado</a:t>
            </a:r>
            <a:endParaRPr lang="en-US"/>
          </a:p>
        </p:txBody>
      </p:sp>
      <p:sp>
        <p:nvSpPr>
          <p:cNvPr id="341" name="Google Shape;341;p57"/>
          <p:cNvSpPr txBox="1"/>
          <p:nvPr/>
        </p:nvSpPr>
        <p:spPr>
          <a:xfrm>
            <a:off x="5940268" y="3154283"/>
            <a:ext cx="2471085" cy="400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ação pontual que aconteceu</a:t>
            </a:r>
            <a:endParaRPr lang="en-US"/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C60610A1-DC96-E77D-EE76-97EBAB86F4D1}"/>
              </a:ext>
            </a:extLst>
          </p:cNvPr>
          <p:cNvSpPr txBox="1"/>
          <p:nvPr/>
        </p:nvSpPr>
        <p:spPr>
          <a:xfrm>
            <a:off x="689796" y="417666"/>
            <a:ext cx="7721557" cy="769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Simple Past </a:t>
            </a:r>
            <a:r>
              <a:rPr lang="pt-BR" sz="380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and</a:t>
            </a:r>
            <a:r>
              <a:rPr lang="pt-BR" sz="380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Past </a:t>
            </a:r>
            <a:r>
              <a:rPr lang="pt-BR" sz="380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Progressive</a:t>
            </a:r>
            <a:endParaRPr sz="380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75C6848-5568-EF6F-0A5E-52955DF1D2B9}"/>
              </a:ext>
            </a:extLst>
          </p:cNvPr>
          <p:cNvSpPr txBox="1"/>
          <p:nvPr/>
        </p:nvSpPr>
        <p:spPr>
          <a:xfrm>
            <a:off x="432650" y="217173"/>
            <a:ext cx="1136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6 - Review</a:t>
            </a:r>
            <a:endParaRPr lang="en-US" sz="11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58"/>
          <p:cNvSpPr txBox="1"/>
          <p:nvPr/>
        </p:nvSpPr>
        <p:spPr>
          <a:xfrm>
            <a:off x="689795" y="1367800"/>
            <a:ext cx="7721557" cy="249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Usado para descrever um evento futuro, fazer uma previsão ou falar de um plano futuro.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Em geral usamos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will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para falar de previsões.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Usamos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be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going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para nos referir a algum plano futuro ou fazer uma previsão com base em alguma evidência presente.</a:t>
            </a:r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2B63DB7E-1E3D-F3F5-D8E3-ECDFDCAA2416}"/>
              </a:ext>
            </a:extLst>
          </p:cNvPr>
          <p:cNvSpPr txBox="1"/>
          <p:nvPr/>
        </p:nvSpPr>
        <p:spPr>
          <a:xfrm>
            <a:off x="689796" y="417666"/>
            <a:ext cx="7721557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Future</a:t>
            </a:r>
            <a:endParaRPr sz="500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529278D1-0AFA-A068-CB8E-B1F05134C5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2B7B8B7-6182-EA10-7E7E-FAFF0F9CC1BE}"/>
              </a:ext>
            </a:extLst>
          </p:cNvPr>
          <p:cNvSpPr txBox="1"/>
          <p:nvPr/>
        </p:nvSpPr>
        <p:spPr>
          <a:xfrm>
            <a:off x="432650" y="217173"/>
            <a:ext cx="1136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6 - Review</a:t>
            </a:r>
            <a:endParaRPr lang="en-US" sz="11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22843EB1-4FEF-F0B3-20F9-7011B03CC9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  <p:sp>
        <p:nvSpPr>
          <p:cNvPr id="3" name="Google Shape;288;p50">
            <a:extLst>
              <a:ext uri="{FF2B5EF4-FFF2-40B4-BE49-F238E27FC236}">
                <a16:creationId xmlns:a16="http://schemas.microsoft.com/office/drawing/2014/main" id="{41E88746-D91C-334E-3A42-5058621EDDEB}"/>
              </a:ext>
            </a:extLst>
          </p:cNvPr>
          <p:cNvSpPr txBox="1"/>
          <p:nvPr/>
        </p:nvSpPr>
        <p:spPr>
          <a:xfrm>
            <a:off x="527175" y="669811"/>
            <a:ext cx="30000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Will</a:t>
            </a:r>
            <a:endParaRPr sz="3200" b="1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" name="Google Shape;289;p50">
            <a:extLst>
              <a:ext uri="{FF2B5EF4-FFF2-40B4-BE49-F238E27FC236}">
                <a16:creationId xmlns:a16="http://schemas.microsoft.com/office/drawing/2014/main" id="{2737C9C8-6E57-5E95-E003-500F436C2216}"/>
              </a:ext>
            </a:extLst>
          </p:cNvPr>
          <p:cNvSpPr txBox="1"/>
          <p:nvPr/>
        </p:nvSpPr>
        <p:spPr>
          <a:xfrm>
            <a:off x="382771" y="1249211"/>
            <a:ext cx="2361267" cy="1892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92D050"/>
                </a:solidFill>
                <a:latin typeface="+mj-lt"/>
                <a:ea typeface="Roboto"/>
                <a:cs typeface="Roboto"/>
                <a:sym typeface="Roboto"/>
              </a:rPr>
              <a:t>Afirmativa</a:t>
            </a:r>
            <a:endParaRPr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will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+ verbo principal</a:t>
            </a:r>
            <a:endParaRPr sz="1800" i="1">
              <a:latin typeface="+mj-lt"/>
              <a:ea typeface="Roboto"/>
              <a:cs typeface="Roboto"/>
              <a:sym typeface="Roboto"/>
            </a:endParaRPr>
          </a:p>
          <a:p>
            <a:pPr lvl="1"/>
            <a:endParaRPr lang="pt-BR" sz="1800" i="1">
              <a:latin typeface="+mj-lt"/>
              <a:ea typeface="Roboto"/>
              <a:cs typeface="Roboto"/>
              <a:sym typeface="Roboto"/>
            </a:endParaRPr>
          </a:p>
          <a:p>
            <a:pPr lvl="1"/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The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campaign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b="1" i="1" err="1">
                <a:latin typeface="+mj-lt"/>
                <a:ea typeface="Roboto"/>
                <a:cs typeface="Roboto"/>
                <a:sym typeface="Roboto"/>
              </a:rPr>
              <a:t>will</a:t>
            </a:r>
            <a:r>
              <a:rPr lang="pt-BR" sz="18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b="1" i="1" err="1">
                <a:latin typeface="+mj-lt"/>
                <a:ea typeface="Roboto"/>
                <a:cs typeface="Roboto"/>
                <a:sym typeface="Roboto"/>
              </a:rPr>
              <a:t>be</a:t>
            </a:r>
            <a:r>
              <a:rPr lang="pt-BR" sz="18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a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huge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success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.</a:t>
            </a:r>
            <a:endParaRPr sz="1800" i="1">
              <a:latin typeface="+mj-lt"/>
              <a:ea typeface="Roboto"/>
              <a:cs typeface="Roboto"/>
              <a:sym typeface="Roboto"/>
            </a:endParaRPr>
          </a:p>
        </p:txBody>
      </p:sp>
      <p:sp>
        <p:nvSpPr>
          <p:cNvPr id="5" name="Google Shape;290;p50">
            <a:extLst>
              <a:ext uri="{FF2B5EF4-FFF2-40B4-BE49-F238E27FC236}">
                <a16:creationId xmlns:a16="http://schemas.microsoft.com/office/drawing/2014/main" id="{001B65DB-153C-B373-83D8-A846468A1DB0}"/>
              </a:ext>
            </a:extLst>
          </p:cNvPr>
          <p:cNvSpPr txBox="1"/>
          <p:nvPr/>
        </p:nvSpPr>
        <p:spPr>
          <a:xfrm>
            <a:off x="2839603" y="1249211"/>
            <a:ext cx="3320389" cy="1892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FF0000"/>
                </a:solidFill>
                <a:latin typeface="+mj-lt"/>
                <a:ea typeface="Roboto"/>
                <a:cs typeface="Roboto"/>
                <a:sym typeface="Roboto"/>
              </a:rPr>
              <a:t>Negativa</a:t>
            </a:r>
            <a:endParaRPr sz="2000" b="1">
              <a:solidFill>
                <a:srgbClr val="FF0000"/>
              </a:solidFill>
              <a:latin typeface="+mj-lt"/>
              <a:ea typeface="Roboto"/>
              <a:cs typeface="Roboto"/>
              <a:sym typeface="Roboto"/>
            </a:endParaRPr>
          </a:p>
          <a:p>
            <a:pPr>
              <a:lnSpc>
                <a:spcPct val="150000"/>
              </a:lnSpc>
            </a:pP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will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not/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won’t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pt-BR" sz="1800">
                <a:latin typeface="+mj-lt"/>
                <a:ea typeface="Roboto"/>
                <a:cs typeface="Roboto"/>
                <a:sym typeface="Roboto"/>
              </a:rPr>
              <a:t>verbo principal</a:t>
            </a:r>
          </a:p>
          <a:p>
            <a:endParaRPr lang="pt-BR" sz="1800" i="1">
              <a:latin typeface="+mj-lt"/>
              <a:ea typeface="Roboto"/>
              <a:cs typeface="Roboto"/>
              <a:sym typeface="Roboto"/>
            </a:endParaRPr>
          </a:p>
          <a:p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Kids </a:t>
            </a:r>
            <a:r>
              <a:rPr lang="pt-BR" sz="1800" b="1" i="1" err="1">
                <a:latin typeface="+mj-lt"/>
                <a:ea typeface="Roboto"/>
                <a:cs typeface="Roboto"/>
                <a:sym typeface="Roboto"/>
              </a:rPr>
              <a:t>won’t</a:t>
            </a:r>
            <a:r>
              <a:rPr lang="pt-BR" sz="1800" b="1" i="1">
                <a:latin typeface="+mj-lt"/>
                <a:ea typeface="Roboto"/>
                <a:cs typeface="Roboto"/>
                <a:sym typeface="Roboto"/>
              </a:rPr>
              <a:t> stop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supporting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diferente causes.</a:t>
            </a:r>
          </a:p>
        </p:txBody>
      </p:sp>
      <p:sp>
        <p:nvSpPr>
          <p:cNvPr id="6" name="Google Shape;291;p50">
            <a:extLst>
              <a:ext uri="{FF2B5EF4-FFF2-40B4-BE49-F238E27FC236}">
                <a16:creationId xmlns:a16="http://schemas.microsoft.com/office/drawing/2014/main" id="{03979078-73C4-CE17-2D8E-A3836DE03796}"/>
              </a:ext>
            </a:extLst>
          </p:cNvPr>
          <p:cNvSpPr txBox="1"/>
          <p:nvPr/>
        </p:nvSpPr>
        <p:spPr>
          <a:xfrm>
            <a:off x="6255557" y="1249211"/>
            <a:ext cx="2392326" cy="1892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FFC000"/>
                </a:solidFill>
                <a:latin typeface="+mj-lt"/>
                <a:ea typeface="Roboto"/>
                <a:cs typeface="Roboto"/>
                <a:sym typeface="Roboto"/>
              </a:rPr>
              <a:t>Interrogativa</a:t>
            </a:r>
            <a:endParaRPr sz="2000" b="1">
              <a:solidFill>
                <a:srgbClr val="FFC000"/>
              </a:solidFill>
              <a:latin typeface="+mj-lt"/>
              <a:ea typeface="Roboto"/>
              <a:cs typeface="Roboto"/>
              <a:sym typeface="Roboto"/>
            </a:endParaRPr>
          </a:p>
          <a:p>
            <a:pPr>
              <a:lnSpc>
                <a:spcPct val="150000"/>
              </a:lnSpc>
            </a:pP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will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pt-BR" sz="1800">
                <a:latin typeface="+mj-lt"/>
                <a:ea typeface="Roboto"/>
                <a:cs typeface="Roboto"/>
                <a:sym typeface="Roboto"/>
              </a:rPr>
              <a:t>sujeito + verbo</a:t>
            </a:r>
          </a:p>
          <a:p>
            <a:endParaRPr lang="pt-BR" sz="1800" i="1">
              <a:latin typeface="+mj-lt"/>
              <a:ea typeface="Roboto"/>
              <a:cs typeface="Roboto"/>
              <a:sym typeface="Roboto"/>
            </a:endParaRPr>
          </a:p>
          <a:p>
            <a:r>
              <a:rPr lang="pt-BR" sz="1800" b="1" i="1">
                <a:latin typeface="+mj-lt"/>
                <a:ea typeface="Roboto"/>
                <a:cs typeface="Roboto"/>
                <a:sym typeface="Roboto"/>
              </a:rPr>
              <a:t>Will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they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b="1" i="1" err="1">
                <a:latin typeface="+mj-lt"/>
                <a:ea typeface="Roboto"/>
                <a:cs typeface="Roboto"/>
                <a:sym typeface="Roboto"/>
              </a:rPr>
              <a:t>need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more help?</a:t>
            </a:r>
            <a:endParaRPr sz="1800" i="1">
              <a:latin typeface="+mj-lt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Discourse Genres</a:t>
            </a:r>
            <a:endParaRPr sz="5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88;p50">
            <a:extLst>
              <a:ext uri="{FF2B5EF4-FFF2-40B4-BE49-F238E27FC236}">
                <a16:creationId xmlns:a16="http://schemas.microsoft.com/office/drawing/2014/main" id="{41E88746-D91C-334E-3A42-5058621EDDEB}"/>
              </a:ext>
            </a:extLst>
          </p:cNvPr>
          <p:cNvSpPr txBox="1"/>
          <p:nvPr/>
        </p:nvSpPr>
        <p:spPr>
          <a:xfrm>
            <a:off x="527175" y="669811"/>
            <a:ext cx="30000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Be </a:t>
            </a:r>
            <a:r>
              <a:rPr lang="pt-BR" sz="3200" b="1" err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going</a:t>
            </a:r>
            <a:r>
              <a:rPr lang="pt-BR" sz="3200" b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3200" b="1" err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to</a:t>
            </a:r>
            <a:endParaRPr sz="3200" b="1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" name="Google Shape;289;p50">
            <a:extLst>
              <a:ext uri="{FF2B5EF4-FFF2-40B4-BE49-F238E27FC236}">
                <a16:creationId xmlns:a16="http://schemas.microsoft.com/office/drawing/2014/main" id="{2737C9C8-6E57-5E95-E003-500F436C2216}"/>
              </a:ext>
            </a:extLst>
          </p:cNvPr>
          <p:cNvSpPr txBox="1"/>
          <p:nvPr/>
        </p:nvSpPr>
        <p:spPr>
          <a:xfrm>
            <a:off x="461189" y="1249211"/>
            <a:ext cx="7347099" cy="3647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92D050"/>
                </a:solidFill>
                <a:latin typeface="+mj-lt"/>
                <a:ea typeface="Roboto"/>
                <a:cs typeface="Roboto"/>
                <a:sym typeface="Roboto"/>
              </a:rPr>
              <a:t>Afirmativa</a:t>
            </a:r>
            <a:endParaRPr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be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>
                <a:latin typeface="+mj-lt"/>
                <a:ea typeface="Roboto"/>
                <a:cs typeface="Roboto"/>
                <a:sym typeface="Roboto"/>
              </a:rPr>
              <a:t>(presente) 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+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going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pt-BR" sz="1800">
                <a:latin typeface="+mj-lt"/>
                <a:ea typeface="Roboto"/>
                <a:cs typeface="Roboto"/>
                <a:sym typeface="Roboto"/>
              </a:rPr>
              <a:t>verbo principal</a:t>
            </a:r>
          </a:p>
          <a:p>
            <a:pPr lvl="1"/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They </a:t>
            </a:r>
            <a:r>
              <a:rPr lang="pt-BR" sz="1800" b="1" i="1">
                <a:latin typeface="+mj-lt"/>
                <a:ea typeface="Roboto"/>
                <a:cs typeface="Roboto"/>
                <a:sym typeface="Roboto"/>
              </a:rPr>
              <a:t>are </a:t>
            </a:r>
            <a:r>
              <a:rPr lang="pt-BR" sz="1800" b="1" i="1" err="1">
                <a:latin typeface="+mj-lt"/>
                <a:ea typeface="Roboto"/>
                <a:cs typeface="Roboto"/>
                <a:sym typeface="Roboto"/>
              </a:rPr>
              <a:t>going</a:t>
            </a:r>
            <a:r>
              <a:rPr lang="pt-BR" sz="18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b="1" i="1" err="1">
                <a:latin typeface="+mj-lt"/>
                <a:ea typeface="Roboto"/>
                <a:cs typeface="Roboto"/>
                <a:sym typeface="Roboto"/>
              </a:rPr>
              <a:t>to</a:t>
            </a:r>
            <a:r>
              <a:rPr lang="pt-BR" sz="18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b="1" i="1" err="1">
                <a:latin typeface="+mj-lt"/>
                <a:ea typeface="Roboto"/>
                <a:cs typeface="Roboto"/>
                <a:sym typeface="Roboto"/>
              </a:rPr>
              <a:t>launch</a:t>
            </a:r>
            <a:r>
              <a:rPr lang="pt-BR" sz="1800" b="1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a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campaign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for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street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dogs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next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1800" i="1" err="1">
                <a:latin typeface="+mj-lt"/>
                <a:ea typeface="Roboto"/>
                <a:cs typeface="Roboto"/>
                <a:sym typeface="Roboto"/>
              </a:rPr>
              <a:t>week</a:t>
            </a:r>
            <a:r>
              <a:rPr lang="pt-BR" sz="1800" i="1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err="1">
                <a:solidFill>
                  <a:srgbClr val="FF0000"/>
                </a:solidFill>
                <a:latin typeface="+mj-lt"/>
                <a:ea typeface="Roboto"/>
                <a:cs typeface="Roboto"/>
                <a:sym typeface="Roboto"/>
              </a:rPr>
              <a:t>Negativa</a:t>
            </a:r>
            <a:endParaRPr lang="en-US" sz="1800" i="1">
              <a:solidFill>
                <a:srgbClr val="FF0000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be </a:t>
            </a:r>
            <a:r>
              <a:rPr lang="en-US" sz="1800">
                <a:latin typeface="+mj-lt"/>
                <a:ea typeface="Roboto"/>
                <a:cs typeface="Roboto"/>
                <a:sym typeface="Roboto"/>
              </a:rPr>
              <a:t>(</a:t>
            </a:r>
            <a:r>
              <a:rPr lang="en-US" sz="1800" err="1">
                <a:latin typeface="+mj-lt"/>
                <a:ea typeface="Roboto"/>
                <a:cs typeface="Roboto"/>
                <a:sym typeface="Roboto"/>
              </a:rPr>
              <a:t>presente</a:t>
            </a:r>
            <a:r>
              <a:rPr lang="en-US" sz="1800">
                <a:latin typeface="+mj-lt"/>
                <a:ea typeface="Roboto"/>
                <a:cs typeface="Roboto"/>
                <a:sym typeface="Roboto"/>
              </a:rPr>
              <a:t>) 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+ not + going to + </a:t>
            </a:r>
            <a:r>
              <a:rPr lang="en-US" sz="1800">
                <a:latin typeface="+mj-lt"/>
                <a:ea typeface="Roboto"/>
                <a:cs typeface="Roboto"/>
                <a:sym typeface="Roboto"/>
              </a:rPr>
              <a:t>verbo principal</a:t>
            </a:r>
          </a:p>
          <a:p>
            <a:pPr lvl="1"/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Anna </a:t>
            </a:r>
            <a:r>
              <a:rPr lang="en-US" sz="1800" b="1" i="1">
                <a:latin typeface="+mj-lt"/>
                <a:ea typeface="Roboto"/>
                <a:cs typeface="Roboto"/>
                <a:sym typeface="Roboto"/>
              </a:rPr>
              <a:t>is not going to take 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pictures of the animals for the poster.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err="1">
                <a:solidFill>
                  <a:srgbClr val="FFC000"/>
                </a:solidFill>
                <a:latin typeface="+mj-lt"/>
                <a:ea typeface="Roboto"/>
                <a:cs typeface="Roboto"/>
                <a:sym typeface="Roboto"/>
              </a:rPr>
              <a:t>Interrogativa</a:t>
            </a:r>
            <a:endParaRPr lang="en-US" sz="1800" i="1">
              <a:solidFill>
                <a:srgbClr val="FFC000"/>
              </a:solidFill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be </a:t>
            </a:r>
            <a:r>
              <a:rPr lang="en-US" sz="1800">
                <a:latin typeface="+mj-lt"/>
                <a:ea typeface="Roboto"/>
                <a:cs typeface="Roboto"/>
                <a:sym typeface="Roboto"/>
              </a:rPr>
              <a:t>(</a:t>
            </a:r>
            <a:r>
              <a:rPr lang="en-US" sz="1800" err="1">
                <a:latin typeface="+mj-lt"/>
                <a:ea typeface="Roboto"/>
                <a:cs typeface="Roboto"/>
                <a:sym typeface="Roboto"/>
              </a:rPr>
              <a:t>presente</a:t>
            </a:r>
            <a:r>
              <a:rPr lang="en-US" sz="1800">
                <a:latin typeface="+mj-lt"/>
                <a:ea typeface="Roboto"/>
                <a:cs typeface="Roboto"/>
                <a:sym typeface="Roboto"/>
              </a:rPr>
              <a:t>) 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+ </a:t>
            </a:r>
            <a:r>
              <a:rPr lang="en-US" sz="1800" err="1">
                <a:latin typeface="+mj-lt"/>
                <a:ea typeface="Roboto"/>
                <a:cs typeface="Roboto"/>
                <a:sym typeface="Roboto"/>
              </a:rPr>
              <a:t>sujeito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 + going to + </a:t>
            </a:r>
            <a:r>
              <a:rPr lang="en-US" sz="1800">
                <a:latin typeface="+mj-lt"/>
                <a:ea typeface="Roboto"/>
                <a:cs typeface="Roboto"/>
                <a:sym typeface="Roboto"/>
              </a:rPr>
              <a:t>verbo principal</a:t>
            </a:r>
          </a:p>
          <a:p>
            <a:pPr lvl="1"/>
            <a:r>
              <a:rPr lang="en-US" sz="1800" b="1" i="1">
                <a:latin typeface="+mj-lt"/>
                <a:ea typeface="Roboto"/>
                <a:cs typeface="Roboto"/>
                <a:sym typeface="Roboto"/>
              </a:rPr>
              <a:t>Are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 you </a:t>
            </a:r>
            <a:r>
              <a:rPr lang="en-US" sz="1800" b="1" i="1">
                <a:latin typeface="+mj-lt"/>
                <a:ea typeface="Roboto"/>
                <a:cs typeface="Roboto"/>
                <a:sym typeface="Roboto"/>
              </a:rPr>
              <a:t>going to help 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with the campaign?</a:t>
            </a:r>
            <a:endParaRPr sz="1800" i="1">
              <a:latin typeface="+mj-lt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614486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" name="Google Shape;121;p20"/>
          <p:cNvGraphicFramePr/>
          <p:nvPr>
            <p:extLst>
              <p:ext uri="{D42A27DB-BD31-4B8C-83A1-F6EECF244321}">
                <p14:modId xmlns:p14="http://schemas.microsoft.com/office/powerpoint/2010/main" val="3731943271"/>
              </p:ext>
            </p:extLst>
          </p:nvPr>
        </p:nvGraphicFramePr>
        <p:xfrm>
          <a:off x="507325" y="543000"/>
          <a:ext cx="8129350" cy="3948915"/>
        </p:xfrm>
        <a:graphic>
          <a:graphicData uri="http://schemas.openxmlformats.org/drawingml/2006/table">
            <a:tbl>
              <a:tblPr>
                <a:noFill/>
                <a:tableStyleId>{EF430515-F8C5-41F3-A195-1D2BC069DAF5}</a:tableStyleId>
              </a:tblPr>
              <a:tblGrid>
                <a:gridCol w="2023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6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Photo Report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 series of photographs or images, accompanied by captions, descriptions, or short texts.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Events, places, people, nature, culture, social issues, or other subjects that can be visually represented.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inform, entertain, educate, or raise awareness about a particular topic or event through visual storytelling.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The general public, including people who are interested in photography, the subject matter, or the visual arts.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Professional photographers, photojournalists, or editors who curate and compile the photographs or images.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59112BA6-35DD-586C-63C7-D091C85B2557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</a:t>
            </a:r>
            <a:endParaRPr lang="en-US"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" name="Google Shape;151;p26"/>
          <p:cNvGraphicFramePr/>
          <p:nvPr>
            <p:extLst>
              <p:ext uri="{D42A27DB-BD31-4B8C-83A1-F6EECF244321}">
                <p14:modId xmlns:p14="http://schemas.microsoft.com/office/powerpoint/2010/main" val="2737543150"/>
              </p:ext>
            </p:extLst>
          </p:nvPr>
        </p:nvGraphicFramePr>
        <p:xfrm>
          <a:off x="378737" y="566289"/>
          <a:ext cx="8386525" cy="3973813"/>
        </p:xfrm>
        <a:graphic>
          <a:graphicData uri="http://schemas.openxmlformats.org/drawingml/2006/table">
            <a:tbl>
              <a:tblPr>
                <a:noFill/>
                <a:tableStyleId>{EF430515-F8C5-41F3-A195-1D2BC069DAF5}</a:tableStyleId>
              </a:tblPr>
              <a:tblGrid>
                <a:gridCol w="1885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0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Talk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43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Introduction, body and conclusion or call to action. 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44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 wide range of topics, including social issues, personal experiences, scientific discoveries, or other topics that might educate, entertain, or inspire the audience.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638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Sharing knowledge, promoting a cause, showcasing talent, etc. 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584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Talks are typically heard by live audiences, although they may also be recorded and distributed via online platforms.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09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650" b="1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  <a:endParaRPr sz="1650" b="1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50" noProof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Individuals with expertise or interest in the topic, such as academics, activists, entrepreneurs, or artists. 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CBDD86E4-460D-82EF-21BB-7A9666D5148D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</a:t>
            </a:r>
            <a:endParaRPr lang="en-US"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Language Topics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8"/>
          <p:cNvSpPr txBox="1"/>
          <p:nvPr/>
        </p:nvSpPr>
        <p:spPr>
          <a:xfrm>
            <a:off x="489098" y="1220786"/>
            <a:ext cx="7965105" cy="397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latin typeface="+mj-lt"/>
                <a:ea typeface="Roboto"/>
                <a:cs typeface="Roboto"/>
                <a:sym typeface="Roboto"/>
              </a:rPr>
              <a:t>• 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Usado para descrever hábitos, rotina, atividades permanentes e fatos</a:t>
            </a:r>
            <a:r>
              <a:rPr lang="pt-BR" sz="1800">
                <a:latin typeface="Roboto"/>
                <a:ea typeface="Roboto"/>
                <a:cs typeface="Roboto"/>
                <a:sym typeface="Roboto"/>
              </a:rPr>
              <a:t>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180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92D050"/>
                </a:solidFill>
                <a:latin typeface="+mj-lt"/>
                <a:ea typeface="Roboto"/>
                <a:cs typeface="Roboto"/>
                <a:sym typeface="Roboto"/>
              </a:rPr>
              <a:t>Afirmativa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I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You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We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They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verb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I 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play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basketball on Sundays.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He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She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It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verb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 + -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s*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He </a:t>
            </a:r>
            <a:r>
              <a:rPr lang="pt-BR" sz="2000" b="1" i="1">
                <a:latin typeface="+mj-lt"/>
                <a:ea typeface="Roboto"/>
                <a:cs typeface="Roboto"/>
                <a:sym typeface="Roboto"/>
              </a:rPr>
              <a:t>likes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mystery books.</a:t>
            </a:r>
            <a:endParaRPr lang="pt-BR" sz="10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10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*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Verbos terminados em -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h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, -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s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, -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x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, -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z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 e -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o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 são acrescidos de -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es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. (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watch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 – 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watches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); o verbo 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have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 é irregular e na terceira pessoa vira </a:t>
            </a:r>
            <a:r>
              <a:rPr lang="pt-BR" sz="1600" i="1">
                <a:latin typeface="+mj-lt"/>
                <a:ea typeface="Roboto"/>
                <a:cs typeface="Roboto"/>
                <a:sym typeface="Roboto"/>
              </a:rPr>
              <a:t>has</a:t>
            </a:r>
            <a:r>
              <a:rPr lang="pt-BR" sz="1600">
                <a:latin typeface="+mj-lt"/>
                <a:ea typeface="Roboto"/>
                <a:cs typeface="Roboto"/>
                <a:sym typeface="Roboto"/>
              </a:rPr>
              <a:t>. </a:t>
            </a:r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42568BFF-2F39-F9C9-26E6-B9D18481FF09}"/>
              </a:ext>
            </a:extLst>
          </p:cNvPr>
          <p:cNvSpPr txBox="1"/>
          <p:nvPr/>
        </p:nvSpPr>
        <p:spPr>
          <a:xfrm>
            <a:off x="689796" y="417666"/>
            <a:ext cx="7721557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Simple </a:t>
            </a:r>
            <a:r>
              <a:rPr lang="pt-BR" sz="500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Present</a:t>
            </a:r>
            <a:endParaRPr sz="500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27CCB6E3-FB1B-3549-3F0C-709979DFF9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68823" y="4311797"/>
            <a:ext cx="647700" cy="6477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92B2340-1917-584B-A7D4-E8304E73B3B3}"/>
              </a:ext>
            </a:extLst>
          </p:cNvPr>
          <p:cNvSpPr txBox="1"/>
          <p:nvPr/>
        </p:nvSpPr>
        <p:spPr>
          <a:xfrm>
            <a:off x="432650" y="217173"/>
            <a:ext cx="1136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6 - Review</a:t>
            </a:r>
            <a:endParaRPr lang="en-US" sz="1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5E957298-7634-1907-75C6-1001FBAE30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  <p:sp>
        <p:nvSpPr>
          <p:cNvPr id="3" name="Google Shape;272;p48">
            <a:extLst>
              <a:ext uri="{FF2B5EF4-FFF2-40B4-BE49-F238E27FC236}">
                <a16:creationId xmlns:a16="http://schemas.microsoft.com/office/drawing/2014/main" id="{BAE762A6-57EA-EBF7-2895-08B8822673D5}"/>
              </a:ext>
            </a:extLst>
          </p:cNvPr>
          <p:cNvSpPr txBox="1"/>
          <p:nvPr/>
        </p:nvSpPr>
        <p:spPr>
          <a:xfrm>
            <a:off x="476493" y="1208429"/>
            <a:ext cx="7965105" cy="2800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FF0000"/>
                </a:solidFill>
                <a:latin typeface="+mj-lt"/>
                <a:ea typeface="Roboto"/>
                <a:cs typeface="Roboto"/>
                <a:sym typeface="Roboto"/>
              </a:rPr>
              <a:t>Negativa				</a:t>
            </a:r>
            <a:r>
              <a:rPr lang="pt-BR" sz="2000" b="1">
                <a:solidFill>
                  <a:srgbClr val="FFC000"/>
                </a:solidFill>
                <a:latin typeface="+mj-lt"/>
                <a:ea typeface="Roboto"/>
                <a:cs typeface="Roboto"/>
                <a:sym typeface="Roboto"/>
              </a:rPr>
              <a:t>Interrogativa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I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You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We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They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don’t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verb		Do + I/you/we/they + verb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I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don’t study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on Saturdays.		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Do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you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speak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Spanish?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He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She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It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doesn’t</a:t>
            </a:r>
            <a:r>
              <a:rPr lang="en-US" sz="2000">
                <a:latin typeface="+mj-lt"/>
                <a:ea typeface="Roboto"/>
                <a:cs typeface="Roboto"/>
                <a:sym typeface="Roboto"/>
              </a:rPr>
              <a:t> +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verb		Does + he/she/it + verb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She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doesn’t live 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with her parents.	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Does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she </a:t>
            </a:r>
            <a:r>
              <a:rPr lang="en-US" sz="2000" b="1" i="1">
                <a:latin typeface="+mj-lt"/>
                <a:ea typeface="Roboto"/>
                <a:cs typeface="Roboto"/>
                <a:sym typeface="Roboto"/>
              </a:rPr>
              <a:t>have</a:t>
            </a:r>
            <a:r>
              <a:rPr lang="en-US" sz="2000" i="1">
                <a:latin typeface="+mj-lt"/>
                <a:ea typeface="Roboto"/>
                <a:cs typeface="Roboto"/>
                <a:sym typeface="Roboto"/>
              </a:rPr>
              <a:t> a brother?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i="1">
              <a:latin typeface="+mj-lt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50"/>
          <p:cNvSpPr txBox="1"/>
          <p:nvPr/>
        </p:nvSpPr>
        <p:spPr>
          <a:xfrm>
            <a:off x="527175" y="669811"/>
            <a:ext cx="30000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err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Verb</a:t>
            </a:r>
            <a:r>
              <a:rPr lang="pt-BR" sz="3200" b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3200" b="1" err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be</a:t>
            </a:r>
            <a:endParaRPr lang="pt-BR" sz="3200" b="1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89" name="Google Shape;289;p50"/>
          <p:cNvSpPr txBox="1"/>
          <p:nvPr/>
        </p:nvSpPr>
        <p:spPr>
          <a:xfrm>
            <a:off x="527175" y="1249211"/>
            <a:ext cx="2173374" cy="2862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92D050"/>
                </a:solidFill>
                <a:latin typeface="+mj-lt"/>
                <a:ea typeface="Roboto"/>
                <a:cs typeface="Roboto"/>
                <a:sym typeface="Roboto"/>
              </a:rPr>
              <a:t>Afirmativa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I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am</a:t>
            </a:r>
            <a:endParaRPr lang="en-US"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You/We/They are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She/He/It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is</a:t>
            </a:r>
            <a:endParaRPr lang="en-US"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i="1">
              <a:latin typeface="+mj-lt"/>
              <a:ea typeface="Roboto"/>
              <a:cs typeface="Roboto"/>
              <a:sym typeface="Roboto"/>
            </a:endParaRPr>
          </a:p>
          <a:p>
            <a:pPr lvl="1"/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The girls </a:t>
            </a:r>
            <a:r>
              <a:rPr lang="en-US" sz="1800" b="1" i="1">
                <a:latin typeface="+mj-lt"/>
                <a:ea typeface="Roboto"/>
                <a:cs typeface="Roboto"/>
                <a:sym typeface="Roboto"/>
              </a:rPr>
              <a:t>are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very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brave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!</a:t>
            </a:r>
          </a:p>
        </p:txBody>
      </p:sp>
      <p:sp>
        <p:nvSpPr>
          <p:cNvPr id="290" name="Google Shape;290;p50"/>
          <p:cNvSpPr txBox="1"/>
          <p:nvPr/>
        </p:nvSpPr>
        <p:spPr>
          <a:xfrm>
            <a:off x="2936752" y="1256020"/>
            <a:ext cx="3320389" cy="2631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FF0000"/>
                </a:solidFill>
                <a:latin typeface="+mj-lt"/>
                <a:ea typeface="Roboto"/>
                <a:cs typeface="Roboto"/>
                <a:sym typeface="Roboto"/>
              </a:rPr>
              <a:t>Negativa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I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am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 not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You/We/They are not/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aren’t</a:t>
            </a:r>
            <a:endParaRPr lang="en-US"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He/She/It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is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 not/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isn’t</a:t>
            </a:r>
            <a:endParaRPr lang="en-US" sz="20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We </a:t>
            </a:r>
            <a:r>
              <a:rPr lang="en-US" sz="1800" b="1" i="1">
                <a:latin typeface="+mj-lt"/>
                <a:ea typeface="Roboto"/>
                <a:cs typeface="Roboto"/>
                <a:sym typeface="Roboto"/>
              </a:rPr>
              <a:t>are not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hungry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right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now</a:t>
            </a:r>
            <a:r>
              <a:rPr lang="en-US" sz="1800">
                <a:latin typeface="+mj-lt"/>
                <a:ea typeface="Roboto"/>
                <a:cs typeface="Roboto"/>
                <a:sym typeface="Roboto"/>
              </a:rPr>
              <a:t>.</a:t>
            </a:r>
          </a:p>
        </p:txBody>
      </p:sp>
      <p:sp>
        <p:nvSpPr>
          <p:cNvPr id="291" name="Google Shape;291;p50"/>
          <p:cNvSpPr txBox="1"/>
          <p:nvPr/>
        </p:nvSpPr>
        <p:spPr>
          <a:xfrm>
            <a:off x="6493345" y="1249211"/>
            <a:ext cx="2123480" cy="2585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rgbClr val="FFC000"/>
                </a:solidFill>
                <a:latin typeface="+mj-lt"/>
                <a:ea typeface="Roboto"/>
                <a:cs typeface="Roboto"/>
                <a:sym typeface="Roboto"/>
              </a:rPr>
              <a:t>Interrogativa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Am I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Are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you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we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they</a:t>
            </a:r>
            <a:endParaRPr lang="en-US"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Is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she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/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he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/it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i="1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1" err="1">
                <a:latin typeface="+mj-lt"/>
                <a:ea typeface="Roboto"/>
                <a:cs typeface="Roboto"/>
                <a:sym typeface="Roboto"/>
              </a:rPr>
              <a:t>Is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he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 a </a:t>
            </a:r>
            <a:r>
              <a:rPr lang="en-US" sz="1800" i="1" err="1">
                <a:latin typeface="+mj-lt"/>
                <a:ea typeface="Roboto"/>
                <a:cs typeface="Roboto"/>
                <a:sym typeface="Roboto"/>
              </a:rPr>
              <a:t>teacher</a:t>
            </a:r>
            <a:r>
              <a:rPr lang="en-US" sz="1800" i="1">
                <a:latin typeface="+mj-lt"/>
                <a:ea typeface="Roboto"/>
                <a:cs typeface="Roboto"/>
                <a:sym typeface="Roboto"/>
              </a:rPr>
              <a:t>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51"/>
          <p:cNvSpPr txBox="1"/>
          <p:nvPr/>
        </p:nvSpPr>
        <p:spPr>
          <a:xfrm>
            <a:off x="623188" y="1362621"/>
            <a:ext cx="7897041" cy="295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• Descreve uma situação ou ação em progresso no momento da fala ou no tempo presente.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t-BR" sz="2000">
              <a:latin typeface="+mj-lt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rgbClr val="92D050"/>
                </a:solidFill>
                <a:latin typeface="+mj-lt"/>
                <a:ea typeface="Roboto"/>
                <a:cs typeface="Roboto"/>
                <a:sym typeface="Roboto"/>
              </a:rPr>
              <a:t>Afirmativa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verbo </a:t>
            </a:r>
            <a:r>
              <a:rPr lang="pt-BR" sz="2000" i="1" err="1">
                <a:latin typeface="+mj-lt"/>
                <a:ea typeface="Roboto"/>
                <a:cs typeface="Roboto"/>
                <a:sym typeface="Roboto"/>
              </a:rPr>
              <a:t>be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 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no presente + verbo principal -</a:t>
            </a: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ing</a:t>
            </a:r>
            <a:r>
              <a:rPr lang="pt-BR" sz="2000">
                <a:latin typeface="+mj-lt"/>
                <a:ea typeface="Roboto"/>
                <a:cs typeface="Roboto"/>
                <a:sym typeface="Roboto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t-BR" sz="2000" i="1">
                <a:latin typeface="+mj-lt"/>
                <a:ea typeface="Roboto"/>
                <a:cs typeface="Roboto"/>
                <a:sym typeface="Roboto"/>
              </a:rPr>
              <a:t>I’m reading a fabulous novel about a brave teenager.</a:t>
            </a:r>
            <a:endParaRPr lang="pt-BR" sz="2000">
              <a:latin typeface="+mj-lt"/>
              <a:ea typeface="Roboto"/>
              <a:cs typeface="Roboto"/>
              <a:sym typeface="Roboto"/>
            </a:endParaRPr>
          </a:p>
        </p:txBody>
      </p:sp>
      <p:sp>
        <p:nvSpPr>
          <p:cNvPr id="2" name="Google Shape;162;p28">
            <a:extLst>
              <a:ext uri="{FF2B5EF4-FFF2-40B4-BE49-F238E27FC236}">
                <a16:creationId xmlns:a16="http://schemas.microsoft.com/office/drawing/2014/main" id="{48E4857A-60BB-4F14-33D9-68E509D99FA1}"/>
              </a:ext>
            </a:extLst>
          </p:cNvPr>
          <p:cNvSpPr txBox="1"/>
          <p:nvPr/>
        </p:nvSpPr>
        <p:spPr>
          <a:xfrm>
            <a:off x="710931" y="445890"/>
            <a:ext cx="7721557" cy="954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Present</a:t>
            </a:r>
            <a:r>
              <a:rPr lang="pt-BR" sz="5000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pt-BR" sz="5000" err="1">
                <a:solidFill>
                  <a:srgbClr val="4A86E8"/>
                </a:solidFill>
                <a:latin typeface="Roboto"/>
                <a:ea typeface="Roboto"/>
                <a:cs typeface="Roboto"/>
                <a:sym typeface="Roboto"/>
              </a:rPr>
              <a:t>Progressive</a:t>
            </a:r>
            <a:endParaRPr sz="5000">
              <a:solidFill>
                <a:srgbClr val="4A86E8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B8F2D8D-176B-A073-6E3A-431BD89E4EA1}"/>
              </a:ext>
            </a:extLst>
          </p:cNvPr>
          <p:cNvSpPr txBox="1"/>
          <p:nvPr/>
        </p:nvSpPr>
        <p:spPr>
          <a:xfrm>
            <a:off x="432650" y="217173"/>
            <a:ext cx="11368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6 - Review</a:t>
            </a:r>
            <a:endParaRPr lang="en-US" sz="1100"/>
          </a:p>
        </p:txBody>
      </p:sp>
      <p:pic>
        <p:nvPicPr>
          <p:cNvPr id="4" name="Gráfico 3" descr="Círculo com seta para a esquerda estrutura de tópicos">
            <a:extLst>
              <a:ext uri="{FF2B5EF4-FFF2-40B4-BE49-F238E27FC236}">
                <a16:creationId xmlns:a16="http://schemas.microsoft.com/office/drawing/2014/main" id="{D0B7698A-476E-08B7-202A-80C56F7483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02600" y="4279900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1178</Words>
  <Application>Microsoft Office PowerPoint</Application>
  <PresentationFormat>Apresentação na tela (16:9)</PresentationFormat>
  <Paragraphs>169</Paragraphs>
  <Slides>20</Slides>
  <Notes>18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Lato</vt:lpstr>
      <vt:lpstr>Arial</vt:lpstr>
      <vt:lpstr>Raleway</vt:lpstr>
      <vt:lpstr>Roboto</vt:lpstr>
      <vt:lpstr>Streamline</vt:lpstr>
      <vt:lpstr>9º ano</vt:lpstr>
      <vt:lpstr>Discourse Genres</vt:lpstr>
      <vt:lpstr>Apresentação do PowerPoint</vt:lpstr>
      <vt:lpstr>Apresentação do PowerPoint</vt:lpstr>
      <vt:lpstr>Language Topics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9º ano</dc:title>
  <dc:creator>maestro01</dc:creator>
  <cp:lastModifiedBy> </cp:lastModifiedBy>
  <cp:revision>3</cp:revision>
  <dcterms:modified xsi:type="dcterms:W3CDTF">2023-06-21T17:26:52Z</dcterms:modified>
</cp:coreProperties>
</file>