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2" r:id="rId4"/>
    <p:sldId id="268" r:id="rId5"/>
    <p:sldId id="270" r:id="rId6"/>
    <p:sldId id="287" r:id="rId7"/>
    <p:sldId id="288" r:id="rId8"/>
    <p:sldId id="289" r:id="rId9"/>
  </p:sldIdLst>
  <p:sldSz cx="9144000" cy="5143500" type="screen16x9"/>
  <p:notesSz cx="6858000" cy="9144000"/>
  <p:embeddedFontLst>
    <p:embeddedFont>
      <p:font typeface="Lato" panose="020F0502020204030203" pitchFamily="34" charset="0"/>
      <p:regular r:id="rId11"/>
      <p:bold r:id="rId12"/>
      <p:italic r:id="rId13"/>
      <p:boldItalic r:id="rId14"/>
    </p:embeddedFont>
    <p:embeddedFont>
      <p:font typeface="Raleway" pitchFamily="2" charset="0"/>
      <p:regular r:id="rId15"/>
      <p:bold r:id="rId16"/>
      <p:italic r:id="rId17"/>
      <p:boldItalic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D9C37-0195-D76E-172A-754908DEE1DB}" v="1" dt="2023-05-23T13:53:43.353"/>
    <p1510:client id="{ABB26F18-F144-4835-82C3-A9FD5ACC6AD4}" v="29" dt="2023-05-22T14:45:18.477"/>
  </p1510:revLst>
</p1510:revInfo>
</file>

<file path=ppt/tableStyles.xml><?xml version="1.0" encoding="utf-8"?>
<a:tblStyleLst xmlns:a="http://schemas.openxmlformats.org/drawingml/2006/main" def="{EF430515-F8C5-41F3-A195-1D2BC069DAF5}">
  <a:tblStyle styleId="{EF430515-F8C5-41F3-A195-1D2BC069D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8baf11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8baf11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e25bb0191b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e25bb0191b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408238e225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408238e225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18baf11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18baf11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e2a9cac8d4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e2a9cac8d4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e2a9cac8d4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e2a9cac8d4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e2a9cac8d4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e2a9cac8d4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9º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p19"/>
          <p:cNvGraphicFramePr/>
          <p:nvPr>
            <p:extLst>
              <p:ext uri="{D42A27DB-BD31-4B8C-83A1-F6EECF244321}">
                <p14:modId xmlns:p14="http://schemas.microsoft.com/office/powerpoint/2010/main" val="831710326"/>
              </p:ext>
            </p:extLst>
          </p:nvPr>
        </p:nvGraphicFramePr>
        <p:xfrm>
          <a:off x="626263" y="552113"/>
          <a:ext cx="7891475" cy="4039250"/>
        </p:xfrm>
        <a:graphic>
          <a:graphicData uri="http://schemas.openxmlformats.org/drawingml/2006/table">
            <a:tbl>
              <a:tblPr>
                <a:solidFill>
                  <a:srgbClr val="F7F7F8"/>
                </a:solidFill>
                <a:tableStyleId>{EF430515-F8C5-41F3-A195-1D2BC069DAF5}</a:tableStyleId>
              </a:tblPr>
              <a:tblGrid>
                <a:gridCol w="188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3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Online Article</a:t>
                      </a:r>
                      <a:endParaRPr sz="19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Headline, subheadings, introduction, body, conclusion, images, videos, links, etc.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 topics and subjects, including news, entertainment, lifestyle, science, technology, education,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educate, entertain, or persuade readers who access the article online through a website or social media platform.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People who use the internet and have an interest in the subject matter or who are looking for information online.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Professional journalists, bloggers, writers, or content creators who produce articles for online publications.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665F2FCE-EBB7-DD62-0DBD-029F3D11603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" name="Google Shape;146;p25"/>
          <p:cNvGraphicFramePr/>
          <p:nvPr>
            <p:extLst>
              <p:ext uri="{D42A27DB-BD31-4B8C-83A1-F6EECF244321}">
                <p14:modId xmlns:p14="http://schemas.microsoft.com/office/powerpoint/2010/main" val="206514001"/>
              </p:ext>
            </p:extLst>
          </p:nvPr>
        </p:nvGraphicFramePr>
        <p:xfrm>
          <a:off x="449450" y="529650"/>
          <a:ext cx="8245100" cy="4034670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900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4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PSA (Public Service Announcement)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 include a call-to-action and a brief explanation of the issue being addressed.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Raising awareness about a particular issue, encouraging specific behaviors or actions, providing information to the public.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educate the public about a particular issue or to encourage specific actions.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They are intended to reach a broad audience.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Advertising agencies, government agencies, nonprofit organizations, or individuals with a message to share.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5649194-98DE-6C54-887D-59DDEAA1B463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Language Topics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4"/>
          <p:cNvSpPr txBox="1"/>
          <p:nvPr/>
        </p:nvSpPr>
        <p:spPr>
          <a:xfrm>
            <a:off x="754999" y="1568100"/>
            <a:ext cx="7481625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Connectors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são usados para ligar frases e palavras. Eles expressam diferentes relações entre as ideias apresentadas.</a:t>
            </a:r>
          </a:p>
        </p:txBody>
      </p:sp>
      <p:sp>
        <p:nvSpPr>
          <p:cNvPr id="249" name="Google Shape;249;p44"/>
          <p:cNvSpPr txBox="1"/>
          <p:nvPr/>
        </p:nvSpPr>
        <p:spPr>
          <a:xfrm>
            <a:off x="754999" y="2785663"/>
            <a:ext cx="25533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latin typeface="+mj-lt"/>
                <a:ea typeface="Roboto"/>
                <a:cs typeface="Roboto"/>
                <a:sym typeface="Roboto"/>
              </a:rPr>
              <a:t>Adição</a:t>
            </a:r>
            <a:endParaRPr lang="en-US" sz="1800" b="1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also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or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furthermore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moreover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in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addition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too,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besides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as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well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as</a:t>
            </a:r>
          </a:p>
        </p:txBody>
      </p:sp>
      <p:sp>
        <p:nvSpPr>
          <p:cNvPr id="250" name="Google Shape;250;p44"/>
          <p:cNvSpPr txBox="1"/>
          <p:nvPr/>
        </p:nvSpPr>
        <p:spPr>
          <a:xfrm>
            <a:off x="3398171" y="2785663"/>
            <a:ext cx="2183922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latin typeface="+mj-lt"/>
                <a:ea typeface="Roboto"/>
                <a:cs typeface="Roboto"/>
                <a:sym typeface="Roboto"/>
              </a:rPr>
              <a:t>Contraste</a:t>
            </a:r>
            <a:endParaRPr lang="en-US" sz="1800" b="1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but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although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even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though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however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otherwise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yet</a:t>
            </a: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alternatively</a:t>
            </a:r>
            <a:endParaRPr lang="en-US" sz="1800" i="1"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251" name="Google Shape;251;p44"/>
          <p:cNvSpPr txBox="1"/>
          <p:nvPr/>
        </p:nvSpPr>
        <p:spPr>
          <a:xfrm>
            <a:off x="5735804" y="2785663"/>
            <a:ext cx="2313085" cy="1569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latin typeface="+mj-lt"/>
                <a:ea typeface="Roboto"/>
                <a:cs typeface="Roboto"/>
                <a:sym typeface="Roboto"/>
              </a:rPr>
              <a:t>Consequência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latin typeface="+mj-lt"/>
                <a:ea typeface="Roboto"/>
                <a:cs typeface="Roboto"/>
                <a:sym typeface="Roboto"/>
              </a:rPr>
              <a:t>/resultado</a:t>
            </a:r>
            <a:endParaRPr lang="pt-BR" sz="1800" b="1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as a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result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thus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therefore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consequently</a:t>
            </a:r>
            <a:endParaRPr lang="pt-BR" sz="1800" i="1"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03235FF2-E4DA-FC27-045D-46BB796E7AE5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Connectors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2E5DA6F3-098B-3016-331D-98911382E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3242DED-4ADC-52A8-55D7-711F96ED6D0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5"/>
          <p:cNvSpPr txBox="1"/>
          <p:nvPr/>
        </p:nvSpPr>
        <p:spPr>
          <a:xfrm>
            <a:off x="680483" y="628269"/>
            <a:ext cx="7623545" cy="4339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Adição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As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customers we have to know our rights.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Furthermore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some institutions can clarify our questions when necessary.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Manufacturers need to provide complete information about their products.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Moreover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stores have to make that information available to consumers in a clear manner.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Besides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learning how to create a budget, I learned that spending less is always a good idea.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 control my spending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as well as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my earnings.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1791510B-80A6-F662-22AC-22E5B0086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6"/>
          <p:cNvSpPr txBox="1"/>
          <p:nvPr/>
        </p:nvSpPr>
        <p:spPr>
          <a:xfrm>
            <a:off x="649014" y="709722"/>
            <a:ext cx="7803870" cy="403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Contraste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Even though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I don’t have a job, I save money whenever I can.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My mom opened a savings account for me.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However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I have to make my own deposits.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 always make a list before going to the mall,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otherwise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 buy more things than I need.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If you have problems, talk to our manager.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Alternatively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you can send us an e-mail.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 try to plan before I spend,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yet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it is not always possible.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48682EED-FF55-D24A-12D5-5E366C245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Apresentação na tela (16:9)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Lato</vt:lpstr>
      <vt:lpstr>Raleway</vt:lpstr>
      <vt:lpstr>Arial</vt:lpstr>
      <vt:lpstr>Roboto</vt:lpstr>
      <vt:lpstr>Streamline</vt:lpstr>
      <vt:lpstr>9º ano</vt:lpstr>
      <vt:lpstr>Discourse Genres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9º ano</dc:title>
  <dc:creator>maestro01</dc:creator>
  <cp:lastModifiedBy> </cp:lastModifiedBy>
  <cp:revision>3</cp:revision>
  <dcterms:modified xsi:type="dcterms:W3CDTF">2023-06-21T17:16:28Z</dcterms:modified>
</cp:coreProperties>
</file>