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1" r:id="rId4"/>
    <p:sldId id="267" r:id="rId5"/>
    <p:sldId id="270" r:id="rId6"/>
    <p:sldId id="284" r:id="rId7"/>
    <p:sldId id="285" r:id="rId8"/>
    <p:sldId id="286" r:id="rId9"/>
  </p:sldIdLst>
  <p:sldSz cx="9144000" cy="5143500" type="screen16x9"/>
  <p:notesSz cx="6858000" cy="9144000"/>
  <p:embeddedFontLs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Raleway" pitchFamily="2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e25bb0191b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e25bb0191b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408238e225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408238e225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e2a9cac8d4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e2a9cac8d4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e2a9cac8d4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e2a9cac8d4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e2a9cac8d4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e2a9cac8d4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18"/>
          <p:cNvGraphicFramePr/>
          <p:nvPr>
            <p:extLst>
              <p:ext uri="{D42A27DB-BD31-4B8C-83A1-F6EECF244321}">
                <p14:modId xmlns:p14="http://schemas.microsoft.com/office/powerpoint/2010/main" val="2158926649"/>
              </p:ext>
            </p:extLst>
          </p:nvPr>
        </p:nvGraphicFramePr>
        <p:xfrm>
          <a:off x="651975" y="612038"/>
          <a:ext cx="7840050" cy="3898445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78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1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9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News Article</a:t>
                      </a:r>
                      <a:endParaRPr sz="19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Headline, lead or intro, body or text, quotes,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Current events, news, politics, social issues, business, science, entertainment, sports,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 and update readers about current events and news stories.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General public, news enthusiasts, professionals, academics.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Journalists, reporters, editors, news agencies.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F7F7F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EA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8D688663-86C9-23D3-0CBD-2996C33CDBD9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Google Shape;141;p24"/>
          <p:cNvGraphicFramePr/>
          <p:nvPr>
            <p:extLst>
              <p:ext uri="{D42A27DB-BD31-4B8C-83A1-F6EECF244321}">
                <p14:modId xmlns:p14="http://schemas.microsoft.com/office/powerpoint/2010/main" val="2903933880"/>
              </p:ext>
            </p:extLst>
          </p:nvPr>
        </p:nvGraphicFramePr>
        <p:xfrm>
          <a:off x="423725" y="790775"/>
          <a:ext cx="8296525" cy="3360240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91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Podcast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main topic, discussion, conclusion (planned or improvised).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Varied (e.g. news, entertainment, education, health, etc.).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entertain, educate, inspire or share stories and perspectives with a listening audience.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Anybody can listen to a podcast.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Podcast hosts and producers, who are responsible for developing content and conducting interviews.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8380839-C3B8-BB8E-5061-CCCD15105CE6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/>
          <p:nvPr/>
        </p:nvSpPr>
        <p:spPr>
          <a:xfrm>
            <a:off x="729474" y="1312050"/>
            <a:ext cx="7473125" cy="110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A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2nd conditional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descreve situações hipotéticas, imaginadas e improváveis, mas possíveis de acontecer se uma condição for atendida.</a:t>
            </a:r>
          </a:p>
        </p:txBody>
      </p:sp>
      <p:pic>
        <p:nvPicPr>
          <p:cNvPr id="232" name="Google Shape;23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1428" y="2266127"/>
            <a:ext cx="5810238" cy="193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207EAE12-6A88-AC6D-D7DC-5972D2C9AED6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2nd Conditional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1CCF27C0-C89B-262E-E262-A307831F55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7C242565-54CE-ECA4-56E1-C2DFDA58EF0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/>
          <p:nvPr/>
        </p:nvSpPr>
        <p:spPr>
          <a:xfrm>
            <a:off x="699450" y="1049646"/>
            <a:ext cx="7745100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• Usamos vírgula após a oração com </a:t>
            </a:r>
            <a:r>
              <a:rPr lang="en-US" sz="2000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simple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past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would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wouldn’t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>
                <a:solidFill>
                  <a:schemeClr val="bg1">
                    <a:lumMod val="50000"/>
                  </a:schemeClr>
                </a:solidFill>
                <a:latin typeface="+mj-lt"/>
                <a:ea typeface="Roboto"/>
                <a:cs typeface="Roboto"/>
                <a:sym typeface="Roboto"/>
              </a:rPr>
              <a:t>(mais comum)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there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weren’t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many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vehicles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on the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street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there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would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less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pollution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simple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past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could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might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I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woke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earlier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, I </a:t>
            </a:r>
            <a:r>
              <a:rPr lang="en-US" sz="2000" b="1" i="1" err="1">
                <a:latin typeface="+mj-lt"/>
                <a:ea typeface="Roboto"/>
                <a:cs typeface="Roboto"/>
                <a:sym typeface="Roboto"/>
              </a:rPr>
              <a:t>could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ride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my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bike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2000" i="1" err="1">
                <a:latin typeface="+mj-lt"/>
                <a:ea typeface="Roboto"/>
                <a:cs typeface="Roboto"/>
                <a:sym typeface="Roboto"/>
              </a:rPr>
              <a:t>school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FD788C5C-E2DF-45AC-A500-F8EA93388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3"/>
          <p:cNvSpPr txBox="1"/>
          <p:nvPr/>
        </p:nvSpPr>
        <p:spPr>
          <a:xfrm>
            <a:off x="786808" y="1047460"/>
            <a:ext cx="7400261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Quando a posição das orações está invertida, não precisamos da vírgula.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We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would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happier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and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healthier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if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j-lt"/>
                <a:ea typeface="Roboto"/>
                <a:cs typeface="Roboto"/>
                <a:sym typeface="Roboto"/>
              </a:rPr>
              <a:t>spent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less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time in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traffic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jams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Apresentação na tela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Raleway</vt:lpstr>
      <vt:lpstr>Arial</vt:lpstr>
      <vt:lpstr>Lato</vt:lpstr>
      <vt:lpstr>Roboto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2023-06-21T17:14:58Z</dcterms:modified>
</cp:coreProperties>
</file>