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60" r:id="rId4"/>
    <p:sldId id="266" r:id="rId5"/>
    <p:sldId id="270" r:id="rId6"/>
    <p:sldId id="281" r:id="rId7"/>
    <p:sldId id="282" r:id="rId8"/>
    <p:sldId id="283" r:id="rId9"/>
  </p:sldIdLst>
  <p:sldSz cx="9144000" cy="5143500" type="screen16x9"/>
  <p:notesSz cx="6858000" cy="9144000"/>
  <p:embeddedFontLst>
    <p:embeddedFont>
      <p:font typeface="Lato" panose="020F0502020204030203" pitchFamily="34" charset="0"/>
      <p:regular r:id="rId11"/>
      <p:bold r:id="rId12"/>
      <p:italic r:id="rId13"/>
      <p:boldItalic r:id="rId14"/>
    </p:embeddedFont>
    <p:embeddedFont>
      <p:font typeface="Raleway" pitchFamily="2" charset="0"/>
      <p:regular r:id="rId15"/>
      <p:bold r:id="rId16"/>
      <p:italic r:id="rId17"/>
      <p:boldItalic r:id="rId18"/>
    </p:embeddedFont>
    <p:embeddedFont>
      <p:font typeface="Roboto" panose="02000000000000000000" pitchFamily="2" charset="0"/>
      <p:regular r:id="rId19"/>
      <p:bold r:id="rId20"/>
      <p:italic r:id="rId21"/>
      <p:boldItalic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3D9C37-0195-D76E-172A-754908DEE1DB}" v="1" dt="2023-05-23T13:53:43.353"/>
    <p1510:client id="{ABB26F18-F144-4835-82C3-A9FD5ACC6AD4}" v="29" dt="2023-05-22T14:45:18.477"/>
  </p1510:revLst>
</p1510:revInfo>
</file>

<file path=ppt/tableStyles.xml><?xml version="1.0" encoding="utf-8"?>
<a:tblStyleLst xmlns:a="http://schemas.openxmlformats.org/drawingml/2006/main" def="{EF430515-F8C5-41F3-A195-1D2BC069DAF5}">
  <a:tblStyle styleId="{EF430515-F8C5-41F3-A195-1D2BC069DAF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11.fntdata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font" Target="fonts/font10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23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19" Type="http://schemas.openxmlformats.org/officeDocument/2006/relationships/font" Target="fonts/font9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font" Target="fonts/font12.fntdata"/><Relationship Id="rId27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2418baf118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2418baf118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1e25bb0191b_0_1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1e25bb0191b_0_1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2408238e225_1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2408238e225_1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2418baf1185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2418baf1185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1e2a9cac8d4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Google Shape;211;g1e2a9cac8d4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2418baf1185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" name="Google Shape;218;g2418baf1185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1e2a9cac8d4_0_1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" name="Google Shape;223;g1e2a9cac8d4_0_1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l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7" name="Google Shape;77;p11"/>
          <p:cNvSpPr txBox="1">
            <a:spLocks noGrp="1"/>
          </p:cNvSpPr>
          <p:nvPr>
            <p:ph type="title" hasCustomPrompt="1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>
            <a:spLocks noGrp="1"/>
          </p:cNvSpPr>
          <p:nvPr>
            <p:ph type="body" idx="1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" name="Google Shape;36;p5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body" idx="1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2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" name="Google Shape;45;p6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body" idx="1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9" name="Google Shape;59;p8"/>
          <p:cNvSpPr txBox="1">
            <a:spLocks noGrp="1"/>
          </p:cNvSpPr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" name="Google Shape;66;p9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subTitle" idx="1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body" idx="2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>
            <a:spLocks noGrp="1"/>
          </p:cNvSpPr>
          <p:nvPr>
            <p:ph type="body" idx="1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treamlin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sv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900"/>
              <a:t>9º ano</a:t>
            </a:r>
            <a:endParaRPr sz="590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72CEDC82-070F-FE4B-4EB3-35087B657E74}"/>
              </a:ext>
            </a:extLst>
          </p:cNvPr>
          <p:cNvSpPr txBox="1"/>
          <p:nvPr/>
        </p:nvSpPr>
        <p:spPr>
          <a:xfrm>
            <a:off x="3911203" y="67469"/>
            <a:ext cx="1330325" cy="307777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pt-BR" b="1" dirty="0"/>
              <a:t>CONJUNTO 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900"/>
              <a:t>Discourse Genres</a:t>
            </a:r>
            <a:endParaRPr sz="59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6" name="Google Shape;106;p17"/>
          <p:cNvGraphicFramePr/>
          <p:nvPr>
            <p:extLst>
              <p:ext uri="{D42A27DB-BD31-4B8C-83A1-F6EECF244321}">
                <p14:modId xmlns:p14="http://schemas.microsoft.com/office/powerpoint/2010/main" val="1721703589"/>
              </p:ext>
            </p:extLst>
          </p:nvPr>
        </p:nvGraphicFramePr>
        <p:xfrm>
          <a:off x="806275" y="680484"/>
          <a:ext cx="7531425" cy="4025211"/>
        </p:xfrm>
        <a:graphic>
          <a:graphicData uri="http://schemas.openxmlformats.org/drawingml/2006/table">
            <a:tbl>
              <a:tblPr>
                <a:noFill/>
                <a:tableStyleId>{EF430515-F8C5-41F3-A195-1D2BC069DAF5}</a:tableStyleId>
              </a:tblPr>
              <a:tblGrid>
                <a:gridCol w="1830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008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6991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950" b="1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Environmental Quiz</a:t>
                      </a:r>
                      <a:endParaRPr sz="1950" b="1">
                        <a:solidFill>
                          <a:srgbClr val="374151"/>
                        </a:solidFill>
                        <a:highlight>
                          <a:srgbClr val="D9EAD3"/>
                        </a:highlight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28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50" b="1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Recurrent structure</a:t>
                      </a:r>
                      <a:endParaRPr sz="1650" b="1">
                        <a:solidFill>
                          <a:srgbClr val="374151"/>
                        </a:solidFill>
                        <a:highlight>
                          <a:srgbClr val="D9EAD3"/>
                        </a:highlight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50" noProof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Title, introduction, multiple-choice questions, answers, explanations.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8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50" b="1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Main themes</a:t>
                      </a:r>
                      <a:endParaRPr sz="1650" b="1">
                        <a:solidFill>
                          <a:srgbClr val="374151"/>
                        </a:solidFill>
                        <a:highlight>
                          <a:srgbClr val="D9EAD3"/>
                        </a:highlight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50" noProof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Environment, sustainability, conservation, ecology.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28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50" b="1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Social function</a:t>
                      </a:r>
                      <a:endParaRPr sz="1650" b="1">
                        <a:solidFill>
                          <a:srgbClr val="374151"/>
                        </a:solidFill>
                        <a:highlight>
                          <a:srgbClr val="D9EAD3"/>
                        </a:highlight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50" noProof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To test readers' knowledge about environmental issues, promote awareness and interest in environmental topics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8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50" b="1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Target audience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7F7F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50" noProof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Environmental enthusiasts, students, educators, the general public.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F7F7F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28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50" b="1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Who produces it?</a:t>
                      </a:r>
                      <a:endParaRPr sz="1650" b="1">
                        <a:solidFill>
                          <a:srgbClr val="374151"/>
                        </a:solidFill>
                        <a:highlight>
                          <a:srgbClr val="D9EAD3"/>
                        </a:highlight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7F7F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50" noProof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Environmental organizations, educators, publishers, individuals passionate about the environment.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F7F7F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CaixaDeTexto 1">
            <a:extLst>
              <a:ext uri="{FF2B5EF4-FFF2-40B4-BE49-F238E27FC236}">
                <a16:creationId xmlns:a16="http://schemas.microsoft.com/office/drawing/2014/main" id="{EBA67CF4-8CD3-A94A-F337-70145E8E2686}"/>
              </a:ext>
            </a:extLst>
          </p:cNvPr>
          <p:cNvSpPr txBox="1"/>
          <p:nvPr/>
        </p:nvSpPr>
        <p:spPr>
          <a:xfrm>
            <a:off x="432650" y="217173"/>
            <a:ext cx="5565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Unit 3</a:t>
            </a:r>
            <a:endParaRPr lang="en-US" sz="11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6" name="Google Shape;136;p23"/>
          <p:cNvGraphicFramePr/>
          <p:nvPr>
            <p:extLst>
              <p:ext uri="{D42A27DB-BD31-4B8C-83A1-F6EECF244321}">
                <p14:modId xmlns:p14="http://schemas.microsoft.com/office/powerpoint/2010/main" val="3003183157"/>
              </p:ext>
            </p:extLst>
          </p:nvPr>
        </p:nvGraphicFramePr>
        <p:xfrm>
          <a:off x="481600" y="586872"/>
          <a:ext cx="8180800" cy="4143285"/>
        </p:xfrm>
        <a:graphic>
          <a:graphicData uri="http://schemas.openxmlformats.org/drawingml/2006/table">
            <a:tbl>
              <a:tblPr>
                <a:noFill/>
                <a:tableStyleId>{EF430515-F8C5-41F3-A195-1D2BC069DAF5}</a:tableStyleId>
              </a:tblPr>
              <a:tblGrid>
                <a:gridCol w="18469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3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3850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50" b="1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Spoken Word Poem</a:t>
                      </a:r>
                      <a:endParaRPr sz="1650" b="1">
                        <a:solidFill>
                          <a:srgbClr val="374151"/>
                        </a:solidFill>
                        <a:highlight>
                          <a:srgbClr val="D9EAD3"/>
                        </a:highlight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b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15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50" b="1" err="1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Recurrent</a:t>
                      </a:r>
                      <a:r>
                        <a:rPr lang="pt-BR" sz="1650" b="1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 </a:t>
                      </a:r>
                      <a:r>
                        <a:rPr lang="pt-BR" sz="1650" b="1" err="1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structure</a:t>
                      </a:r>
                      <a:endParaRPr sz="1650" b="1">
                        <a:solidFill>
                          <a:srgbClr val="374151"/>
                        </a:solidFill>
                        <a:highlight>
                          <a:srgbClr val="D9EAD3"/>
                        </a:highlight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50" noProof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Repetition, rhyme, and rhythm. They may also include elements of storytelling and personal experience.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15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50" b="1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Main themes</a:t>
                      </a:r>
                      <a:endParaRPr sz="1650" b="1">
                        <a:solidFill>
                          <a:srgbClr val="374151"/>
                        </a:solidFill>
                        <a:highlight>
                          <a:srgbClr val="D9EAD3"/>
                        </a:highlight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50" noProof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Identity, social justice, love and relationships, mental health, etc.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15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50" b="1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Social function</a:t>
                      </a:r>
                      <a:endParaRPr sz="1650" b="1">
                        <a:solidFill>
                          <a:srgbClr val="374151"/>
                        </a:solidFill>
                        <a:highlight>
                          <a:srgbClr val="D9EAD3"/>
                        </a:highlight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50" noProof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To serve as a form of self-expression and catharsis for the performer, as well as a way to connect with and inspire the audience. 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50" b="1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Target audience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50" noProof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Typically performed live by the poet themselves, although they can also be recorded and shared online.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50" b="1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Who produces it?</a:t>
                      </a:r>
                      <a:endParaRPr sz="1650" b="1">
                        <a:solidFill>
                          <a:srgbClr val="374151"/>
                        </a:solidFill>
                        <a:highlight>
                          <a:srgbClr val="D9EAD3"/>
                        </a:highlight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50" noProof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A poet.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CaixaDeTexto 1">
            <a:extLst>
              <a:ext uri="{FF2B5EF4-FFF2-40B4-BE49-F238E27FC236}">
                <a16:creationId xmlns:a16="http://schemas.microsoft.com/office/drawing/2014/main" id="{EF050E08-8977-E8A2-0C50-3420CAB5773E}"/>
              </a:ext>
            </a:extLst>
          </p:cNvPr>
          <p:cNvSpPr txBox="1"/>
          <p:nvPr/>
        </p:nvSpPr>
        <p:spPr>
          <a:xfrm>
            <a:off x="432650" y="217173"/>
            <a:ext cx="5565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Unit 3</a:t>
            </a:r>
            <a:endParaRPr lang="en-US" sz="11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7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Language Topics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9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38"/>
          <p:cNvSpPr txBox="1"/>
          <p:nvPr/>
        </p:nvSpPr>
        <p:spPr>
          <a:xfrm>
            <a:off x="765325" y="1397675"/>
            <a:ext cx="7985700" cy="14157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latin typeface="+mj-lt"/>
                <a:ea typeface="Roboto"/>
                <a:cs typeface="Roboto"/>
                <a:sym typeface="Roboto"/>
              </a:rPr>
              <a:t>• As orações condicionais apresentam situações imaginadas, que podem ser prováveis, improváveis ou impossíveis. A </a:t>
            </a:r>
            <a:r>
              <a:rPr lang="pt-BR" sz="2000" i="1">
                <a:latin typeface="+mj-lt"/>
                <a:ea typeface="Roboto"/>
                <a:cs typeface="Roboto"/>
                <a:sym typeface="Roboto"/>
              </a:rPr>
              <a:t>1st conditional </a:t>
            </a:r>
            <a:r>
              <a:rPr lang="pt-BR" sz="2000">
                <a:latin typeface="+mj-lt"/>
                <a:ea typeface="Roboto"/>
                <a:cs typeface="Roboto"/>
                <a:sym typeface="Roboto"/>
              </a:rPr>
              <a:t>trata de situações prováveis de acontecer no futuro caso uma condição seja atendida.</a:t>
            </a:r>
          </a:p>
        </p:txBody>
      </p:sp>
      <p:pic>
        <p:nvPicPr>
          <p:cNvPr id="215" name="Google Shape;215;p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05945" y="2813417"/>
            <a:ext cx="4889258" cy="17515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162;p28">
            <a:extLst>
              <a:ext uri="{FF2B5EF4-FFF2-40B4-BE49-F238E27FC236}">
                <a16:creationId xmlns:a16="http://schemas.microsoft.com/office/drawing/2014/main" id="{DF43C6BE-03E3-6C1E-8F0B-017C0351C3D1}"/>
              </a:ext>
            </a:extLst>
          </p:cNvPr>
          <p:cNvSpPr txBox="1"/>
          <p:nvPr/>
        </p:nvSpPr>
        <p:spPr>
          <a:xfrm>
            <a:off x="689796" y="417666"/>
            <a:ext cx="7721557" cy="9540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0">
                <a:solidFill>
                  <a:srgbClr val="4A86E8"/>
                </a:solidFill>
                <a:latin typeface="Roboto"/>
                <a:ea typeface="Roboto"/>
                <a:cs typeface="Roboto"/>
                <a:sym typeface="Roboto"/>
              </a:rPr>
              <a:t>1st Conditional</a:t>
            </a:r>
            <a:endParaRPr sz="5000">
              <a:solidFill>
                <a:srgbClr val="4A86E8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3" name="Gráfico 2" descr="Círculo com seta para a esquerda estrutura de tópicos">
            <a:extLst>
              <a:ext uri="{FF2B5EF4-FFF2-40B4-BE49-F238E27FC236}">
                <a16:creationId xmlns:a16="http://schemas.microsoft.com/office/drawing/2014/main" id="{B0787701-56F9-A089-2783-E5A91C7E027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202600" y="4279900"/>
            <a:ext cx="647700" cy="647700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4121C209-C0D7-7B1F-2C2A-E04654DD33D4}"/>
              </a:ext>
            </a:extLst>
          </p:cNvPr>
          <p:cNvSpPr txBox="1"/>
          <p:nvPr/>
        </p:nvSpPr>
        <p:spPr>
          <a:xfrm>
            <a:off x="432650" y="217173"/>
            <a:ext cx="5565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Unit 3</a:t>
            </a:r>
            <a:endParaRPr lang="en-US" sz="11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39"/>
          <p:cNvSpPr txBox="1"/>
          <p:nvPr/>
        </p:nvSpPr>
        <p:spPr>
          <a:xfrm>
            <a:off x="691447" y="1049646"/>
            <a:ext cx="7049055" cy="3877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>
                <a:latin typeface="+mj-lt"/>
                <a:ea typeface="Roboto"/>
                <a:cs typeface="Roboto"/>
                <a:sym typeface="Roboto"/>
              </a:rPr>
              <a:t>• Usamos vírgula após a oração com </a:t>
            </a:r>
            <a:r>
              <a:rPr lang="en-US" sz="2000" i="1" err="1">
                <a:latin typeface="+mj-lt"/>
                <a:ea typeface="Roboto"/>
                <a:cs typeface="Roboto"/>
                <a:sym typeface="Roboto"/>
              </a:rPr>
              <a:t>if</a:t>
            </a:r>
            <a:r>
              <a:rPr lang="en-US" sz="2000">
                <a:latin typeface="+mj-lt"/>
                <a:ea typeface="Roboto"/>
                <a:cs typeface="Roboto"/>
                <a:sym typeface="Roboto"/>
              </a:rPr>
              <a:t>.</a:t>
            </a:r>
          </a:p>
          <a:p>
            <a:pPr>
              <a:lnSpc>
                <a:spcPct val="150000"/>
              </a:lnSpc>
            </a:pPr>
            <a:endParaRPr lang="en-US" sz="2000"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1" err="1">
                <a:latin typeface="+mj-lt"/>
                <a:ea typeface="Roboto"/>
                <a:cs typeface="Roboto"/>
                <a:sym typeface="Roboto"/>
              </a:rPr>
              <a:t>If</a:t>
            </a:r>
            <a:r>
              <a:rPr lang="en-US" sz="2000">
                <a:latin typeface="+mj-lt"/>
                <a:ea typeface="Roboto"/>
                <a:cs typeface="Roboto"/>
                <a:sym typeface="Roboto"/>
              </a:rPr>
              <a:t> + </a:t>
            </a:r>
            <a:r>
              <a:rPr lang="en-US" sz="2000" i="1">
                <a:latin typeface="+mj-lt"/>
                <a:ea typeface="Roboto"/>
                <a:cs typeface="Roboto"/>
                <a:sym typeface="Roboto"/>
              </a:rPr>
              <a:t>simple </a:t>
            </a:r>
            <a:r>
              <a:rPr lang="en-US" sz="2000" i="1" err="1">
                <a:latin typeface="+mj-lt"/>
                <a:ea typeface="Roboto"/>
                <a:cs typeface="Roboto"/>
                <a:sym typeface="Roboto"/>
              </a:rPr>
              <a:t>present</a:t>
            </a:r>
            <a:r>
              <a:rPr lang="en-US" sz="2000" i="1"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en-US" sz="2000">
                <a:latin typeface="+mj-lt"/>
                <a:ea typeface="Roboto"/>
                <a:cs typeface="Roboto"/>
                <a:sym typeface="Roboto"/>
              </a:rPr>
              <a:t>+ </a:t>
            </a:r>
            <a:r>
              <a:rPr lang="en-US" sz="2000" i="1" err="1">
                <a:latin typeface="+mj-lt"/>
                <a:ea typeface="Roboto"/>
                <a:cs typeface="Roboto"/>
                <a:sym typeface="Roboto"/>
              </a:rPr>
              <a:t>will</a:t>
            </a:r>
            <a:r>
              <a:rPr lang="en-US" sz="2000" i="1">
                <a:latin typeface="+mj-lt"/>
                <a:ea typeface="Roboto"/>
                <a:cs typeface="Roboto"/>
                <a:sym typeface="Roboto"/>
              </a:rPr>
              <a:t>/</a:t>
            </a:r>
            <a:r>
              <a:rPr lang="en-US" sz="2000" i="1" err="1">
                <a:latin typeface="+mj-lt"/>
                <a:ea typeface="Roboto"/>
                <a:cs typeface="Roboto"/>
                <a:sym typeface="Roboto"/>
              </a:rPr>
              <a:t>won’t</a:t>
            </a:r>
            <a:r>
              <a:rPr lang="en-US" sz="2000" i="1"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en-US" sz="1800">
                <a:solidFill>
                  <a:schemeClr val="bg1">
                    <a:lumMod val="50000"/>
                  </a:schemeClr>
                </a:solidFill>
                <a:latin typeface="+mj-lt"/>
                <a:ea typeface="Roboto"/>
                <a:cs typeface="Roboto"/>
                <a:sym typeface="Roboto"/>
              </a:rPr>
              <a:t>(mais comum)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1" err="1">
                <a:latin typeface="+mj-lt"/>
                <a:ea typeface="Roboto"/>
                <a:cs typeface="Roboto"/>
                <a:sym typeface="Roboto"/>
              </a:rPr>
              <a:t>If</a:t>
            </a:r>
            <a:r>
              <a:rPr lang="en-US" sz="2000" i="1"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en-US" sz="2000" i="1" err="1">
                <a:latin typeface="+mj-lt"/>
                <a:ea typeface="Roboto"/>
                <a:cs typeface="Roboto"/>
                <a:sym typeface="Roboto"/>
              </a:rPr>
              <a:t>we</a:t>
            </a:r>
            <a:r>
              <a:rPr lang="en-US" sz="2000" i="1"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en-US" sz="2000" b="1" i="1" err="1">
                <a:latin typeface="+mj-lt"/>
                <a:ea typeface="Roboto"/>
                <a:cs typeface="Roboto"/>
                <a:sym typeface="Roboto"/>
              </a:rPr>
              <a:t>keep</a:t>
            </a:r>
            <a:r>
              <a:rPr lang="en-US" sz="2000" i="1"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en-US" sz="2000" i="1" err="1">
                <a:latin typeface="+mj-lt"/>
                <a:ea typeface="Roboto"/>
                <a:cs typeface="Roboto"/>
                <a:sym typeface="Roboto"/>
              </a:rPr>
              <a:t>ignoring</a:t>
            </a:r>
            <a:r>
              <a:rPr lang="en-US" sz="2000" i="1"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en-US" sz="2000" i="1" err="1">
                <a:latin typeface="+mj-lt"/>
                <a:ea typeface="Roboto"/>
                <a:cs typeface="Roboto"/>
                <a:sym typeface="Roboto"/>
              </a:rPr>
              <a:t>environmental</a:t>
            </a:r>
            <a:r>
              <a:rPr lang="en-US" sz="2000" i="1"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en-US" sz="2000" i="1" err="1">
                <a:latin typeface="+mj-lt"/>
                <a:ea typeface="Roboto"/>
                <a:cs typeface="Roboto"/>
                <a:sym typeface="Roboto"/>
              </a:rPr>
              <a:t>problems</a:t>
            </a:r>
            <a:r>
              <a:rPr lang="en-US" sz="2000" i="1">
                <a:latin typeface="+mj-lt"/>
                <a:ea typeface="Roboto"/>
                <a:cs typeface="Roboto"/>
                <a:sym typeface="Roboto"/>
              </a:rPr>
              <a:t>, </a:t>
            </a:r>
            <a:r>
              <a:rPr lang="en-US" sz="2000" i="1" err="1">
                <a:latin typeface="+mj-lt"/>
                <a:ea typeface="Roboto"/>
                <a:cs typeface="Roboto"/>
                <a:sym typeface="Roboto"/>
              </a:rPr>
              <a:t>we</a:t>
            </a:r>
            <a:r>
              <a:rPr lang="en-US" sz="2000" i="1"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en-US" sz="2000" b="1" i="1" err="1">
                <a:latin typeface="+mj-lt"/>
                <a:ea typeface="Roboto"/>
                <a:cs typeface="Roboto"/>
                <a:sym typeface="Roboto"/>
              </a:rPr>
              <a:t>won</a:t>
            </a:r>
            <a:r>
              <a:rPr lang="en-US" sz="2000" b="1" i="1">
                <a:latin typeface="+mj-lt"/>
                <a:ea typeface="Roboto"/>
                <a:cs typeface="Roboto"/>
                <a:sym typeface="Roboto"/>
              </a:rPr>
              <a:t>’ t </a:t>
            </a:r>
            <a:r>
              <a:rPr lang="en-US" sz="2000" b="1" i="1" err="1">
                <a:latin typeface="+mj-lt"/>
                <a:ea typeface="Roboto"/>
                <a:cs typeface="Roboto"/>
                <a:sym typeface="Roboto"/>
              </a:rPr>
              <a:t>be</a:t>
            </a:r>
            <a:r>
              <a:rPr lang="en-US" sz="2000" b="1" i="1"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en-US" sz="2000" i="1" err="1">
                <a:latin typeface="+mj-lt"/>
                <a:ea typeface="Roboto"/>
                <a:cs typeface="Roboto"/>
                <a:sym typeface="Roboto"/>
              </a:rPr>
              <a:t>able</a:t>
            </a:r>
            <a:r>
              <a:rPr lang="en-US" sz="2000" i="1"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en-US" sz="2000" i="1" err="1">
                <a:latin typeface="+mj-lt"/>
                <a:ea typeface="Roboto"/>
                <a:cs typeface="Roboto"/>
                <a:sym typeface="Roboto"/>
              </a:rPr>
              <a:t>to</a:t>
            </a:r>
            <a:r>
              <a:rPr lang="en-US" sz="2000" i="1"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en-US" sz="2000" i="1" err="1">
                <a:latin typeface="+mj-lt"/>
                <a:ea typeface="Roboto"/>
                <a:cs typeface="Roboto"/>
                <a:sym typeface="Roboto"/>
              </a:rPr>
              <a:t>save</a:t>
            </a:r>
            <a:r>
              <a:rPr lang="en-US" sz="2000" i="1">
                <a:latin typeface="+mj-lt"/>
                <a:ea typeface="Roboto"/>
                <a:cs typeface="Roboto"/>
                <a:sym typeface="Roboto"/>
              </a:rPr>
              <a:t> the planet.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>
              <a:latin typeface="+mj-lt"/>
              <a:ea typeface="Roboto"/>
              <a:cs typeface="Roboto"/>
              <a:sym typeface="Roboto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1" err="1">
                <a:latin typeface="+mj-lt"/>
                <a:ea typeface="Roboto"/>
                <a:cs typeface="Roboto"/>
                <a:sym typeface="Roboto"/>
              </a:rPr>
              <a:t>If</a:t>
            </a:r>
            <a:r>
              <a:rPr lang="en-US" sz="2000">
                <a:latin typeface="+mj-lt"/>
                <a:ea typeface="Roboto"/>
                <a:cs typeface="Roboto"/>
                <a:sym typeface="Roboto"/>
              </a:rPr>
              <a:t> + </a:t>
            </a:r>
            <a:r>
              <a:rPr lang="en-US" sz="2000" i="1">
                <a:latin typeface="+mj-lt"/>
                <a:ea typeface="Roboto"/>
                <a:cs typeface="Roboto"/>
                <a:sym typeface="Roboto"/>
              </a:rPr>
              <a:t>simple </a:t>
            </a:r>
            <a:r>
              <a:rPr lang="en-US" sz="2000" i="1" err="1">
                <a:latin typeface="+mj-lt"/>
                <a:ea typeface="Roboto"/>
                <a:cs typeface="Roboto"/>
                <a:sym typeface="Roboto"/>
              </a:rPr>
              <a:t>present</a:t>
            </a:r>
            <a:r>
              <a:rPr lang="en-US" sz="2000" i="1"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en-US" sz="2000">
                <a:latin typeface="+mj-lt"/>
                <a:ea typeface="Roboto"/>
                <a:cs typeface="Roboto"/>
                <a:sym typeface="Roboto"/>
              </a:rPr>
              <a:t>+ </a:t>
            </a:r>
            <a:r>
              <a:rPr lang="en-US" sz="2000" i="1">
                <a:latin typeface="+mj-lt"/>
                <a:ea typeface="Roboto"/>
                <a:cs typeface="Roboto"/>
                <a:sym typeface="Roboto"/>
              </a:rPr>
              <a:t>may/may not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1" err="1">
                <a:latin typeface="+mj-lt"/>
                <a:ea typeface="Roboto"/>
                <a:cs typeface="Roboto"/>
                <a:sym typeface="Roboto"/>
              </a:rPr>
              <a:t>If</a:t>
            </a:r>
            <a:r>
              <a:rPr lang="en-US" sz="2000" i="1">
                <a:latin typeface="+mj-lt"/>
                <a:ea typeface="Roboto"/>
                <a:cs typeface="Roboto"/>
                <a:sym typeface="Roboto"/>
              </a:rPr>
              <a:t> the sea </a:t>
            </a:r>
            <a:r>
              <a:rPr lang="en-US" sz="2000" i="1" err="1">
                <a:latin typeface="+mj-lt"/>
                <a:ea typeface="Roboto"/>
                <a:cs typeface="Roboto"/>
                <a:sym typeface="Roboto"/>
              </a:rPr>
              <a:t>level</a:t>
            </a:r>
            <a:r>
              <a:rPr lang="en-US" sz="2000" i="1"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en-US" sz="2000" b="1" i="1" err="1">
                <a:latin typeface="+mj-lt"/>
                <a:ea typeface="Roboto"/>
                <a:cs typeface="Roboto"/>
                <a:sym typeface="Roboto"/>
              </a:rPr>
              <a:t>rises</a:t>
            </a:r>
            <a:r>
              <a:rPr lang="en-US" sz="2000" i="1">
                <a:latin typeface="+mj-lt"/>
                <a:ea typeface="Roboto"/>
                <a:cs typeface="Roboto"/>
                <a:sym typeface="Roboto"/>
              </a:rPr>
              <a:t>, some </a:t>
            </a:r>
            <a:r>
              <a:rPr lang="en-US" sz="2000" i="1" err="1">
                <a:latin typeface="+mj-lt"/>
                <a:ea typeface="Roboto"/>
                <a:cs typeface="Roboto"/>
                <a:sym typeface="Roboto"/>
              </a:rPr>
              <a:t>cities</a:t>
            </a:r>
            <a:r>
              <a:rPr lang="en-US" sz="2000" i="1"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en-US" sz="2000" b="1" i="1">
                <a:latin typeface="+mj-lt"/>
                <a:ea typeface="Roboto"/>
                <a:cs typeface="Roboto"/>
                <a:sym typeface="Roboto"/>
              </a:rPr>
              <a:t>may </a:t>
            </a:r>
            <a:r>
              <a:rPr lang="en-US" sz="2000" b="1" i="1" err="1">
                <a:latin typeface="+mj-lt"/>
                <a:ea typeface="Roboto"/>
                <a:cs typeface="Roboto"/>
                <a:sym typeface="Roboto"/>
              </a:rPr>
              <a:t>disappear</a:t>
            </a:r>
            <a:r>
              <a:rPr lang="en-US" sz="2000" i="1">
                <a:latin typeface="+mj-lt"/>
                <a:ea typeface="Roboto"/>
                <a:cs typeface="Roboto"/>
                <a:sym typeface="Roboto"/>
              </a:rPr>
              <a:t>.</a:t>
            </a:r>
          </a:p>
        </p:txBody>
      </p:sp>
      <p:pic>
        <p:nvPicPr>
          <p:cNvPr id="2" name="Gráfico 1" descr="Círculo com seta para a esquerda estrutura de tópicos">
            <a:extLst>
              <a:ext uri="{FF2B5EF4-FFF2-40B4-BE49-F238E27FC236}">
                <a16:creationId xmlns:a16="http://schemas.microsoft.com/office/drawing/2014/main" id="{882A1780-232B-D5AB-9361-3811B429D6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202600" y="4279900"/>
            <a:ext cx="647700" cy="6477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40"/>
          <p:cNvSpPr txBox="1"/>
          <p:nvPr/>
        </p:nvSpPr>
        <p:spPr>
          <a:xfrm>
            <a:off x="806750" y="1327275"/>
            <a:ext cx="6676200" cy="2769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latin typeface="+mj-lt"/>
                <a:ea typeface="Roboto"/>
                <a:cs typeface="Roboto"/>
                <a:sym typeface="Roboto"/>
              </a:rPr>
              <a:t>• Quando a posição das orações está invertida, a vírgula não é necessária.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t-BR" sz="2000" i="1">
              <a:latin typeface="+mj-lt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i="1">
                <a:latin typeface="+mj-lt"/>
                <a:ea typeface="Roboto"/>
                <a:cs typeface="Roboto"/>
                <a:sym typeface="Roboto"/>
              </a:rPr>
              <a:t>A </a:t>
            </a:r>
            <a:r>
              <a:rPr lang="pt-BR" sz="2000" i="1" err="1">
                <a:latin typeface="+mj-lt"/>
                <a:ea typeface="Roboto"/>
                <a:cs typeface="Roboto"/>
                <a:sym typeface="Roboto"/>
              </a:rPr>
              <a:t>great</a:t>
            </a:r>
            <a:r>
              <a:rPr lang="pt-BR" sz="2000" i="1"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pt-BR" sz="2000" i="1" err="1">
                <a:latin typeface="+mj-lt"/>
                <a:ea typeface="Roboto"/>
                <a:cs typeface="Roboto"/>
                <a:sym typeface="Roboto"/>
              </a:rPr>
              <a:t>number</a:t>
            </a:r>
            <a:r>
              <a:rPr lang="pt-BR" sz="2000" i="1"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pt-BR" sz="2000" i="1" err="1">
                <a:latin typeface="+mj-lt"/>
                <a:ea typeface="Roboto"/>
                <a:cs typeface="Roboto"/>
                <a:sym typeface="Roboto"/>
              </a:rPr>
              <a:t>of</a:t>
            </a:r>
            <a:r>
              <a:rPr lang="pt-BR" sz="2000" i="1"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pt-BR" sz="2000" i="1" err="1">
                <a:latin typeface="+mj-lt"/>
                <a:ea typeface="Roboto"/>
                <a:cs typeface="Roboto"/>
                <a:sym typeface="Roboto"/>
              </a:rPr>
              <a:t>animals</a:t>
            </a:r>
            <a:r>
              <a:rPr lang="pt-BR" sz="2000" i="1"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pt-BR" sz="2000" i="1" err="1">
                <a:latin typeface="+mj-lt"/>
                <a:ea typeface="Roboto"/>
                <a:cs typeface="Roboto"/>
                <a:sym typeface="Roboto"/>
              </a:rPr>
              <a:t>and</a:t>
            </a:r>
            <a:r>
              <a:rPr lang="pt-BR" sz="2000" i="1"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pt-BR" sz="2000" i="1" err="1">
                <a:latin typeface="+mj-lt"/>
                <a:ea typeface="Roboto"/>
                <a:cs typeface="Roboto"/>
                <a:sym typeface="Roboto"/>
              </a:rPr>
              <a:t>plants</a:t>
            </a:r>
            <a:r>
              <a:rPr lang="pt-BR" sz="2000" i="1"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pt-BR" sz="2000" b="1" i="1" err="1">
                <a:latin typeface="+mj-lt"/>
                <a:ea typeface="Roboto"/>
                <a:cs typeface="Roboto"/>
                <a:sym typeface="Roboto"/>
              </a:rPr>
              <a:t>will</a:t>
            </a:r>
            <a:r>
              <a:rPr lang="pt-BR" sz="2000" b="1" i="1">
                <a:latin typeface="+mj-lt"/>
                <a:ea typeface="Roboto"/>
                <a:cs typeface="Roboto"/>
                <a:sym typeface="Roboto"/>
              </a:rPr>
              <a:t> go </a:t>
            </a:r>
            <a:r>
              <a:rPr lang="pt-BR" sz="2000" i="1" err="1">
                <a:latin typeface="+mj-lt"/>
                <a:ea typeface="Roboto"/>
                <a:cs typeface="Roboto"/>
                <a:sym typeface="Roboto"/>
              </a:rPr>
              <a:t>extinct</a:t>
            </a:r>
            <a:r>
              <a:rPr lang="pt-BR" sz="2000" i="1"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pt-BR" sz="2000" b="1" i="1" err="1">
                <a:latin typeface="+mj-lt"/>
                <a:ea typeface="Roboto"/>
                <a:cs typeface="Roboto"/>
                <a:sym typeface="Roboto"/>
              </a:rPr>
              <a:t>if</a:t>
            </a:r>
            <a:r>
              <a:rPr lang="pt-BR" sz="2000" i="1"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pt-BR" sz="2000" i="1" err="1">
                <a:latin typeface="+mj-lt"/>
                <a:ea typeface="Roboto"/>
                <a:cs typeface="Roboto"/>
                <a:sym typeface="Roboto"/>
              </a:rPr>
              <a:t>we</a:t>
            </a:r>
            <a:r>
              <a:rPr lang="pt-BR" sz="2000" i="1"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pt-BR" sz="2000" b="1" i="1" err="1">
                <a:latin typeface="+mj-lt"/>
                <a:ea typeface="Roboto"/>
                <a:cs typeface="Roboto"/>
                <a:sym typeface="Roboto"/>
              </a:rPr>
              <a:t>don’t</a:t>
            </a:r>
            <a:r>
              <a:rPr lang="pt-BR" sz="2000" b="1" i="1">
                <a:latin typeface="+mj-lt"/>
                <a:ea typeface="Roboto"/>
                <a:cs typeface="Roboto"/>
                <a:sym typeface="Roboto"/>
              </a:rPr>
              <a:t> stop </a:t>
            </a:r>
            <a:r>
              <a:rPr lang="pt-BR" sz="2000" i="1" err="1">
                <a:latin typeface="+mj-lt"/>
                <a:ea typeface="Roboto"/>
                <a:cs typeface="Roboto"/>
                <a:sym typeface="Roboto"/>
              </a:rPr>
              <a:t>deforestation</a:t>
            </a:r>
            <a:r>
              <a:rPr lang="pt-BR" sz="2000" i="1">
                <a:latin typeface="+mj-lt"/>
                <a:ea typeface="Roboto"/>
                <a:cs typeface="Roboto"/>
                <a:sym typeface="Roboto"/>
              </a:rPr>
              <a:t>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307</Words>
  <Application>Microsoft Office PowerPoint</Application>
  <PresentationFormat>Apresentação na tela (16:9)</PresentationFormat>
  <Paragraphs>41</Paragraphs>
  <Slides>8</Slides>
  <Notes>8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3" baseType="lpstr">
      <vt:lpstr>Roboto</vt:lpstr>
      <vt:lpstr>Arial</vt:lpstr>
      <vt:lpstr>Lato</vt:lpstr>
      <vt:lpstr>Raleway</vt:lpstr>
      <vt:lpstr>Streamline</vt:lpstr>
      <vt:lpstr>9º ano</vt:lpstr>
      <vt:lpstr>Discourse Genres</vt:lpstr>
      <vt:lpstr>Apresentação do PowerPoint</vt:lpstr>
      <vt:lpstr>Apresentação do PowerPoint</vt:lpstr>
      <vt:lpstr>Language Topics 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9º ano</dc:title>
  <dc:creator>maestro01</dc:creator>
  <cp:lastModifiedBy> </cp:lastModifiedBy>
  <cp:revision>3</cp:revision>
  <dcterms:modified xsi:type="dcterms:W3CDTF">2023-06-21T17:12:50Z</dcterms:modified>
</cp:coreProperties>
</file>