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9" r:id="rId4"/>
    <p:sldId id="265" r:id="rId5"/>
    <p:sldId id="270" r:id="rId6"/>
    <p:sldId id="278" r:id="rId7"/>
    <p:sldId id="279" r:id="rId8"/>
  </p:sldIdLst>
  <p:sldSz cx="9144000" cy="5143500" type="screen16x9"/>
  <p:notesSz cx="6858000" cy="9144000"/>
  <p:embeddedFontLst>
    <p:embeddedFont>
      <p:font typeface="Lato" panose="020F0502020204030203" pitchFamily="34" charset="0"/>
      <p:regular r:id="rId10"/>
      <p:bold r:id="rId11"/>
      <p:italic r:id="rId12"/>
      <p:boldItalic r:id="rId13"/>
    </p:embeddedFont>
    <p:embeddedFont>
      <p:font typeface="Raleway" pitchFamily="2" charset="0"/>
      <p:regular r:id="rId14"/>
      <p:bold r:id="rId15"/>
      <p:italic r:id="rId16"/>
      <p:boldItalic r:id="rId17"/>
    </p:embeddedFont>
    <p:embeddedFont>
      <p:font typeface="Roboto" panose="02000000000000000000" pitchFamily="2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3D9C37-0195-D76E-172A-754908DEE1DB}" v="1" dt="2023-05-23T13:53:43.353"/>
    <p1510:client id="{ABB26F18-F144-4835-82C3-A9FD5ACC6AD4}" v="29" dt="2023-05-22T14:45:18.477"/>
  </p1510:revLst>
</p1510:revInfo>
</file>

<file path=ppt/tableStyles.xml><?xml version="1.0" encoding="utf-8"?>
<a:tblStyleLst xmlns:a="http://schemas.openxmlformats.org/drawingml/2006/main" def="{EF430515-F8C5-41F3-A195-1D2BC069DAF5}">
  <a:tblStyle styleId="{EF430515-F8C5-41F3-A195-1D2BC069DAF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font" Target="fonts/font12.fntdata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font" Target="fonts/font1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viewProps" Target="viewProp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418baf118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418baf118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e25bb0191b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e25bb0191b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408238e225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408238e225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418baf1185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2418baf1185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1e2a9cac8d4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1e2a9cac8d4_0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1e2a9cac8d4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1e2a9cac8d4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/>
              <a:t>9º ano</a:t>
            </a:r>
            <a:endParaRPr sz="590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2CEDC82-070F-FE4B-4EB3-35087B657E74}"/>
              </a:ext>
            </a:extLst>
          </p:cNvPr>
          <p:cNvSpPr txBox="1"/>
          <p:nvPr/>
        </p:nvSpPr>
        <p:spPr>
          <a:xfrm>
            <a:off x="3911203" y="67469"/>
            <a:ext cx="1330325" cy="3077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b="1" dirty="0"/>
              <a:t>CONJUNTO 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/>
              <a:t>Discourse Genres</a:t>
            </a:r>
            <a:endParaRPr sz="5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" name="Google Shape;101;p16"/>
          <p:cNvGraphicFramePr/>
          <p:nvPr>
            <p:extLst>
              <p:ext uri="{D42A27DB-BD31-4B8C-83A1-F6EECF244321}">
                <p14:modId xmlns:p14="http://schemas.microsoft.com/office/powerpoint/2010/main" val="1714536689"/>
              </p:ext>
            </p:extLst>
          </p:nvPr>
        </p:nvGraphicFramePr>
        <p:xfrm>
          <a:off x="770925" y="775464"/>
          <a:ext cx="7602150" cy="3859540"/>
        </p:xfrm>
        <a:graphic>
          <a:graphicData uri="http://schemas.openxmlformats.org/drawingml/2006/table">
            <a:tbl>
              <a:tblPr>
                <a:noFill/>
                <a:tableStyleId>{EF430515-F8C5-41F3-A195-1D2BC069DAF5}</a:tableStyleId>
              </a:tblPr>
              <a:tblGrid>
                <a:gridCol w="1847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54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915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Educational Booklet</a:t>
                      </a:r>
                      <a:endParaRPr sz="20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Introduction, table of contents, chapters or sections, images or diagrams, summaries or conclusions.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91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Education, information, instruction, guidance.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1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To educate or inform readers about a particular topic, skill, or process.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48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Individuals seeking information or knowledge about a particular topic, students, professionals, hobbyists.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91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Subject matter experts, instructional designers, educators, publishers.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C45DCE70-5CD3-AD36-DE85-56FB9F8053C4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2</a:t>
            </a:r>
            <a:endParaRPr lang="en-US" sz="1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1" name="Google Shape;131;p22"/>
          <p:cNvGraphicFramePr/>
          <p:nvPr>
            <p:extLst>
              <p:ext uri="{D42A27DB-BD31-4B8C-83A1-F6EECF244321}">
                <p14:modId xmlns:p14="http://schemas.microsoft.com/office/powerpoint/2010/main" val="2333895724"/>
              </p:ext>
            </p:extLst>
          </p:nvPr>
        </p:nvGraphicFramePr>
        <p:xfrm>
          <a:off x="404450" y="615375"/>
          <a:ext cx="8335100" cy="4080390"/>
        </p:xfrm>
        <a:graphic>
          <a:graphicData uri="http://schemas.openxmlformats.org/drawingml/2006/table">
            <a:tbl>
              <a:tblPr>
                <a:noFill/>
                <a:tableStyleId>{EF430515-F8C5-41F3-A195-1D2BC069DAF5}</a:tableStyleId>
              </a:tblPr>
              <a:tblGrid>
                <a:gridCol w="1828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6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3850"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b="1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News Report About Social Media Use</a:t>
                      </a: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 err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</a:t>
                      </a: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 </a:t>
                      </a:r>
                      <a:r>
                        <a:rPr lang="pt-BR" sz="1650" b="1" err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structure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Introduction, explanation of the issue, statistics or examples, quotes from experts or witnesses, potential consequences, and conclusion.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 err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</a:t>
                      </a: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 </a:t>
                      </a:r>
                      <a:r>
                        <a:rPr lang="pt-BR" sz="1650" b="1" err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themes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media use, cyberbullying, privacy concerns, addiction, etc.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</a:t>
                      </a:r>
                      <a:r>
                        <a:rPr lang="pt-BR" sz="1650" b="1" err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function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To inform the public about the social media issue and raise awareness about its impact on society.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The general public.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News reporters or journalists typically write news reports about social media use. They conduct research, gather information and opinions from experts or witnesses, and present it in a clear and informative way.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06025A2B-3CB5-11DE-735B-6ACE53CE3FF7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2</a:t>
            </a:r>
            <a:endParaRPr lang="en-US" sz="1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7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Language Topics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9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5"/>
          <p:cNvSpPr txBox="1"/>
          <p:nvPr/>
        </p:nvSpPr>
        <p:spPr>
          <a:xfrm>
            <a:off x="584791" y="1120060"/>
            <a:ext cx="7974418" cy="3877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São a combinação de um verbo com uma ou duas partículas, tais como </a:t>
            </a:r>
            <a:r>
              <a:rPr lang="pt-BR" sz="2000" err="1">
                <a:latin typeface="+mj-lt"/>
                <a:ea typeface="Roboto"/>
                <a:cs typeface="Roboto"/>
                <a:sym typeface="Roboto"/>
              </a:rPr>
              <a:t>cheer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err="1">
                <a:latin typeface="+mj-lt"/>
                <a:ea typeface="Roboto"/>
                <a:cs typeface="Roboto"/>
                <a:sym typeface="Roboto"/>
              </a:rPr>
              <a:t>up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 e </a:t>
            </a:r>
            <a:r>
              <a:rPr lang="pt-BR" sz="2000" err="1">
                <a:latin typeface="+mj-lt"/>
                <a:ea typeface="Roboto"/>
                <a:cs typeface="Roboto"/>
                <a:sym typeface="Roboto"/>
              </a:rPr>
              <a:t>keep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err="1">
                <a:latin typeface="+mj-lt"/>
                <a:ea typeface="Roboto"/>
                <a:cs typeface="Roboto"/>
                <a:sym typeface="Roboto"/>
              </a:rPr>
              <a:t>up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err="1">
                <a:latin typeface="+mj-lt"/>
                <a:ea typeface="Roboto"/>
                <a:cs typeface="Roboto"/>
                <a:sym typeface="Roboto"/>
              </a:rPr>
              <a:t>with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 (verbo + advérbio e/ou preposição).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Just </a:t>
            </a:r>
            <a:r>
              <a:rPr lang="pt-BR" sz="2000" b="1" i="1" err="1">
                <a:latin typeface="+mj-lt"/>
                <a:ea typeface="Roboto"/>
                <a:cs typeface="Roboto"/>
                <a:sym typeface="Roboto"/>
              </a:rPr>
              <a:t>cheer</a:t>
            </a: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b="1" i="1" err="1">
                <a:latin typeface="+mj-lt"/>
                <a:ea typeface="Roboto"/>
                <a:cs typeface="Roboto"/>
                <a:sym typeface="Roboto"/>
              </a:rPr>
              <a:t>up</a:t>
            </a: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–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you’re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perfectly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normal!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I like </a:t>
            </a:r>
            <a:r>
              <a:rPr lang="pt-BR" sz="2000" b="1" i="1" err="1">
                <a:latin typeface="+mj-lt"/>
                <a:ea typeface="Roboto"/>
                <a:cs typeface="Roboto"/>
                <a:sym typeface="Roboto"/>
              </a:rPr>
              <a:t>keeping</a:t>
            </a: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b="1" i="1" err="1">
                <a:latin typeface="+mj-lt"/>
                <a:ea typeface="Roboto"/>
                <a:cs typeface="Roboto"/>
                <a:sym typeface="Roboto"/>
              </a:rPr>
              <a:t>up</a:t>
            </a: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b="1" i="1" err="1">
                <a:latin typeface="+mj-lt"/>
                <a:ea typeface="Roboto"/>
                <a:cs typeface="Roboto"/>
                <a:sym typeface="Roboto"/>
              </a:rPr>
              <a:t>with</a:t>
            </a: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friends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and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family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Muitos têm significados bem diferentes de suas partes separadamente.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Look </a:t>
            </a:r>
            <a:r>
              <a:rPr lang="pt-BR" sz="2000" b="1" i="1" err="1">
                <a:latin typeface="+mj-lt"/>
                <a:ea typeface="Roboto"/>
                <a:cs typeface="Roboto"/>
                <a:sym typeface="Roboto"/>
              </a:rPr>
              <a:t>after</a:t>
            </a: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yourself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(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look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after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: cuidar; 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look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: olhar;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after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: depois)</a:t>
            </a:r>
          </a:p>
        </p:txBody>
      </p:sp>
      <p:sp>
        <p:nvSpPr>
          <p:cNvPr id="2" name="Google Shape;162;p28">
            <a:extLst>
              <a:ext uri="{FF2B5EF4-FFF2-40B4-BE49-F238E27FC236}">
                <a16:creationId xmlns:a16="http://schemas.microsoft.com/office/drawing/2014/main" id="{DF798537-D130-B987-945C-D1FE886A437F}"/>
              </a:ext>
            </a:extLst>
          </p:cNvPr>
          <p:cNvSpPr txBox="1"/>
          <p:nvPr/>
        </p:nvSpPr>
        <p:spPr>
          <a:xfrm>
            <a:off x="689796" y="417666"/>
            <a:ext cx="7721557" cy="954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Phrasal</a:t>
            </a:r>
            <a:r>
              <a:rPr lang="pt-BR" sz="500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pt-BR" sz="500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Verbs</a:t>
            </a:r>
            <a:endParaRPr sz="5000">
              <a:solidFill>
                <a:srgbClr val="4A86E8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3" name="Gráfico 2" descr="Círculo com seta para a esquerda estrutura de tópicos">
            <a:extLst>
              <a:ext uri="{FF2B5EF4-FFF2-40B4-BE49-F238E27FC236}">
                <a16:creationId xmlns:a16="http://schemas.microsoft.com/office/drawing/2014/main" id="{A5F46FE3-A7DA-8593-0624-9F57770983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02600" y="4279900"/>
            <a:ext cx="647700" cy="6477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EC986483-9E1A-434E-78F3-E48DF4D79ED7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2</a:t>
            </a:r>
            <a:endParaRPr lang="en-US" sz="11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6"/>
          <p:cNvSpPr txBox="1"/>
          <p:nvPr/>
        </p:nvSpPr>
        <p:spPr>
          <a:xfrm>
            <a:off x="796842" y="1187460"/>
            <a:ext cx="6989100" cy="341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Em alguns casos, o objeto pode aparecer depois da partícula ou entre o verbo e a partícula.</a:t>
            </a:r>
          </a:p>
          <a:p>
            <a:pPr>
              <a:lnSpc>
                <a:spcPct val="150000"/>
              </a:lnSpc>
            </a:pP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Open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b="1" i="1" err="1">
                <a:latin typeface="+mj-lt"/>
                <a:ea typeface="Roboto"/>
                <a:cs typeface="Roboto"/>
                <a:sym typeface="Roboto"/>
              </a:rPr>
              <a:t>up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your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heart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!</a:t>
            </a:r>
          </a:p>
          <a:p>
            <a:pPr lvl="0">
              <a:lnSpc>
                <a:spcPct val="150000"/>
              </a:lnSpc>
            </a:pP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Open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your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heart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b="1" i="1" err="1">
                <a:latin typeface="+mj-lt"/>
                <a:ea typeface="Roboto"/>
                <a:cs typeface="Roboto"/>
                <a:sym typeface="Roboto"/>
              </a:rPr>
              <a:t>up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! </a:t>
            </a:r>
          </a:p>
          <a:p>
            <a:pPr lvl="0">
              <a:lnSpc>
                <a:spcPct val="150000"/>
              </a:lnSpc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Alguns exemplos de partículas (advérbios) mais comuns que podem acompanhar esses verbos são: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after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,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away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,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back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,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down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, 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in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, 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off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, 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on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, 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out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, 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over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 e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up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.</a:t>
            </a:r>
          </a:p>
        </p:txBody>
      </p:sp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D27C2F6B-6718-3677-3F63-108AD073FB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02600" y="4279900"/>
            <a:ext cx="647700" cy="6477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353</Words>
  <Application>Microsoft Office PowerPoint</Application>
  <PresentationFormat>Apresentação na tela (16:9)</PresentationFormat>
  <Paragraphs>40</Paragraphs>
  <Slides>7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Raleway</vt:lpstr>
      <vt:lpstr>Lato</vt:lpstr>
      <vt:lpstr>Arial</vt:lpstr>
      <vt:lpstr>Roboto</vt:lpstr>
      <vt:lpstr>Streamline</vt:lpstr>
      <vt:lpstr>9º ano</vt:lpstr>
      <vt:lpstr>Discourse Genres</vt:lpstr>
      <vt:lpstr>Apresentação do PowerPoint</vt:lpstr>
      <vt:lpstr>Apresentação do PowerPoint</vt:lpstr>
      <vt:lpstr>Language Topics 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9º ano</dc:title>
  <dc:creator>maestro01</dc:creator>
  <cp:lastModifiedBy> </cp:lastModifiedBy>
  <cp:revision>3</cp:revision>
  <dcterms:modified xsi:type="dcterms:W3CDTF">2023-06-21T17:12:11Z</dcterms:modified>
</cp:coreProperties>
</file>