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64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5143500" type="screen16x9"/>
  <p:notesSz cx="6858000" cy="9144000"/>
  <p:embeddedFontLst>
    <p:embeddedFont>
      <p:font typeface="Lato" panose="020F0502020204030203" pitchFamily="34" charset="0"/>
      <p:regular r:id="rId15"/>
      <p:bold r:id="rId16"/>
      <p:italic r:id="rId17"/>
      <p:boldItalic r:id="rId18"/>
    </p:embeddedFont>
    <p:embeddedFont>
      <p:font typeface="Raleway" pitchFamily="2" charset="0"/>
      <p:regular r:id="rId19"/>
      <p:bold r:id="rId20"/>
      <p:italic r:id="rId21"/>
      <p:boldItalic r:id="rId22"/>
    </p:embeddedFont>
    <p:embeddedFont>
      <p:font typeface="Roboto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D9C37-0195-D76E-172A-754908DEE1DB}" v="1" dt="2023-05-23T13:53:43.353"/>
    <p1510:client id="{ABB26F18-F144-4835-82C3-A9FD5ACC6AD4}" v="29" dt="2023-05-22T14:45:18.477"/>
  </p1510:revLst>
</p1510:revInfo>
</file>

<file path=ppt/tableStyles.xml><?xml version="1.0" encoding="utf-8"?>
<a:tblStyleLst xmlns:a="http://schemas.openxmlformats.org/drawingml/2006/main" def="{EF430515-F8C5-41F3-A195-1D2BC069DAF5}">
  <a:tblStyle styleId="{EF430515-F8C5-41F3-A195-1D2BC069DA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e2a9cac8d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e2a9cac8d4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e2a9cac8d4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e2a9cac8d4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e2a9cac8d4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e2a9cac8d4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8baf11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8baf11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e25bb0191b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e25bb0191b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08238e225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08238e225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18baf11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18baf11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418baf118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418baf118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418baf118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418baf118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e2a9cac8d4_0_3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e2a9cac8d4_0_3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e2a9cac8d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e2a9cac8d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9º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2"/>
          <p:cNvSpPr txBox="1"/>
          <p:nvPr/>
        </p:nvSpPr>
        <p:spPr>
          <a:xfrm>
            <a:off x="689796" y="1612200"/>
            <a:ext cx="7550437" cy="276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• Usado para fazer uma recomendação ou dar um conselho.</a:t>
            </a:r>
            <a:endParaRPr lang="en-US" sz="20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You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should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eat more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salad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and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fruit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• Negativa: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should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not 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ou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shouldn’t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People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shouldn’t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eat hamburgers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every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day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47C807F6-4945-FC3F-EC75-BC46F42DD61D}"/>
              </a:ext>
            </a:extLst>
          </p:cNvPr>
          <p:cNvSpPr txBox="1"/>
          <p:nvPr/>
        </p:nvSpPr>
        <p:spPr>
          <a:xfrm>
            <a:off x="689796" y="417666"/>
            <a:ext cx="7721557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Should</a:t>
            </a:r>
            <a:endParaRPr sz="3200" b="1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410CC19C-E32D-7C69-0B4D-9AB6BCB734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3"/>
          <p:cNvSpPr txBox="1"/>
          <p:nvPr/>
        </p:nvSpPr>
        <p:spPr>
          <a:xfrm>
            <a:off x="793050" y="1453375"/>
            <a:ext cx="7557900" cy="276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• Expressam obrigação (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must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) ou forte necessidade (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have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).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•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Have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necessita do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antes do verbo principal.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People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who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have diabetes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must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follow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a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strict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diet.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You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have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sleep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at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least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8 hours per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night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keep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healthy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F1ABA238-BF7F-AEC4-3087-A68BC9904878}"/>
              </a:ext>
            </a:extLst>
          </p:cNvPr>
          <p:cNvSpPr txBox="1"/>
          <p:nvPr/>
        </p:nvSpPr>
        <p:spPr>
          <a:xfrm>
            <a:off x="689796" y="417666"/>
            <a:ext cx="7721557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Must/Have </a:t>
            </a:r>
            <a:r>
              <a:rPr lang="pt-BR" sz="3200" b="1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to</a:t>
            </a:r>
            <a:endParaRPr sz="3200" b="1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3A9A0A0B-CF0D-38E2-31D3-03DF5AC8F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/>
          <p:nvPr/>
        </p:nvSpPr>
        <p:spPr>
          <a:xfrm>
            <a:off x="689796" y="1525050"/>
            <a:ext cx="7507905" cy="276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Mustn’t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expressa ideia de proibição.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mustn’t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eat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strawberries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because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I’m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allergic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them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Don’t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have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é usado para indicar algo que não é necessário.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don’t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have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go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on a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strict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diet.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99036588-BF5E-6DA6-1166-EED3A23902A3}"/>
              </a:ext>
            </a:extLst>
          </p:cNvPr>
          <p:cNvSpPr txBox="1"/>
          <p:nvPr/>
        </p:nvSpPr>
        <p:spPr>
          <a:xfrm>
            <a:off x="689796" y="417666"/>
            <a:ext cx="7721557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Mustn’t</a:t>
            </a:r>
            <a:r>
              <a:rPr lang="pt-BR" sz="3200" b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/Not Have </a:t>
            </a:r>
            <a:r>
              <a:rPr lang="pt-BR" sz="3200" b="1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to</a:t>
            </a:r>
            <a:endParaRPr sz="3200" b="1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15"/>
          <p:cNvGraphicFramePr/>
          <p:nvPr>
            <p:extLst>
              <p:ext uri="{D42A27DB-BD31-4B8C-83A1-F6EECF244321}">
                <p14:modId xmlns:p14="http://schemas.microsoft.com/office/powerpoint/2010/main" val="2744026685"/>
              </p:ext>
            </p:extLst>
          </p:nvPr>
        </p:nvGraphicFramePr>
        <p:xfrm>
          <a:off x="610188" y="642900"/>
          <a:ext cx="7923625" cy="4188815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856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7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750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Ad</a:t>
                      </a:r>
                      <a:endParaRPr sz="19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Headline, product/service description, features/benefits, brand, call to action.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Persuasion, marketing, sales, promotion, products.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persuade potential customers to buy a product or service, create brand awareness, generate leads, etc.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Anyone who comes across the advertisement.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Copywriters, marketing professionals, and advertising agencies.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8D47CCAE-0E37-665C-629D-6C48C58EE946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Google Shape;126;p21"/>
          <p:cNvGraphicFramePr/>
          <p:nvPr>
            <p:extLst>
              <p:ext uri="{D42A27DB-BD31-4B8C-83A1-F6EECF244321}">
                <p14:modId xmlns:p14="http://schemas.microsoft.com/office/powerpoint/2010/main" val="983969649"/>
              </p:ext>
            </p:extLst>
          </p:nvPr>
        </p:nvGraphicFramePr>
        <p:xfrm>
          <a:off x="481600" y="872500"/>
          <a:ext cx="8180800" cy="3108780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921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9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Talk on Healthy Eating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</a:t>
                      </a: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Oral introduction, body, and conclusion.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</a:t>
                      </a: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Nutrition, health, wellness, diet, food.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educate, inform, and promote healthy eating habits.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People interested in learning about healthy eating and nutrition.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Health professionals, nutritionists, chefs, or individuals with experience in healthy eating and nutrition.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BBF96BF0-2DA8-1E41-039C-B0281E42ABE0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Language Topics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 txBox="1"/>
          <p:nvPr/>
        </p:nvSpPr>
        <p:spPr>
          <a:xfrm>
            <a:off x="689796" y="1518802"/>
            <a:ext cx="7574700" cy="249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Expressam ideia de habilidade, recomendação, necessidade, obrigação, probabilidade ou proibição.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Possuem uma única forma para todas as pessoas.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São usados antes do infinitivo (sem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) de outros verbos.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Não possuem forma infinitiva (não são precedidos do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)</a:t>
            </a:r>
          </a:p>
        </p:txBody>
      </p:sp>
      <p:sp>
        <p:nvSpPr>
          <p:cNvPr id="162" name="Google Shape;162;p28"/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Modal </a:t>
            </a: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Auxiliary</a:t>
            </a: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Verbs</a:t>
            </a:r>
            <a:endParaRPr lang="pt-BR"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92B149DB-2220-AE98-215B-9A6FD3A97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DE68C0E-7D55-648C-7F78-ABD8DD47EA6F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9"/>
          <p:cNvSpPr txBox="1"/>
          <p:nvPr/>
        </p:nvSpPr>
        <p:spPr>
          <a:xfrm>
            <a:off x="749550" y="1163900"/>
            <a:ext cx="7758900" cy="3570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Usados para falar de habilidades, pedir e dar permissão, fazer solicitações ou oferecer algo.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err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  <a:endParaRPr lang="pt-BR" sz="2000" b="1">
              <a:solidFill>
                <a:srgbClr val="92D050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can swim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very well.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Negativa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can’t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cannot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cook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very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well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C000"/>
                </a:solidFill>
                <a:latin typeface="+mj-lt"/>
                <a:ea typeface="Roboto"/>
                <a:cs typeface="Roboto"/>
                <a:sym typeface="Roboto"/>
              </a:rPr>
              <a:t>Interrogativa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Can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play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a musical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instrument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?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68256C5B-5BF3-3F7F-0D1D-989C1A5FBB1D}"/>
              </a:ext>
            </a:extLst>
          </p:cNvPr>
          <p:cNvSpPr txBox="1"/>
          <p:nvPr/>
        </p:nvSpPr>
        <p:spPr>
          <a:xfrm>
            <a:off x="689796" y="417666"/>
            <a:ext cx="7721557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Can</a:t>
            </a:r>
            <a:r>
              <a:rPr lang="pt-BR" sz="3200" b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/</a:t>
            </a:r>
            <a:r>
              <a:rPr lang="pt-BR" sz="3200" b="1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Could</a:t>
            </a:r>
            <a:endParaRPr sz="3200" b="1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11C79D02-91CE-3DA9-CFE3-3AA9FDC070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/>
        </p:nvSpPr>
        <p:spPr>
          <a:xfrm>
            <a:off x="692550" y="1153267"/>
            <a:ext cx="7758900" cy="2339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Could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é a forma no passado do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can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mas também é usado para pedir permissão ou fazer solicitação no presente de uma maneira mais educada e formal que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can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couldn’t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drink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milk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when I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was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a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child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 I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was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allergic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 </a:t>
            </a:r>
            <a:r>
              <a:rPr lang="pt-BR" sz="1800">
                <a:solidFill>
                  <a:schemeClr val="bg1">
                    <a:lumMod val="50000"/>
                  </a:schemeClr>
                </a:solidFill>
                <a:latin typeface="+mj-lt"/>
                <a:ea typeface="Roboto"/>
                <a:cs typeface="Roboto"/>
                <a:sym typeface="Roboto"/>
              </a:rPr>
              <a:t>(passado)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Could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close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the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window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please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? </a:t>
            </a:r>
            <a:r>
              <a:rPr lang="pt-BR" sz="1800">
                <a:solidFill>
                  <a:schemeClr val="bg1">
                    <a:lumMod val="50000"/>
                  </a:schemeClr>
                </a:solidFill>
                <a:latin typeface="+mj-lt"/>
                <a:ea typeface="Roboto"/>
                <a:cs typeface="Roboto"/>
                <a:sym typeface="Roboto"/>
              </a:rPr>
              <a:t>(pedido formal)</a:t>
            </a: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B401AB51-61F2-DFC3-72B1-E2B78D4052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 txBox="1"/>
          <p:nvPr/>
        </p:nvSpPr>
        <p:spPr>
          <a:xfrm>
            <a:off x="689796" y="1133335"/>
            <a:ext cx="7854839" cy="387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Expressam probabilidade (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might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pode expressar probabilidade menor que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may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She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may prepare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some veggies food for dinner.</a:t>
            </a: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Também podem ser usados para pedir permissão ou fazer solicitação (formal).</a:t>
            </a:r>
          </a:p>
          <a:p>
            <a:pPr>
              <a:lnSpc>
                <a:spcPct val="150000"/>
              </a:lnSpc>
            </a:pP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May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I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use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the bathroom?</a:t>
            </a:r>
          </a:p>
          <a:p>
            <a:pPr>
              <a:lnSpc>
                <a:spcPct val="150000"/>
              </a:lnSpc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Negativa: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may not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e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might not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might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not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eat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home tonight.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6202A4BC-F297-3788-5761-0732FD63ACCF}"/>
              </a:ext>
            </a:extLst>
          </p:cNvPr>
          <p:cNvSpPr txBox="1"/>
          <p:nvPr/>
        </p:nvSpPr>
        <p:spPr>
          <a:xfrm>
            <a:off x="689796" y="417666"/>
            <a:ext cx="7721557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May/Might</a:t>
            </a:r>
            <a:endParaRPr sz="3200" b="1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074018AD-1636-06FA-DFA7-475F7BA59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Application>Microsoft Office PowerPoint</Application>
  <PresentationFormat>Apresentação na tela (16:9)</PresentationFormat>
  <Paragraphs>74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Lato</vt:lpstr>
      <vt:lpstr>Arial</vt:lpstr>
      <vt:lpstr>Raleway</vt:lpstr>
      <vt:lpstr>Roboto</vt:lpstr>
      <vt:lpstr>Streamline</vt:lpstr>
      <vt:lpstr>9º ano</vt:lpstr>
      <vt:lpstr>Discourse Genres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9º ano</dc:title>
  <dc:creator>maestro01</dc:creator>
  <cp:lastModifiedBy> </cp:lastModifiedBy>
  <cp:revision>3</cp:revision>
  <dcterms:modified xsi:type="dcterms:W3CDTF">2023-06-21T17:11:03Z</dcterms:modified>
</cp:coreProperties>
</file>