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62" r:id="rId4"/>
    <p:sldId id="322" r:id="rId5"/>
    <p:sldId id="268" r:id="rId6"/>
    <p:sldId id="326" r:id="rId7"/>
    <p:sldId id="270" r:id="rId8"/>
    <p:sldId id="296" r:id="rId9"/>
    <p:sldId id="299" r:id="rId10"/>
    <p:sldId id="300" r:id="rId11"/>
    <p:sldId id="347" r:id="rId12"/>
    <p:sldId id="348" r:id="rId13"/>
    <p:sldId id="302" r:id="rId14"/>
    <p:sldId id="349" r:id="rId15"/>
  </p:sldIdLst>
  <p:sldSz cx="9144000" cy="5143500" type="screen16x9"/>
  <p:notesSz cx="6858000" cy="9144000"/>
  <p:embeddedFontLst>
    <p:embeddedFont>
      <p:font typeface="Lato" panose="020F0502020204030203" pitchFamily="34" charset="0"/>
      <p:regular r:id="rId17"/>
      <p:bold r:id="rId18"/>
      <p:italic r:id="rId19"/>
      <p:boldItalic r:id="rId20"/>
    </p:embeddedFont>
    <p:embeddedFont>
      <p:font typeface="Raleway" pitchFamily="2" charset="0"/>
      <p:regular r:id="rId21"/>
      <p:bold r:id="rId22"/>
      <p:italic r:id="rId23"/>
      <p:boldItalic r:id="rId24"/>
    </p:embeddedFont>
    <p:embeddedFont>
      <p:font typeface="Roboto" panose="02000000000000000000" pitchFamily="2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211">
          <p15:clr>
            <a:srgbClr val="747775"/>
          </p15:clr>
        </p15:guide>
        <p15:guide id="2" pos="261">
          <p15:clr>
            <a:srgbClr val="747775"/>
          </p15:clr>
        </p15:guide>
        <p15:guide id="3" pos="5499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E9EA83-E7E9-1E52-FE14-3B0581D2784F}" v="1" dt="2023-05-23T13:52:27.561"/>
  </p1510:revLst>
</p1510:revInfo>
</file>

<file path=ppt/tableStyles.xml><?xml version="1.0" encoding="utf-8"?>
<a:tblStyleLst xmlns:a="http://schemas.openxmlformats.org/drawingml/2006/main" def="{F6FDFBBA-7252-4AB3-9EA9-580C68586B57}">
  <a:tblStyle styleId="{F6FDFBBA-7252-4AB3-9EA9-580C68586B5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2211"/>
        <p:guide pos="261"/>
        <p:guide pos="54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font" Target="fonts/font12.fntdata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font" Target="fonts/font11.fntdata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41457e93ce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41457e93ce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41457e93ce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41457e93ce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41457e93ce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241457e93ce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41425aa8e2_0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41425aa8e2_0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241425aa8e2_0_2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241425aa8e2_0_2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241425aa8e2_0_2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241425aa8e2_0_2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241425aa8e2_0_2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241425aa8e2_0_2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241425aa8e2_0_2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241425aa8e2_0_2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sv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8º ano</a:t>
            </a:r>
            <a:endParaRPr sz="590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2CEDC82-070F-FE4B-4EB3-35087B657E74}"/>
              </a:ext>
            </a:extLst>
          </p:cNvPr>
          <p:cNvSpPr txBox="1"/>
          <p:nvPr/>
        </p:nvSpPr>
        <p:spPr>
          <a:xfrm>
            <a:off x="3911203" y="67469"/>
            <a:ext cx="1330325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b="1" dirty="0"/>
              <a:t>CONJUNTO 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57"/>
          <p:cNvSpPr txBox="1"/>
          <p:nvPr/>
        </p:nvSpPr>
        <p:spPr>
          <a:xfrm>
            <a:off x="710931" y="1258205"/>
            <a:ext cx="7955087" cy="3585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pt-BR" sz="2100" b="1" i="1" u="none" strike="noStrike" baseline="0" dirty="0">
                <a:solidFill>
                  <a:srgbClr val="2F2F2E"/>
                </a:solidFill>
                <a:latin typeface="+mn-lt"/>
              </a:rPr>
              <a:t>A </a:t>
            </a:r>
            <a:r>
              <a:rPr lang="pt-BR" sz="2100" b="1" i="1" u="none" strike="noStrike" baseline="0" dirty="0" err="1">
                <a:solidFill>
                  <a:srgbClr val="2F2F2E"/>
                </a:solidFill>
                <a:latin typeface="+mn-lt"/>
              </a:rPr>
              <a:t>lot</a:t>
            </a:r>
            <a:r>
              <a:rPr lang="pt-BR" sz="2100" b="1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100" b="1" i="1" u="none" strike="noStrike" baseline="0" dirty="0" err="1">
                <a:solidFill>
                  <a:srgbClr val="2F2F2E"/>
                </a:solidFill>
                <a:latin typeface="+mn-lt"/>
              </a:rPr>
              <a:t>of</a:t>
            </a:r>
            <a:r>
              <a:rPr lang="pt-BR" sz="2100" b="1" i="1" u="none" strike="noStrike" baseline="0" dirty="0">
                <a:solidFill>
                  <a:srgbClr val="2F2F2E"/>
                </a:solidFill>
                <a:latin typeface="+mn-lt"/>
              </a:rPr>
              <a:t>, </a:t>
            </a:r>
            <a:r>
              <a:rPr lang="pt-BR" sz="2100" b="1" i="1" u="none" strike="noStrike" baseline="0" dirty="0" err="1">
                <a:solidFill>
                  <a:srgbClr val="2F2F2E"/>
                </a:solidFill>
                <a:latin typeface="+mn-lt"/>
              </a:rPr>
              <a:t>lots</a:t>
            </a:r>
            <a:r>
              <a:rPr lang="pt-BR" sz="2100" b="1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100" b="1" i="1" u="none" strike="noStrike" baseline="0" dirty="0" err="1">
                <a:solidFill>
                  <a:srgbClr val="2F2F2E"/>
                </a:solidFill>
                <a:latin typeface="+mn-lt"/>
              </a:rPr>
              <a:t>of</a:t>
            </a:r>
            <a:r>
              <a:rPr lang="pt-BR" sz="2100" b="1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100" b="1" i="0" u="none" strike="noStrike" baseline="0" dirty="0">
                <a:solidFill>
                  <a:srgbClr val="2F2F2E"/>
                </a:solidFill>
                <a:latin typeface="+mn-lt"/>
              </a:rPr>
              <a:t>– quantidade</a:t>
            </a:r>
          </a:p>
          <a:p>
            <a:endParaRPr lang="pt-BR" sz="2000" b="0" i="0" u="none" strike="noStrike" baseline="0" dirty="0">
              <a:solidFill>
                <a:srgbClr val="2F2F2E"/>
              </a:solidFill>
              <a:latin typeface="+mn-lt"/>
            </a:endParaRPr>
          </a:p>
          <a:p>
            <a:pPr algn="l"/>
            <a:r>
              <a:rPr lang="pt-BR" sz="1800" b="0" i="0" u="none" strike="noStrike" baseline="0" dirty="0">
                <a:solidFill>
                  <a:srgbClr val="2F2F2E"/>
                </a:solidFill>
                <a:latin typeface="+mn-lt"/>
              </a:rPr>
              <a:t>• Usamos </a:t>
            </a:r>
            <a:r>
              <a:rPr lang="pt-BR" sz="1800" b="0" i="1" u="none" strike="noStrike" baseline="0" dirty="0">
                <a:solidFill>
                  <a:srgbClr val="2F2F2E"/>
                </a:solidFill>
                <a:latin typeface="+mn-lt"/>
              </a:rPr>
              <a:t>a </a:t>
            </a:r>
            <a:r>
              <a:rPr lang="pt-BR" sz="1800" b="0" i="1" u="none" strike="noStrike" baseline="0" dirty="0" err="1">
                <a:solidFill>
                  <a:srgbClr val="2F2F2E"/>
                </a:solidFill>
                <a:latin typeface="+mn-lt"/>
              </a:rPr>
              <a:t>lot</a:t>
            </a:r>
            <a:r>
              <a:rPr lang="pt-BR" sz="1800" b="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1800" i="1" dirty="0" err="1">
                <a:solidFill>
                  <a:srgbClr val="2F2F2E"/>
                </a:solidFill>
                <a:latin typeface="+mn-lt"/>
              </a:rPr>
              <a:t>of</a:t>
            </a:r>
            <a:r>
              <a:rPr lang="pt-BR" sz="1800" i="1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1800" dirty="0">
                <a:solidFill>
                  <a:srgbClr val="2F2F2E"/>
                </a:solidFill>
                <a:latin typeface="+mn-lt"/>
              </a:rPr>
              <a:t>e </a:t>
            </a:r>
            <a:r>
              <a:rPr lang="pt-BR" sz="1800" i="1" dirty="0" err="1">
                <a:solidFill>
                  <a:srgbClr val="2F2F2E"/>
                </a:solidFill>
                <a:latin typeface="+mn-lt"/>
              </a:rPr>
              <a:t>lots</a:t>
            </a:r>
            <a:r>
              <a:rPr lang="pt-BR" sz="1800" i="1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1800" i="1" dirty="0" err="1">
                <a:solidFill>
                  <a:srgbClr val="2F2F2E"/>
                </a:solidFill>
                <a:latin typeface="+mn-lt"/>
              </a:rPr>
              <a:t>of</a:t>
            </a:r>
            <a:r>
              <a:rPr lang="pt-BR" sz="1800" i="1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1800" b="0" i="0" u="none" strike="noStrike" baseline="0" dirty="0">
                <a:solidFill>
                  <a:srgbClr val="2F2F2E"/>
                </a:solidFill>
                <a:latin typeface="+mn-lt"/>
              </a:rPr>
              <a:t>para nos referir a uma quantidade não exata, assim como </a:t>
            </a:r>
            <a:r>
              <a:rPr lang="pt-BR" sz="1800" b="0" i="1" u="none" strike="noStrike" baseline="0" dirty="0" err="1">
                <a:solidFill>
                  <a:srgbClr val="2F2F2E"/>
                </a:solidFill>
                <a:latin typeface="+mn-lt"/>
              </a:rPr>
              <a:t>much</a:t>
            </a:r>
            <a:r>
              <a:rPr lang="pt-BR" sz="1800" b="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1800" b="0" i="0" u="none" strike="noStrike" baseline="0" dirty="0">
                <a:solidFill>
                  <a:srgbClr val="2F2F2E"/>
                </a:solidFill>
                <a:latin typeface="+mn-lt"/>
              </a:rPr>
              <a:t>e </a:t>
            </a:r>
            <a:r>
              <a:rPr lang="pt-BR" sz="1800" b="0" i="1" u="none" strike="noStrike" baseline="0" dirty="0" err="1">
                <a:solidFill>
                  <a:srgbClr val="2F2F2E"/>
                </a:solidFill>
                <a:latin typeface="+mn-lt"/>
              </a:rPr>
              <a:t>many</a:t>
            </a:r>
            <a:r>
              <a:rPr lang="pt-BR" sz="1800" b="0" i="0" u="none" strike="noStrike" baseline="0" dirty="0">
                <a:solidFill>
                  <a:srgbClr val="2F2F2E"/>
                </a:solidFill>
                <a:latin typeface="+mn-lt"/>
              </a:rPr>
              <a:t>, mas não para perguntar a quantidade.</a:t>
            </a:r>
          </a:p>
          <a:p>
            <a:pPr algn="l"/>
            <a:endParaRPr lang="pt-BR" sz="1800" b="0" i="0" u="none" strike="noStrike" baseline="0" dirty="0">
              <a:solidFill>
                <a:srgbClr val="2F2F2E"/>
              </a:solidFill>
              <a:latin typeface="+mn-lt"/>
            </a:endParaRPr>
          </a:p>
          <a:p>
            <a:pPr algn="l"/>
            <a:r>
              <a:rPr lang="pt-BR" sz="1800" b="0" i="0" u="none" strike="noStrike" baseline="0" dirty="0">
                <a:solidFill>
                  <a:srgbClr val="2F2F2E"/>
                </a:solidFill>
                <a:latin typeface="+mn-lt"/>
              </a:rPr>
              <a:t>• Usamos com substantivos contáveis no plural e incontáveis.</a:t>
            </a:r>
          </a:p>
          <a:p>
            <a:pPr algn="l"/>
            <a:r>
              <a:rPr lang="en-US" sz="1600" b="0" i="1" u="none" strike="noStrike" baseline="0" dirty="0">
                <a:solidFill>
                  <a:srgbClr val="2F2F2E"/>
                </a:solidFill>
                <a:latin typeface="+mn-lt"/>
              </a:rPr>
              <a:t>Maria has </a:t>
            </a:r>
            <a:r>
              <a:rPr lang="en-US" sz="1600" b="1" i="1" u="none" strike="noStrike" baseline="0" dirty="0">
                <a:solidFill>
                  <a:schemeClr val="bg2"/>
                </a:solidFill>
                <a:latin typeface="+mn-lt"/>
              </a:rPr>
              <a:t>a lot of</a:t>
            </a:r>
            <a:r>
              <a:rPr lang="en-US" sz="1600" i="1" u="none" strike="noStrike" baseline="0" dirty="0">
                <a:solidFill>
                  <a:schemeClr val="bg2"/>
                </a:solidFill>
                <a:latin typeface="+mn-lt"/>
              </a:rPr>
              <a:t> / </a:t>
            </a:r>
            <a:r>
              <a:rPr lang="en-US" sz="1600" b="1" i="1" u="none" strike="noStrike" baseline="0" dirty="0">
                <a:solidFill>
                  <a:schemeClr val="bg2"/>
                </a:solidFill>
                <a:latin typeface="+mn-lt"/>
              </a:rPr>
              <a:t>lots of </a:t>
            </a:r>
            <a:r>
              <a:rPr lang="en-US" sz="1600" b="0" i="1" u="sng" strike="noStrike" baseline="0" dirty="0">
                <a:solidFill>
                  <a:srgbClr val="2F2F2E"/>
                </a:solidFill>
                <a:latin typeface="+mn-lt"/>
              </a:rPr>
              <a:t>friends</a:t>
            </a:r>
            <a:r>
              <a:rPr lang="en-US" sz="1600" b="0" i="1" u="none" strike="noStrike" baseline="0" dirty="0">
                <a:solidFill>
                  <a:srgbClr val="2F2F2E"/>
                </a:solidFill>
                <a:latin typeface="+mn-lt"/>
              </a:rPr>
              <a:t>.</a:t>
            </a:r>
          </a:p>
          <a:p>
            <a:pPr algn="l"/>
            <a:r>
              <a:rPr lang="en-US" sz="1600" b="0" i="1" u="none" strike="noStrike" baseline="0" dirty="0">
                <a:solidFill>
                  <a:srgbClr val="2F2F2E"/>
                </a:solidFill>
                <a:latin typeface="+mn-lt"/>
              </a:rPr>
              <a:t>She received </a:t>
            </a:r>
            <a:r>
              <a:rPr lang="en-US" sz="1600" b="1" i="1" u="none" strike="noStrike" baseline="0" dirty="0">
                <a:solidFill>
                  <a:schemeClr val="bg2"/>
                </a:solidFill>
                <a:latin typeface="+mn-lt"/>
              </a:rPr>
              <a:t>a lot of</a:t>
            </a:r>
            <a:r>
              <a:rPr lang="en-US" sz="1600" i="1" u="none" strike="noStrike" baseline="0" dirty="0">
                <a:solidFill>
                  <a:schemeClr val="bg2"/>
                </a:solidFill>
                <a:latin typeface="+mn-lt"/>
              </a:rPr>
              <a:t> / </a:t>
            </a:r>
            <a:r>
              <a:rPr lang="en-US" sz="1600" b="1" i="1" u="none" strike="noStrike" baseline="0" dirty="0">
                <a:solidFill>
                  <a:schemeClr val="bg2"/>
                </a:solidFill>
                <a:latin typeface="+mn-lt"/>
              </a:rPr>
              <a:t>lots of </a:t>
            </a:r>
            <a:r>
              <a:rPr lang="en-US" sz="1600" b="0" i="1" u="sng" strike="noStrike" baseline="0" dirty="0">
                <a:solidFill>
                  <a:srgbClr val="2F2F2E"/>
                </a:solidFill>
                <a:latin typeface="+mn-lt"/>
              </a:rPr>
              <a:t>love</a:t>
            </a:r>
            <a:r>
              <a:rPr lang="en-US" sz="1600" b="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1600" b="0" i="1" u="none" strike="noStrike" baseline="0" dirty="0" err="1">
                <a:solidFill>
                  <a:srgbClr val="2F2F2E"/>
                </a:solidFill>
                <a:latin typeface="+mn-lt"/>
              </a:rPr>
              <a:t>from</a:t>
            </a:r>
            <a:r>
              <a:rPr lang="pt-BR" sz="1600" b="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1600" b="0" i="1" u="none" strike="noStrike" baseline="0" dirty="0" err="1">
                <a:solidFill>
                  <a:srgbClr val="2F2F2E"/>
                </a:solidFill>
                <a:latin typeface="+mn-lt"/>
              </a:rPr>
              <a:t>them</a:t>
            </a:r>
            <a:r>
              <a:rPr lang="pt-BR" sz="1600" b="0" i="1" u="none" strike="noStrike" baseline="0" dirty="0">
                <a:solidFill>
                  <a:srgbClr val="2F2F2E"/>
                </a:solidFill>
                <a:latin typeface="+mn-lt"/>
              </a:rPr>
              <a:t>.</a:t>
            </a:r>
          </a:p>
          <a:p>
            <a:pPr algn="l"/>
            <a:endParaRPr lang="pt-BR" sz="1800" b="0" i="0" u="none" strike="noStrike" baseline="0" dirty="0">
              <a:solidFill>
                <a:srgbClr val="2F2F2E"/>
              </a:solidFill>
              <a:latin typeface="+mn-lt"/>
            </a:endParaRPr>
          </a:p>
          <a:p>
            <a:pPr algn="l"/>
            <a:r>
              <a:rPr lang="pt-BR" sz="1800" b="0" i="0" u="none" strike="noStrike" baseline="0" dirty="0">
                <a:solidFill>
                  <a:srgbClr val="2F2F2E"/>
                </a:solidFill>
                <a:latin typeface="+mn-lt"/>
              </a:rPr>
              <a:t>• Não há muita diferença entre </a:t>
            </a:r>
            <a:r>
              <a:rPr lang="pt-BR" sz="1800" b="0" i="1" u="none" strike="noStrike" baseline="0" dirty="0">
                <a:solidFill>
                  <a:srgbClr val="2F2F2E"/>
                </a:solidFill>
                <a:latin typeface="+mn-lt"/>
              </a:rPr>
              <a:t>a </a:t>
            </a:r>
            <a:r>
              <a:rPr lang="pt-BR" sz="1800" b="0" i="1" u="none" strike="noStrike" baseline="0" dirty="0" err="1">
                <a:solidFill>
                  <a:srgbClr val="2F2F2E"/>
                </a:solidFill>
                <a:latin typeface="+mn-lt"/>
              </a:rPr>
              <a:t>lot</a:t>
            </a:r>
            <a:r>
              <a:rPr lang="pt-BR" sz="1800" b="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1800" b="0" i="1" u="none" strike="noStrike" baseline="0" dirty="0" err="1">
                <a:solidFill>
                  <a:srgbClr val="2F2F2E"/>
                </a:solidFill>
                <a:latin typeface="+mn-lt"/>
              </a:rPr>
              <a:t>of</a:t>
            </a:r>
            <a:r>
              <a:rPr lang="pt-BR" sz="1800" b="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1800" b="0" i="0" u="none" strike="noStrike" baseline="0" dirty="0">
                <a:solidFill>
                  <a:srgbClr val="2F2F2E"/>
                </a:solidFill>
                <a:latin typeface="+mn-lt"/>
              </a:rPr>
              <a:t>ou </a:t>
            </a:r>
            <a:r>
              <a:rPr lang="pt-BR" sz="1800" b="0" i="1" u="none" strike="noStrike" baseline="0" dirty="0" err="1">
                <a:solidFill>
                  <a:srgbClr val="2F2F2E"/>
                </a:solidFill>
                <a:latin typeface="+mn-lt"/>
              </a:rPr>
              <a:t>lots</a:t>
            </a:r>
            <a:r>
              <a:rPr lang="pt-BR" sz="1800" b="0" i="1" u="none" strike="noStrike" baseline="0" dirty="0">
                <a:solidFill>
                  <a:srgbClr val="2F2F2E"/>
                </a:solidFill>
                <a:latin typeface="+mn-lt"/>
              </a:rPr>
              <a:t> of</a:t>
            </a:r>
            <a:r>
              <a:rPr lang="pt-BR" sz="1800" b="0" i="0" u="none" strike="noStrike" baseline="0" dirty="0">
                <a:solidFill>
                  <a:srgbClr val="2F2F2E"/>
                </a:solidFill>
                <a:latin typeface="+mn-lt"/>
              </a:rPr>
              <a:t>.</a:t>
            </a:r>
          </a:p>
          <a:p>
            <a:pPr algn="l"/>
            <a:endParaRPr lang="pt-BR" sz="1800" b="0" i="0" u="none" strike="noStrike" baseline="0" dirty="0">
              <a:solidFill>
                <a:srgbClr val="2F2F2E"/>
              </a:solidFill>
              <a:latin typeface="+mn-lt"/>
            </a:endParaRPr>
          </a:p>
          <a:p>
            <a:pPr algn="l"/>
            <a:r>
              <a:rPr lang="pt-BR" sz="1800" b="0" i="0" u="none" strike="noStrike" baseline="0" dirty="0">
                <a:solidFill>
                  <a:srgbClr val="2F2F2E"/>
                </a:solidFill>
                <a:latin typeface="+mn-lt"/>
              </a:rPr>
              <a:t>• São mais informais que </a:t>
            </a:r>
            <a:r>
              <a:rPr lang="pt-BR" sz="1800" b="0" i="1" u="none" strike="noStrike" baseline="0" dirty="0" err="1">
                <a:solidFill>
                  <a:srgbClr val="2F2F2E"/>
                </a:solidFill>
                <a:latin typeface="+mn-lt"/>
              </a:rPr>
              <a:t>much</a:t>
            </a:r>
            <a:r>
              <a:rPr lang="pt-BR" sz="1800" b="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1800" b="0" i="0" u="none" strike="noStrike" baseline="0" dirty="0">
                <a:solidFill>
                  <a:srgbClr val="2F2F2E"/>
                </a:solidFill>
                <a:latin typeface="+mn-lt"/>
              </a:rPr>
              <a:t>e </a:t>
            </a:r>
            <a:r>
              <a:rPr lang="pt-BR" sz="1800" b="0" i="1" u="none" strike="noStrike" baseline="0" dirty="0" err="1">
                <a:solidFill>
                  <a:srgbClr val="2F2F2E"/>
                </a:solidFill>
                <a:latin typeface="+mn-lt"/>
              </a:rPr>
              <a:t>many</a:t>
            </a:r>
            <a:r>
              <a:rPr lang="pt-BR" sz="1800" b="0" i="0" u="none" strike="noStrike" baseline="0" dirty="0">
                <a:solidFill>
                  <a:srgbClr val="2F2F2E"/>
                </a:solidFill>
                <a:latin typeface="+mn-lt"/>
              </a:rPr>
              <a:t>.</a:t>
            </a:r>
            <a:endParaRPr lang="pt-BR" sz="1800" dirty="0"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" name="Gráfico 2" descr="Círculo com seta para a esquerda estrutura de tópicos">
            <a:extLst>
              <a:ext uri="{FF2B5EF4-FFF2-40B4-BE49-F238E27FC236}">
                <a16:creationId xmlns:a16="http://schemas.microsoft.com/office/drawing/2014/main" id="{F3CB6B13-14EA-C4D6-5863-FB6F9B5DB2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55300" y="4187246"/>
            <a:ext cx="647700" cy="6477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FAF480-FF10-AB80-2AB4-2F48D4F47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50" y="1318649"/>
            <a:ext cx="7688400" cy="2789224"/>
          </a:xfrm>
        </p:spPr>
        <p:txBody>
          <a:bodyPr>
            <a:noAutofit/>
          </a:bodyPr>
          <a:lstStyle/>
          <a:p>
            <a:r>
              <a:rPr lang="pt-BR" sz="2100" b="1" i="1" u="none" strike="noStrike" baseline="0" dirty="0">
                <a:solidFill>
                  <a:srgbClr val="2F2F2E"/>
                </a:solidFill>
                <a:latin typeface="+mn-lt"/>
              </a:rPr>
              <a:t>Much</a:t>
            </a:r>
            <a:r>
              <a:rPr lang="pt-BR" sz="210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100" b="1" i="0" u="none" strike="noStrike" baseline="0" dirty="0">
                <a:solidFill>
                  <a:srgbClr val="2F2F2E"/>
                </a:solidFill>
                <a:latin typeface="+mn-lt"/>
              </a:rPr>
              <a:t>– quantidade (incontável)</a:t>
            </a:r>
            <a:br>
              <a:rPr lang="pt-BR" sz="2000" b="1" i="0" u="none" strike="noStrike" baseline="0" dirty="0">
                <a:solidFill>
                  <a:srgbClr val="2F2F2E"/>
                </a:solidFill>
                <a:latin typeface="+mn-lt"/>
              </a:rPr>
            </a:br>
            <a:b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</a:b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• </a:t>
            </a:r>
            <a:r>
              <a:rPr lang="pt-BR" sz="2000" b="0" dirty="0">
                <a:solidFill>
                  <a:srgbClr val="2F2F2E"/>
                </a:solidFill>
                <a:latin typeface="+mn-lt"/>
              </a:rPr>
              <a:t>Usamos </a:t>
            </a:r>
            <a:r>
              <a:rPr lang="pt-BR" sz="2000" b="0" i="1" dirty="0" err="1">
                <a:solidFill>
                  <a:srgbClr val="2F2F2E"/>
                </a:solidFill>
                <a:latin typeface="+mn-lt"/>
              </a:rPr>
              <a:t>much</a:t>
            </a:r>
            <a:r>
              <a:rPr lang="pt-BR" sz="2000" b="0" dirty="0">
                <a:solidFill>
                  <a:srgbClr val="2F2F2E"/>
                </a:solidFill>
                <a:latin typeface="+mn-lt"/>
              </a:rPr>
              <a:t> antes de substantivos incontáveis para nos r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eferir à quantidade.</a:t>
            </a:r>
            <a:b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</a:br>
            <a:b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</a:b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• </a:t>
            </a:r>
            <a:r>
              <a:rPr lang="pt-BR" sz="2000" b="0" i="1" u="none" strike="noStrike" baseline="0" dirty="0" err="1">
                <a:solidFill>
                  <a:srgbClr val="2F2F2E"/>
                </a:solidFill>
                <a:latin typeface="+mn-lt"/>
              </a:rPr>
              <a:t>How</a:t>
            </a:r>
            <a:r>
              <a:rPr lang="pt-BR" sz="2000" b="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000" b="0" i="1" u="none" strike="noStrike" baseline="0" dirty="0" err="1">
                <a:solidFill>
                  <a:srgbClr val="2F2F2E"/>
                </a:solidFill>
                <a:latin typeface="+mn-lt"/>
              </a:rPr>
              <a:t>much</a:t>
            </a:r>
            <a:r>
              <a:rPr lang="pt-BR" sz="2000" b="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é usado para perguntar sobre a quantidade de algo que não podemos contar (um substantivo incontável).</a:t>
            </a:r>
            <a:b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</a:br>
            <a:r>
              <a:rPr lang="en-US" sz="1800" i="1" u="none" strike="noStrike" baseline="0" dirty="0">
                <a:solidFill>
                  <a:schemeClr val="bg2"/>
                </a:solidFill>
                <a:latin typeface="+mn-lt"/>
              </a:rPr>
              <a:t>How much </a:t>
            </a:r>
            <a:r>
              <a:rPr lang="en-US" sz="1800" b="0" i="1" u="sng" strike="noStrike" baseline="0" dirty="0">
                <a:solidFill>
                  <a:srgbClr val="2F2F2E"/>
                </a:solidFill>
                <a:latin typeface="+mn-lt"/>
              </a:rPr>
              <a:t>homework</a:t>
            </a:r>
            <a:r>
              <a:rPr lang="en-US" sz="1800" b="0" i="1" u="none" strike="noStrike" baseline="0" dirty="0">
                <a:solidFill>
                  <a:srgbClr val="2F2F2E"/>
                </a:solidFill>
                <a:latin typeface="+mn-lt"/>
              </a:rPr>
              <a:t> do you have?</a:t>
            </a:r>
            <a:endParaRPr lang="pt-BR" sz="1800" dirty="0">
              <a:latin typeface="+mn-lt"/>
            </a:endParaRPr>
          </a:p>
        </p:txBody>
      </p:sp>
      <p:pic>
        <p:nvPicPr>
          <p:cNvPr id="3" name="Gráfico 2" descr="Círculo com seta para a esquerda estrutura de tópicos">
            <a:extLst>
              <a:ext uri="{FF2B5EF4-FFF2-40B4-BE49-F238E27FC236}">
                <a16:creationId xmlns:a16="http://schemas.microsoft.com/office/drawing/2014/main" id="{1C5592E7-7214-F619-DAB8-E7B105A12C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55300" y="4187246"/>
            <a:ext cx="6477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958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54B229-AA59-F1B0-FFB0-0365C9CD8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50" y="1318649"/>
            <a:ext cx="7688400" cy="2574478"/>
          </a:xfrm>
        </p:spPr>
        <p:txBody>
          <a:bodyPr>
            <a:normAutofit fontScale="90000"/>
          </a:bodyPr>
          <a:lstStyle/>
          <a:p>
            <a:pPr algn="l"/>
            <a:r>
              <a:rPr lang="pt-BR" sz="2300" b="1" i="1" u="none" strike="noStrike" baseline="0" dirty="0" err="1">
                <a:solidFill>
                  <a:srgbClr val="2F2F2E"/>
                </a:solidFill>
                <a:latin typeface="+mn-lt"/>
              </a:rPr>
              <a:t>Many</a:t>
            </a:r>
            <a:r>
              <a:rPr lang="pt-BR" sz="230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300" b="1" i="0" u="none" strike="noStrike" baseline="0" dirty="0">
                <a:solidFill>
                  <a:srgbClr val="2F2F2E"/>
                </a:solidFill>
                <a:latin typeface="+mn-lt"/>
              </a:rPr>
              <a:t>– quantidade (contável)</a:t>
            </a:r>
            <a:br>
              <a:rPr lang="pt-BR" sz="2000" b="1" i="0" u="none" strike="noStrike" baseline="0" dirty="0">
                <a:solidFill>
                  <a:srgbClr val="2F2F2E"/>
                </a:solidFill>
                <a:latin typeface="+mn-lt"/>
              </a:rPr>
            </a:br>
            <a:b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</a:br>
            <a:r>
              <a:rPr lang="pt-BR" sz="2200" b="0" i="0" u="none" strike="noStrike" baseline="0" dirty="0">
                <a:solidFill>
                  <a:srgbClr val="2F2F2E"/>
                </a:solidFill>
                <a:latin typeface="+mn-lt"/>
              </a:rPr>
              <a:t>• Usamos </a:t>
            </a:r>
            <a:r>
              <a:rPr lang="pt-BR" sz="2200" b="0" i="1" u="none" strike="noStrike" baseline="0" dirty="0" err="1">
                <a:solidFill>
                  <a:srgbClr val="2F2F2E"/>
                </a:solidFill>
                <a:latin typeface="+mn-lt"/>
              </a:rPr>
              <a:t>many</a:t>
            </a:r>
            <a:r>
              <a:rPr lang="pt-BR" sz="2200" b="0" dirty="0">
                <a:solidFill>
                  <a:srgbClr val="2F2F2E"/>
                </a:solidFill>
                <a:latin typeface="+mn-lt"/>
              </a:rPr>
              <a:t> antes de substantivos contáveis no plural para </a:t>
            </a:r>
            <a:r>
              <a:rPr lang="pt-BR" sz="2200" b="0" i="0" u="none" strike="noStrike" baseline="0" dirty="0">
                <a:solidFill>
                  <a:srgbClr val="2F2F2E"/>
                </a:solidFill>
                <a:latin typeface="+mn-lt"/>
              </a:rPr>
              <a:t>nos referir à quantidade não exata de algo.</a:t>
            </a:r>
            <a:br>
              <a:rPr lang="pt-BR" sz="2200" b="0" i="0" u="none" strike="noStrike" baseline="0" dirty="0">
                <a:solidFill>
                  <a:srgbClr val="2F2F2E"/>
                </a:solidFill>
                <a:latin typeface="+mn-lt"/>
              </a:rPr>
            </a:br>
            <a:r>
              <a:rPr lang="en-US" sz="2000" b="0" i="1" u="none" strike="noStrike" baseline="0" dirty="0">
                <a:solidFill>
                  <a:schemeClr val="bg2"/>
                </a:solidFill>
                <a:latin typeface="+mn-lt"/>
              </a:rPr>
              <a:t>There are </a:t>
            </a:r>
            <a:r>
              <a:rPr lang="en-US" sz="2000" i="1" u="none" strike="noStrike" baseline="0" dirty="0">
                <a:solidFill>
                  <a:schemeClr val="bg2"/>
                </a:solidFill>
                <a:latin typeface="+mn-lt"/>
              </a:rPr>
              <a:t>many</a:t>
            </a:r>
            <a:r>
              <a:rPr lang="en-US" sz="2000" b="0" i="1" u="none" strike="noStrike" baseline="0" dirty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2000" b="0" i="1" u="sng" strike="noStrike" baseline="0" dirty="0">
                <a:solidFill>
                  <a:schemeClr val="bg2"/>
                </a:solidFill>
                <a:latin typeface="+mn-lt"/>
              </a:rPr>
              <a:t>teens</a:t>
            </a:r>
            <a:r>
              <a:rPr lang="en-US" sz="2000" b="0" i="1" u="none" strike="noStrike" baseline="0" dirty="0">
                <a:solidFill>
                  <a:schemeClr val="bg2"/>
                </a:solidFill>
                <a:latin typeface="+mn-lt"/>
              </a:rPr>
              <a:t> in my reading club.</a:t>
            </a:r>
            <a:br>
              <a:rPr lang="en-US" sz="2200" b="0" i="1" u="none" strike="noStrike" baseline="0" dirty="0">
                <a:solidFill>
                  <a:srgbClr val="2F2F2E"/>
                </a:solidFill>
                <a:latin typeface="+mn-lt"/>
              </a:rPr>
            </a:br>
            <a:br>
              <a:rPr lang="pt-BR" sz="2200" b="0" i="0" u="none" strike="noStrike" baseline="0" dirty="0">
                <a:solidFill>
                  <a:srgbClr val="2F2F2E"/>
                </a:solidFill>
                <a:latin typeface="+mn-lt"/>
              </a:rPr>
            </a:br>
            <a:r>
              <a:rPr lang="pt-BR" sz="2200" b="0" i="0" u="none" strike="noStrike" baseline="0" dirty="0">
                <a:solidFill>
                  <a:srgbClr val="2F2F2E"/>
                </a:solidFill>
                <a:latin typeface="+mn-lt"/>
              </a:rPr>
              <a:t>• </a:t>
            </a:r>
            <a:r>
              <a:rPr lang="pt-BR" sz="2200" b="0" i="1" u="none" strike="noStrike" baseline="0" dirty="0" err="1">
                <a:solidFill>
                  <a:srgbClr val="2F2F2E"/>
                </a:solidFill>
                <a:latin typeface="+mn-lt"/>
              </a:rPr>
              <a:t>How</a:t>
            </a:r>
            <a:r>
              <a:rPr lang="pt-BR" sz="2200" b="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200" b="0" i="1" u="none" strike="noStrike" baseline="0" dirty="0" err="1">
                <a:solidFill>
                  <a:srgbClr val="2F2F2E"/>
                </a:solidFill>
                <a:latin typeface="+mn-lt"/>
              </a:rPr>
              <a:t>many</a:t>
            </a:r>
            <a:r>
              <a:rPr lang="pt-BR" sz="2200" b="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200" b="0" i="0" u="none" strike="noStrike" baseline="0" dirty="0">
                <a:solidFill>
                  <a:srgbClr val="2F2F2E"/>
                </a:solidFill>
                <a:latin typeface="+mn-lt"/>
              </a:rPr>
              <a:t>é usado para perguntar sobre a quantidade de algo que podemos contar (substantivo contável).</a:t>
            </a:r>
            <a:endParaRPr lang="pt-BR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35480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59"/>
          <p:cNvSpPr txBox="1"/>
          <p:nvPr/>
        </p:nvSpPr>
        <p:spPr>
          <a:xfrm>
            <a:off x="519962" y="1448482"/>
            <a:ext cx="8316000" cy="3477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l"/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• Em geral, usamos </a:t>
            </a:r>
            <a:r>
              <a:rPr lang="pt-BR" sz="2000" dirty="0">
                <a:solidFill>
                  <a:srgbClr val="2F2F2E"/>
                </a:solidFill>
                <a:latin typeface="+mn-lt"/>
              </a:rPr>
              <a:t>o advérbio de frequência 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antes do verbo principal.</a:t>
            </a:r>
          </a:p>
          <a:p>
            <a:pPr algn="l"/>
            <a:r>
              <a:rPr lang="pt-BR" sz="1800" b="0" i="1" u="none" strike="noStrike" baseline="0" dirty="0">
                <a:solidFill>
                  <a:schemeClr val="bg2"/>
                </a:solidFill>
                <a:latin typeface="+mn-lt"/>
              </a:rPr>
              <a:t>Amanda </a:t>
            </a:r>
            <a:r>
              <a:rPr lang="pt-BR" sz="1800" b="1" i="1" u="none" strike="noStrike" baseline="0" dirty="0" err="1">
                <a:solidFill>
                  <a:schemeClr val="bg2"/>
                </a:solidFill>
                <a:latin typeface="+mn-lt"/>
              </a:rPr>
              <a:t>sometimes</a:t>
            </a:r>
            <a:r>
              <a:rPr lang="pt-BR" sz="1800" b="0" i="1" u="none" strike="noStrike" baseline="0" dirty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1800" b="0" i="1" u="sng" strike="noStrike" baseline="0" dirty="0">
                <a:solidFill>
                  <a:schemeClr val="bg2"/>
                </a:solidFill>
                <a:latin typeface="+mn-lt"/>
              </a:rPr>
              <a:t>picked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 her nose in public!</a:t>
            </a:r>
          </a:p>
          <a:p>
            <a:pPr algn="l"/>
            <a:endParaRPr lang="pt-BR" sz="2000" b="0" i="0" u="none" strike="noStrike" baseline="0" dirty="0">
              <a:solidFill>
                <a:srgbClr val="2F2F2E"/>
              </a:solidFill>
              <a:latin typeface="+mn-lt"/>
            </a:endParaRPr>
          </a:p>
          <a:p>
            <a:pPr algn="l"/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• Em alguns casos, para dar ênfase, ele pode aparecer na frente.</a:t>
            </a:r>
          </a:p>
          <a:p>
            <a:pPr algn="l"/>
            <a:r>
              <a:rPr lang="pt-BR" sz="1800" b="0" i="1" u="none" strike="noStrike" baseline="0" dirty="0">
                <a:solidFill>
                  <a:srgbClr val="2F2F2E"/>
                </a:solidFill>
                <a:latin typeface="+mn-lt"/>
              </a:rPr>
              <a:t>Amanda </a:t>
            </a:r>
            <a:r>
              <a:rPr lang="en-US" sz="1800" b="0" i="1" u="sng" strike="noStrike" baseline="0" dirty="0">
                <a:solidFill>
                  <a:srgbClr val="2F2F2E"/>
                </a:solidFill>
                <a:latin typeface="+mn-lt"/>
              </a:rPr>
              <a:t>picked</a:t>
            </a:r>
            <a:r>
              <a:rPr lang="en-US" sz="1800" b="0" i="1" u="none" strike="noStrike" baseline="0" dirty="0">
                <a:solidFill>
                  <a:srgbClr val="2F2F2E"/>
                </a:solidFill>
                <a:latin typeface="+mn-lt"/>
              </a:rPr>
              <a:t> her nose in public </a:t>
            </a:r>
            <a:r>
              <a:rPr lang="pt-BR" sz="1800" b="1" i="1" u="none" strike="noStrike" baseline="0" dirty="0" err="1">
                <a:solidFill>
                  <a:srgbClr val="2F2F2E"/>
                </a:solidFill>
                <a:latin typeface="+mn-lt"/>
              </a:rPr>
              <a:t>sometimes</a:t>
            </a:r>
            <a:r>
              <a:rPr lang="en-US" sz="1800" b="0" i="1" u="none" strike="noStrike" baseline="0" dirty="0">
                <a:solidFill>
                  <a:srgbClr val="2F2F2E"/>
                </a:solidFill>
                <a:latin typeface="+mn-lt"/>
              </a:rPr>
              <a:t>!</a:t>
            </a:r>
          </a:p>
          <a:p>
            <a:pPr algn="l"/>
            <a:endParaRPr lang="pt-BR" sz="2000" b="0" i="0" u="none" strike="noStrike" baseline="0" dirty="0">
              <a:solidFill>
                <a:srgbClr val="2F2F2E"/>
              </a:solidFill>
              <a:latin typeface="+mn-lt"/>
            </a:endParaRPr>
          </a:p>
          <a:p>
            <a:pPr algn="l"/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• Em frases com o verbo </a:t>
            </a:r>
            <a:r>
              <a:rPr lang="pt-BR" sz="2000" b="0" i="1" u="none" strike="noStrike" baseline="0" dirty="0" err="1">
                <a:solidFill>
                  <a:srgbClr val="2F2F2E"/>
                </a:solidFill>
                <a:latin typeface="+mn-lt"/>
              </a:rPr>
              <a:t>to</a:t>
            </a:r>
            <a:r>
              <a:rPr lang="pt-BR" sz="2000" b="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000" b="0" i="1" u="none" strike="noStrike" baseline="0" dirty="0" err="1">
                <a:solidFill>
                  <a:srgbClr val="2F2F2E"/>
                </a:solidFill>
                <a:latin typeface="+mn-lt"/>
              </a:rPr>
              <a:t>be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, o advérbio aparece depois dele.</a:t>
            </a:r>
          </a:p>
          <a:p>
            <a:pPr algn="l"/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Sadie </a:t>
            </a:r>
            <a:r>
              <a:rPr lang="en-US" sz="1800" b="0" i="1" u="sng" strike="noStrike" baseline="0" dirty="0">
                <a:solidFill>
                  <a:schemeClr val="bg2"/>
                </a:solidFill>
                <a:latin typeface="+mn-lt"/>
              </a:rPr>
              <a:t>was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usually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 full of good ideas.</a:t>
            </a:r>
          </a:p>
          <a:p>
            <a:pPr algn="l"/>
            <a:endParaRPr lang="pt-BR" sz="2000" b="0" i="0" u="none" strike="noStrike" baseline="0" dirty="0">
              <a:solidFill>
                <a:srgbClr val="2F2F2E"/>
              </a:solidFill>
              <a:latin typeface="+mn-lt"/>
            </a:endParaRPr>
          </a:p>
          <a:p>
            <a:pPr algn="l"/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• Não usamos </a:t>
            </a:r>
            <a:r>
              <a:rPr lang="pt-BR" sz="2000" b="0" i="1" u="none" strike="noStrike" baseline="0" dirty="0" err="1">
                <a:solidFill>
                  <a:srgbClr val="2F2F2E"/>
                </a:solidFill>
                <a:latin typeface="+mn-lt"/>
              </a:rPr>
              <a:t>never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, </a:t>
            </a:r>
            <a:r>
              <a:rPr lang="pt-BR" sz="2000" b="0" i="1" u="none" strike="noStrike" baseline="0" dirty="0" err="1">
                <a:solidFill>
                  <a:srgbClr val="2F2F2E"/>
                </a:solidFill>
                <a:latin typeface="+mn-lt"/>
              </a:rPr>
              <a:t>hardly</a:t>
            </a:r>
            <a:r>
              <a:rPr lang="pt-BR" sz="2000" b="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000" b="0" i="1" u="none" strike="noStrike" baseline="0" dirty="0" err="1">
                <a:solidFill>
                  <a:srgbClr val="2F2F2E"/>
                </a:solidFill>
                <a:latin typeface="+mn-lt"/>
              </a:rPr>
              <a:t>ever</a:t>
            </a:r>
            <a:r>
              <a:rPr lang="pt-BR" sz="2000" b="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em frases negativas. </a:t>
            </a:r>
            <a:endParaRPr lang="en-US" sz="2000" b="0" i="0" u="none" strike="noStrike" baseline="0" dirty="0">
              <a:solidFill>
                <a:srgbClr val="2F2F2E"/>
              </a:solidFill>
              <a:latin typeface="+mn-lt"/>
              <a:cs typeface="Times New Roman"/>
              <a:sym typeface="Times New Roman"/>
            </a:endParaRPr>
          </a:p>
          <a:p>
            <a:pPr algn="l"/>
            <a:endParaRPr lang="en-US" sz="2000" dirty="0">
              <a:solidFill>
                <a:srgbClr val="2F2F2E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0F1F220-A334-6DC9-EF03-333156ACAFA2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6</a:t>
            </a:r>
            <a:endParaRPr lang="en-US" sz="1100" dirty="0"/>
          </a:p>
        </p:txBody>
      </p:sp>
      <p:sp>
        <p:nvSpPr>
          <p:cNvPr id="3" name="Google Shape;345;p60">
            <a:extLst>
              <a:ext uri="{FF2B5EF4-FFF2-40B4-BE49-F238E27FC236}">
                <a16:creationId xmlns:a16="http://schemas.microsoft.com/office/drawing/2014/main" id="{F65FE0FA-CB61-2F11-728A-40B3A7AE33B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0" y="478783"/>
            <a:ext cx="91440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Adverbs</a:t>
            </a:r>
            <a:r>
              <a:rPr lang="pt-BR" sz="4000" b="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 </a:t>
            </a:r>
            <a:r>
              <a:rPr lang="pt-BR" sz="4000" b="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of</a:t>
            </a:r>
            <a:r>
              <a:rPr lang="pt-BR" sz="4000" b="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 Frequency </a:t>
            </a:r>
            <a:r>
              <a:rPr lang="pt-BR" sz="4000" b="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with</a:t>
            </a:r>
            <a:r>
              <a:rPr lang="pt-BR" sz="4000" b="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 </a:t>
            </a:r>
            <a:r>
              <a:rPr lang="pt-BR" sz="4000" b="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Simple</a:t>
            </a:r>
            <a:r>
              <a:rPr lang="pt-BR" sz="4000" b="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 </a:t>
            </a:r>
            <a:r>
              <a:rPr lang="pt-BR" sz="4000" b="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Past</a:t>
            </a:r>
            <a:endParaRPr sz="4000" b="0" dirty="0">
              <a:solidFill>
                <a:srgbClr val="4A86E8"/>
              </a:solidFill>
              <a:latin typeface="Roboto"/>
              <a:ea typeface="Roboto"/>
              <a:cs typeface="Roboto"/>
              <a:sym typeface="Times New Roman"/>
            </a:endParaRPr>
          </a:p>
        </p:txBody>
      </p:sp>
      <p:pic>
        <p:nvPicPr>
          <p:cNvPr id="4" name="Gráfico 3" descr="Círculo com seta para a esquerda estrutura de tópicos">
            <a:extLst>
              <a:ext uri="{FF2B5EF4-FFF2-40B4-BE49-F238E27FC236}">
                <a16:creationId xmlns:a16="http://schemas.microsoft.com/office/drawing/2014/main" id="{735E42D2-41A1-C381-7D48-0EB0D99354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55300" y="4187246"/>
            <a:ext cx="647700" cy="6477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0A6C57-AB92-8C84-193A-06BCEBBB6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800" y="625923"/>
            <a:ext cx="7688400" cy="382138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t-BR" sz="2300" dirty="0">
                <a:latin typeface="+mn-lt"/>
                <a:ea typeface="Times New Roman"/>
                <a:cs typeface="Times New Roman"/>
                <a:sym typeface="Times New Roman"/>
              </a:rPr>
              <a:t>Advérbios de frequência</a:t>
            </a:r>
            <a:br>
              <a:rPr lang="pt-BR" sz="2400" dirty="0">
                <a:latin typeface="+mn-lt"/>
                <a:ea typeface="Times New Roman"/>
                <a:cs typeface="Times New Roman"/>
                <a:sym typeface="Times New Roman"/>
              </a:rPr>
            </a:br>
            <a:r>
              <a:rPr lang="pt-BR" sz="2200" b="0" dirty="0">
                <a:latin typeface="+mn-lt"/>
                <a:ea typeface="Times New Roman"/>
                <a:cs typeface="Times New Roman"/>
                <a:sym typeface="Times New Roman"/>
              </a:rPr>
              <a:t>A</a:t>
            </a:r>
            <a:r>
              <a:rPr lang="en-US" sz="2200" b="0" dirty="0" err="1">
                <a:latin typeface="+mn-lt"/>
                <a:ea typeface="Times New Roman"/>
                <a:cs typeface="Times New Roman"/>
                <a:sym typeface="Times New Roman"/>
              </a:rPr>
              <a:t>lways</a:t>
            </a:r>
            <a:r>
              <a:rPr lang="en-US" sz="2200" b="0" dirty="0">
                <a:latin typeface="+mn-lt"/>
                <a:ea typeface="Times New Roman"/>
                <a:cs typeface="Times New Roman"/>
                <a:sym typeface="Times New Roman"/>
              </a:rPr>
              <a:t> → 100%</a:t>
            </a:r>
            <a:br>
              <a:rPr lang="en-US" sz="2200" b="0" dirty="0">
                <a:latin typeface="+mn-lt"/>
                <a:ea typeface="Times New Roman"/>
                <a:cs typeface="Times New Roman"/>
                <a:sym typeface="Times New Roman"/>
              </a:rPr>
            </a:br>
            <a:r>
              <a:rPr lang="en-US" sz="2200" b="0" dirty="0">
                <a:latin typeface="+mn-lt"/>
                <a:ea typeface="Times New Roman"/>
                <a:cs typeface="Times New Roman"/>
                <a:sym typeface="Times New Roman"/>
              </a:rPr>
              <a:t>Usually → 80-90%</a:t>
            </a:r>
            <a:br>
              <a:rPr lang="en-US" sz="2200" b="0" dirty="0">
                <a:latin typeface="+mn-lt"/>
                <a:ea typeface="Times New Roman"/>
                <a:cs typeface="Times New Roman"/>
                <a:sym typeface="Times New Roman"/>
              </a:rPr>
            </a:br>
            <a:r>
              <a:rPr lang="en-US" sz="2200" b="0" dirty="0">
                <a:latin typeface="+mn-lt"/>
                <a:ea typeface="Times New Roman"/>
                <a:cs typeface="Times New Roman"/>
                <a:sym typeface="Times New Roman"/>
              </a:rPr>
              <a:t>Often → 70-80%</a:t>
            </a:r>
            <a:br>
              <a:rPr lang="en-US" sz="2200" b="0" dirty="0">
                <a:latin typeface="+mn-lt"/>
                <a:ea typeface="Times New Roman"/>
                <a:cs typeface="Times New Roman"/>
                <a:sym typeface="Times New Roman"/>
              </a:rPr>
            </a:br>
            <a:r>
              <a:rPr lang="en-US" sz="2200" b="0" dirty="0">
                <a:latin typeface="+mn-lt"/>
                <a:ea typeface="Times New Roman"/>
                <a:cs typeface="Times New Roman"/>
                <a:sym typeface="Times New Roman"/>
              </a:rPr>
              <a:t>Sometimes → 50%</a:t>
            </a:r>
            <a:br>
              <a:rPr lang="en-US" sz="2200" b="0" dirty="0">
                <a:latin typeface="+mn-lt"/>
                <a:ea typeface="Times New Roman"/>
                <a:cs typeface="Times New Roman"/>
                <a:sym typeface="Times New Roman"/>
              </a:rPr>
            </a:br>
            <a:r>
              <a:rPr lang="en-US" sz="2200" b="0" dirty="0">
                <a:latin typeface="+mn-lt"/>
                <a:ea typeface="Times New Roman"/>
                <a:cs typeface="Times New Roman"/>
                <a:sym typeface="Times New Roman"/>
              </a:rPr>
              <a:t>Rarely → 20-30%</a:t>
            </a:r>
            <a:br>
              <a:rPr lang="en-US" sz="2200" b="0" dirty="0">
                <a:latin typeface="+mn-lt"/>
                <a:ea typeface="Times New Roman"/>
                <a:cs typeface="Times New Roman"/>
                <a:sym typeface="Times New Roman"/>
              </a:rPr>
            </a:br>
            <a:r>
              <a:rPr lang="en-US" sz="2200" b="0" dirty="0">
                <a:latin typeface="+mn-lt"/>
                <a:ea typeface="Times New Roman"/>
                <a:cs typeface="Times New Roman"/>
                <a:sym typeface="Times New Roman"/>
              </a:rPr>
              <a:t>Hardly ever → 10-20%</a:t>
            </a:r>
            <a:br>
              <a:rPr lang="en-US" sz="2200" b="0" dirty="0">
                <a:latin typeface="+mn-lt"/>
                <a:ea typeface="Times New Roman"/>
                <a:cs typeface="Times New Roman"/>
                <a:sym typeface="Times New Roman"/>
              </a:rPr>
            </a:br>
            <a:r>
              <a:rPr lang="en-US" sz="2200" b="0" dirty="0">
                <a:latin typeface="+mn-lt"/>
                <a:ea typeface="Times New Roman"/>
                <a:cs typeface="Times New Roman"/>
                <a:sym typeface="Times New Roman"/>
              </a:rPr>
              <a:t>Never → 0%</a:t>
            </a:r>
            <a:br>
              <a:rPr lang="en-US" sz="2800" dirty="0">
                <a:latin typeface="+mn-lt"/>
                <a:ea typeface="Times New Roman"/>
                <a:cs typeface="Times New Roman"/>
                <a:sym typeface="Times New Roman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13534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Discourse Genres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" name="Google Shape;117;p19"/>
          <p:cNvGraphicFramePr/>
          <p:nvPr>
            <p:extLst>
              <p:ext uri="{D42A27DB-BD31-4B8C-83A1-F6EECF244321}">
                <p14:modId xmlns:p14="http://schemas.microsoft.com/office/powerpoint/2010/main" val="2373347279"/>
              </p:ext>
            </p:extLst>
          </p:nvPr>
        </p:nvGraphicFramePr>
        <p:xfrm>
          <a:off x="435762" y="860230"/>
          <a:ext cx="8272475" cy="2716850"/>
        </p:xfrm>
        <a:graphic>
          <a:graphicData uri="http://schemas.openxmlformats.org/drawingml/2006/table">
            <a:tbl>
              <a:tblPr>
                <a:noFill/>
                <a:tableStyleId>{F6FDFBBA-7252-4AB3-9EA9-580C68586B57}</a:tableStyleId>
              </a:tblPr>
              <a:tblGrid>
                <a:gridCol w="1713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9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35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Book Excerpt</a:t>
                      </a: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0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Typically follows the narrative structure of the book, introducing characters, setting, and conflict before diving into a particular scene or moment.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0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Can vary widely depending on the book, but may include love, loss, family, coming of age, personal growth, among others.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164A4070-CC2F-D03C-711F-A47F13585F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537" y="4286275"/>
            <a:ext cx="647700" cy="6477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547FA9CE-8157-C1B7-94C1-B5056FD715FB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6</a:t>
            </a:r>
            <a:endParaRPr 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16EE4FA7-EEAB-F21F-496C-631E02D864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6325"/>
              </p:ext>
            </p:extLst>
          </p:nvPr>
        </p:nvGraphicFramePr>
        <p:xfrm>
          <a:off x="293511" y="842270"/>
          <a:ext cx="8556978" cy="3063150"/>
        </p:xfrm>
        <a:graphic>
          <a:graphicData uri="http://schemas.openxmlformats.org/drawingml/2006/table">
            <a:tbl>
              <a:tblPr>
                <a:noFill/>
                <a:tableStyleId>{F6FDFBBA-7252-4AB3-9EA9-580C68586B57}</a:tableStyleId>
              </a:tblPr>
              <a:tblGrid>
                <a:gridCol w="1720102">
                  <a:extLst>
                    <a:ext uri="{9D8B030D-6E8A-4147-A177-3AD203B41FA5}">
                      <a16:colId xmlns:a16="http://schemas.microsoft.com/office/drawing/2014/main" val="1379398160"/>
                    </a:ext>
                  </a:extLst>
                </a:gridCol>
                <a:gridCol w="6836876">
                  <a:extLst>
                    <a:ext uri="{9D8B030D-6E8A-4147-A177-3AD203B41FA5}">
                      <a16:colId xmlns:a16="http://schemas.microsoft.com/office/drawing/2014/main" val="2312399705"/>
                    </a:ext>
                  </a:extLst>
                </a:gridCol>
              </a:tblGrid>
              <a:tr h="958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Used to promote and generate interest in a book, as well as to provide readers with a sample of the writing style and content. Can also be used to contextualize a particular moment or event within the larger narrative of the book.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645872"/>
                  </a:ext>
                </a:extLst>
              </a:tr>
              <a:tr h="6367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Anyone interested in the book or author, including fans of the genre or specific themes addressed in the book.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16828"/>
                  </a:ext>
                </a:extLst>
              </a:tr>
              <a:tr h="6395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5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Typically the author or publisher of the book. Book excerpts may also be written by reviewers or journalists as part of a promotional campaign.</a:t>
                      </a: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165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081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7" name="Google Shape;147;p25"/>
          <p:cNvGraphicFramePr/>
          <p:nvPr>
            <p:extLst>
              <p:ext uri="{D42A27DB-BD31-4B8C-83A1-F6EECF244321}">
                <p14:modId xmlns:p14="http://schemas.microsoft.com/office/powerpoint/2010/main" val="1612234714"/>
              </p:ext>
            </p:extLst>
          </p:nvPr>
        </p:nvGraphicFramePr>
        <p:xfrm>
          <a:off x="441000" y="632404"/>
          <a:ext cx="8262000" cy="2929850"/>
        </p:xfrm>
        <a:graphic>
          <a:graphicData uri="http://schemas.openxmlformats.org/drawingml/2006/table">
            <a:tbl>
              <a:tblPr>
                <a:noFill/>
                <a:tableStyleId>{F6FDFBBA-7252-4AB3-9EA9-580C68586B57}</a:tableStyleId>
              </a:tblPr>
              <a:tblGrid>
                <a:gridCol w="162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41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2500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 Passage from an Audiobook</a:t>
                      </a: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Usually follows the structure of the book (e.g., narration, dialogue, description).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Varies depending on the book.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entertain, inform, and educate listeners.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FE3F832E-D951-8586-1D2D-78F502056066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6</a:t>
            </a:r>
            <a:endParaRPr lang="en-US" sz="1100" dirty="0"/>
          </a:p>
        </p:txBody>
      </p:sp>
      <p:pic>
        <p:nvPicPr>
          <p:cNvPr id="3" name="Gráfico 2" descr="Círculo com seta para a esquerda estrutura de tópicos">
            <a:extLst>
              <a:ext uri="{FF2B5EF4-FFF2-40B4-BE49-F238E27FC236}">
                <a16:creationId xmlns:a16="http://schemas.microsoft.com/office/drawing/2014/main" id="{645D6EE5-82C2-927A-9676-D2B8D7EBFD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55300" y="4187246"/>
            <a:ext cx="647700" cy="6477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8A7E7D63-636A-66CE-C7AC-DFC3E89022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134988"/>
              </p:ext>
            </p:extLst>
          </p:nvPr>
        </p:nvGraphicFramePr>
        <p:xfrm>
          <a:off x="484150" y="898204"/>
          <a:ext cx="8175700" cy="1584900"/>
        </p:xfrm>
        <a:graphic>
          <a:graphicData uri="http://schemas.openxmlformats.org/drawingml/2006/table">
            <a:tbl>
              <a:tblPr>
                <a:noFill/>
                <a:tableStyleId>{F6FDFBBA-7252-4AB3-9EA9-580C68586B57}</a:tableStyleId>
              </a:tblPr>
              <a:tblGrid>
                <a:gridCol w="1627625">
                  <a:extLst>
                    <a:ext uri="{9D8B030D-6E8A-4147-A177-3AD203B41FA5}">
                      <a16:colId xmlns:a16="http://schemas.microsoft.com/office/drawing/2014/main" val="2244849546"/>
                    </a:ext>
                  </a:extLst>
                </a:gridCol>
                <a:gridCol w="6548075">
                  <a:extLst>
                    <a:ext uri="{9D8B030D-6E8A-4147-A177-3AD203B41FA5}">
                      <a16:colId xmlns:a16="http://schemas.microsoft.com/office/drawing/2014/main" val="2746715619"/>
                    </a:ext>
                  </a:extLst>
                </a:gridCol>
              </a:tblGrid>
              <a:tr h="496150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Anyone interested in the book.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263092"/>
                  </a:ext>
                </a:extLst>
              </a:tr>
              <a:tr h="6257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b="0" i="0" u="none" strike="noStrike" cap="none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Arial"/>
                        </a:rPr>
                        <a:t>Usually, announcers requested by the book publisher.</a:t>
                      </a:r>
                      <a:endParaRPr lang="en-US" sz="2000" b="0" i="0" u="none" strike="noStrike" cap="none" noProof="0" dirty="0">
                        <a:solidFill>
                          <a:srgbClr val="374151"/>
                        </a:solidFill>
                        <a:highlight>
                          <a:srgbClr val="D9EAD3"/>
                        </a:highlight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872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4410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7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err="1"/>
              <a:t>Language</a:t>
            </a:r>
            <a:r>
              <a:rPr lang="pt-BR" dirty="0"/>
              <a:t> </a:t>
            </a:r>
            <a:r>
              <a:rPr lang="pt-BR" dirty="0" err="1"/>
              <a:t>Topics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53"/>
          <p:cNvSpPr txBox="1">
            <a:spLocks noGrp="1"/>
          </p:cNvSpPr>
          <p:nvPr>
            <p:ph type="title"/>
          </p:nvPr>
        </p:nvSpPr>
        <p:spPr>
          <a:xfrm>
            <a:off x="727800" y="426988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b="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Order</a:t>
            </a:r>
            <a:r>
              <a:rPr lang="pt-BR" sz="5000" b="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 </a:t>
            </a:r>
            <a:r>
              <a:rPr lang="pt-BR" sz="5000" b="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of</a:t>
            </a:r>
            <a:r>
              <a:rPr lang="pt-BR" sz="5000" b="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 </a:t>
            </a:r>
            <a:r>
              <a:rPr lang="pt-BR" sz="5000" b="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Adjectives</a:t>
            </a:r>
            <a:endParaRPr sz="5000" b="0" dirty="0">
              <a:solidFill>
                <a:srgbClr val="4A86E8"/>
              </a:solidFill>
              <a:latin typeface="Roboto"/>
              <a:ea typeface="Roboto"/>
              <a:cs typeface="Roboto"/>
              <a:sym typeface="Times New Roman"/>
            </a:endParaRPr>
          </a:p>
        </p:txBody>
      </p:sp>
      <p:sp>
        <p:nvSpPr>
          <p:cNvPr id="307" name="Google Shape;307;p53"/>
          <p:cNvSpPr txBox="1"/>
          <p:nvPr/>
        </p:nvSpPr>
        <p:spPr>
          <a:xfrm>
            <a:off x="648586" y="1234348"/>
            <a:ext cx="8316000" cy="1415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l"/>
            <a:r>
              <a:rPr lang="pt-BR" sz="2000" i="0" u="none" strike="noStrike" baseline="0" dirty="0">
                <a:solidFill>
                  <a:srgbClr val="2F2F2E"/>
                </a:solidFill>
                <a:latin typeface="+mn-lt"/>
              </a:rPr>
              <a:t>Em inglês, os adjetivos usados para descrever um substantivo seguem uma ordem específica. Observe a seguir a ordem mais comum dos adjetivos em uma frase.</a:t>
            </a:r>
          </a:p>
          <a:p>
            <a:pPr algn="l"/>
            <a:endParaRPr lang="pt-BR" sz="2000" dirty="0">
              <a:solidFill>
                <a:srgbClr val="2F2F2E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CD98D08-4D74-E6B0-62E8-9AF20AC02F44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6</a:t>
            </a:r>
            <a:endParaRPr lang="en-US" sz="1100" dirty="0"/>
          </a:p>
        </p:txBody>
      </p:sp>
      <p:graphicFrame>
        <p:nvGraphicFramePr>
          <p:cNvPr id="4" name="Google Shape;278;p48">
            <a:extLst>
              <a:ext uri="{FF2B5EF4-FFF2-40B4-BE49-F238E27FC236}">
                <a16:creationId xmlns:a16="http://schemas.microsoft.com/office/drawing/2014/main" id="{94014065-6248-3699-5713-FD7EB60232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1196486"/>
              </p:ext>
            </p:extLst>
          </p:nvPr>
        </p:nvGraphicFramePr>
        <p:xfrm>
          <a:off x="816957" y="2455455"/>
          <a:ext cx="7510086" cy="1828800"/>
        </p:xfrm>
        <a:graphic>
          <a:graphicData uri="http://schemas.openxmlformats.org/drawingml/2006/table">
            <a:tbl>
              <a:tblPr>
                <a:solidFill>
                  <a:srgbClr val="F7F7F8"/>
                </a:solidFill>
                <a:tableStyleId>{F6FDFBBA-7252-4AB3-9EA9-580C68586B57}</a:tableStyleId>
              </a:tblPr>
              <a:tblGrid>
                <a:gridCol w="37139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6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800" b="1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1. 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opinião</a:t>
                      </a:r>
                      <a:r>
                        <a:rPr lang="pt-BR" sz="1800" dirty="0">
                          <a:solidFill>
                            <a:srgbClr val="2F2F2E"/>
                          </a:solidFill>
                          <a:latin typeface="+mn-lt"/>
                        </a:rPr>
                        <a:t> (</a:t>
                      </a:r>
                      <a:r>
                        <a:rPr lang="pt-BR" sz="1800" i="1" u="none" strike="noStrike" baseline="0" dirty="0" err="1">
                          <a:solidFill>
                            <a:srgbClr val="2F2F2E"/>
                          </a:solidFill>
                          <a:latin typeface="+mn-lt"/>
                        </a:rPr>
                        <a:t>good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, </a:t>
                      </a:r>
                      <a:r>
                        <a:rPr lang="pt-BR" sz="1800" i="1" u="none" strike="noStrike" baseline="0" dirty="0" err="1">
                          <a:solidFill>
                            <a:srgbClr val="2F2F2E"/>
                          </a:solidFill>
                          <a:latin typeface="+mn-lt"/>
                        </a:rPr>
                        <a:t>bad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, </a:t>
                      </a:r>
                      <a:r>
                        <a:rPr lang="pt-BR" sz="1800" i="1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importante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rgbClr val="2F2F2E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6. </a:t>
                      </a:r>
                      <a:r>
                        <a:rPr lang="pt-BR" sz="1800" dirty="0">
                          <a:solidFill>
                            <a:srgbClr val="2F2F2E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cor (</a:t>
                      </a:r>
                      <a:r>
                        <a:rPr lang="pt-BR" sz="1800" i="1" u="none" strike="noStrike" baseline="0" dirty="0" err="1">
                          <a:solidFill>
                            <a:srgbClr val="2F2F2E"/>
                          </a:solidFill>
                          <a:latin typeface="+mn-lt"/>
                        </a:rPr>
                        <a:t>cyan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, </a:t>
                      </a:r>
                      <a:r>
                        <a:rPr lang="pt-BR" sz="1800" i="1" u="none" strike="noStrike" baseline="0" dirty="0" err="1">
                          <a:solidFill>
                            <a:srgbClr val="2F2F2E"/>
                          </a:solidFill>
                          <a:latin typeface="+mn-lt"/>
                        </a:rPr>
                        <a:t>violet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, </a:t>
                      </a:r>
                      <a:r>
                        <a:rPr lang="pt-BR" sz="1800" i="1" u="none" strike="noStrike" baseline="0" dirty="0" err="1">
                          <a:solidFill>
                            <a:srgbClr val="2F2F2E"/>
                          </a:solidFill>
                          <a:latin typeface="+mn-lt"/>
                        </a:rPr>
                        <a:t>red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)</a:t>
                      </a:r>
                      <a:endParaRPr lang="pt-BR" sz="1800" dirty="0">
                        <a:solidFill>
                          <a:srgbClr val="2F2F2E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800" b="1" dirty="0"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r>
                        <a:rPr lang="pt-BR" sz="1800" b="1" dirty="0">
                          <a:solidFill>
                            <a:srgbClr val="2F2F2E"/>
                          </a:solidFill>
                          <a:latin typeface="+mn-lt"/>
                          <a:sym typeface="Times New Roman"/>
                        </a:rPr>
                        <a:t>. </a:t>
                      </a:r>
                      <a:r>
                        <a:rPr lang="pt-BR" sz="1800" dirty="0">
                          <a:solidFill>
                            <a:srgbClr val="2F2F2E"/>
                          </a:solidFill>
                          <a:latin typeface="+mn-lt"/>
                          <a:sym typeface="Times New Roman"/>
                        </a:rPr>
                        <a:t>tamanho (</a:t>
                      </a:r>
                      <a:r>
                        <a:rPr lang="pt-BR" sz="1800" i="1" dirty="0">
                          <a:solidFill>
                            <a:srgbClr val="2F2F2E"/>
                          </a:solidFill>
                          <a:latin typeface="+mn-lt"/>
                        </a:rPr>
                        <a:t>big</a:t>
                      </a:r>
                      <a:r>
                        <a:rPr lang="pt-BR" sz="1800" dirty="0">
                          <a:solidFill>
                            <a:srgbClr val="2F2F2E"/>
                          </a:solidFill>
                          <a:latin typeface="+mn-lt"/>
                        </a:rPr>
                        <a:t>, </a:t>
                      </a:r>
                      <a:r>
                        <a:rPr lang="pt-BR" sz="1800" i="1" dirty="0" err="1">
                          <a:solidFill>
                            <a:srgbClr val="2F2F2E"/>
                          </a:solidFill>
                          <a:latin typeface="+mn-lt"/>
                        </a:rPr>
                        <a:t>small</a:t>
                      </a:r>
                      <a:r>
                        <a:rPr lang="pt-BR" sz="1800" dirty="0">
                          <a:solidFill>
                            <a:srgbClr val="2F2F2E"/>
                          </a:solidFill>
                          <a:latin typeface="+mn-lt"/>
                        </a:rPr>
                        <a:t>, </a:t>
                      </a:r>
                      <a:r>
                        <a:rPr lang="pt-BR" sz="1800" i="1" dirty="0">
                          <a:solidFill>
                            <a:srgbClr val="2F2F2E"/>
                          </a:solidFill>
                          <a:latin typeface="+mn-lt"/>
                        </a:rPr>
                        <a:t>short</a:t>
                      </a:r>
                      <a:r>
                        <a:rPr lang="pt-BR" sz="1800" dirty="0">
                          <a:solidFill>
                            <a:srgbClr val="2F2F2E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rgbClr val="2F2F2E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7. </a:t>
                      </a:r>
                      <a:r>
                        <a:rPr lang="pt-BR" sz="1800" dirty="0">
                          <a:solidFill>
                            <a:srgbClr val="2F2F2E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origem (</a:t>
                      </a:r>
                      <a:r>
                        <a:rPr lang="pt-BR" sz="1800" i="1" u="none" strike="noStrike" baseline="0" dirty="0" err="1">
                          <a:solidFill>
                            <a:srgbClr val="2F2F2E"/>
                          </a:solidFill>
                          <a:latin typeface="+mn-lt"/>
                        </a:rPr>
                        <a:t>Brazilian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, </a:t>
                      </a:r>
                      <a:r>
                        <a:rPr lang="pt-BR" sz="1800" i="1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South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 </a:t>
                      </a:r>
                      <a:r>
                        <a:rPr lang="pt-BR" sz="1800" i="1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African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)</a:t>
                      </a:r>
                      <a:endParaRPr lang="pt-BR" sz="1800" dirty="0">
                        <a:solidFill>
                          <a:srgbClr val="2F2F2E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rgbClr val="2F2F2E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3. </a:t>
                      </a:r>
                      <a:r>
                        <a:rPr lang="pt-BR" sz="1800" dirty="0">
                          <a:solidFill>
                            <a:srgbClr val="2F2F2E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físico (</a:t>
                      </a:r>
                      <a:r>
                        <a:rPr lang="pt-BR" sz="1800" i="1" u="none" strike="noStrike" baseline="0" dirty="0" err="1">
                          <a:solidFill>
                            <a:srgbClr val="2F2F2E"/>
                          </a:solidFill>
                          <a:latin typeface="+mn-lt"/>
                        </a:rPr>
                        <a:t>quality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, </a:t>
                      </a:r>
                      <a:r>
                        <a:rPr lang="pt-BR" sz="1800" i="1" u="none" strike="noStrike" baseline="0" dirty="0" err="1">
                          <a:solidFill>
                            <a:srgbClr val="2F2F2E"/>
                          </a:solidFill>
                          <a:latin typeface="+mn-lt"/>
                        </a:rPr>
                        <a:t>messy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, </a:t>
                      </a:r>
                      <a:r>
                        <a:rPr lang="pt-BR" sz="1800" i="1" u="none" strike="noStrike" baseline="0" dirty="0" err="1">
                          <a:solidFill>
                            <a:srgbClr val="2F2F2E"/>
                          </a:solidFill>
                          <a:latin typeface="+mn-lt"/>
                        </a:rPr>
                        <a:t>thin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, </a:t>
                      </a:r>
                      <a:r>
                        <a:rPr lang="pt-BR" sz="1800" i="1" u="none" strike="noStrike" baseline="0" dirty="0" err="1">
                          <a:solidFill>
                            <a:srgbClr val="2F2F2E"/>
                          </a:solidFill>
                          <a:latin typeface="+mn-lt"/>
                        </a:rPr>
                        <a:t>slim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rgbClr val="2F2F2E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8. </a:t>
                      </a:r>
                      <a:r>
                        <a:rPr lang="pt-BR" sz="1800" dirty="0">
                          <a:solidFill>
                            <a:srgbClr val="2F2F2E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material (</a:t>
                      </a:r>
                      <a:r>
                        <a:rPr lang="pt-BR" sz="1800" i="1" u="none" strike="noStrike" baseline="0" dirty="0" err="1">
                          <a:solidFill>
                            <a:srgbClr val="2F2F2E"/>
                          </a:solidFill>
                          <a:latin typeface="+mn-lt"/>
                        </a:rPr>
                        <a:t>wook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, </a:t>
                      </a:r>
                      <a:r>
                        <a:rPr lang="pt-BR" sz="1800" i="1" u="none" strike="noStrike" baseline="0" dirty="0" err="1">
                          <a:solidFill>
                            <a:srgbClr val="2F2F2E"/>
                          </a:solidFill>
                          <a:latin typeface="+mn-lt"/>
                        </a:rPr>
                        <a:t>plastic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, </a:t>
                      </a:r>
                      <a:r>
                        <a:rPr lang="pt-BR" sz="1800" i="1" u="none" strike="noStrike" baseline="0" dirty="0" err="1">
                          <a:solidFill>
                            <a:srgbClr val="2F2F2E"/>
                          </a:solidFill>
                          <a:latin typeface="+mn-lt"/>
                        </a:rPr>
                        <a:t>ceramic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)</a:t>
                      </a:r>
                    </a:p>
                  </a:txBody>
                  <a:tcPr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rgbClr val="2F2F2E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4. </a:t>
                      </a:r>
                      <a:r>
                        <a:rPr lang="pt-BR" sz="1800" dirty="0">
                          <a:solidFill>
                            <a:srgbClr val="2F2F2E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formato (</a:t>
                      </a:r>
                      <a:r>
                        <a:rPr lang="pt-BR" sz="1800" i="1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circular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, </a:t>
                      </a:r>
                      <a:r>
                        <a:rPr lang="pt-BR" sz="1800" i="1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oval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, </a:t>
                      </a:r>
                      <a:r>
                        <a:rPr lang="pt-BR" sz="1800" i="1" u="none" strike="noStrike" baseline="0" dirty="0" err="1">
                          <a:solidFill>
                            <a:srgbClr val="2F2F2E"/>
                          </a:solidFill>
                          <a:latin typeface="+mn-lt"/>
                        </a:rPr>
                        <a:t>square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)</a:t>
                      </a:r>
                      <a:endParaRPr lang="pt-BR" sz="1800" dirty="0">
                        <a:solidFill>
                          <a:srgbClr val="2F2F2E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rgbClr val="2F2F2E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9. </a:t>
                      </a:r>
                      <a:r>
                        <a:rPr lang="pt-BR" sz="1800" dirty="0">
                          <a:solidFill>
                            <a:srgbClr val="2F2F2E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tipo (</a:t>
                      </a:r>
                      <a:r>
                        <a:rPr lang="pt-BR" sz="1800" i="1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global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, </a:t>
                      </a:r>
                      <a:r>
                        <a:rPr lang="pt-BR" sz="1800" i="1" u="none" strike="noStrike" baseline="0" dirty="0" err="1">
                          <a:solidFill>
                            <a:srgbClr val="2F2F2E"/>
                          </a:solidFill>
                          <a:latin typeface="+mn-lt"/>
                        </a:rPr>
                        <a:t>two-sided</a:t>
                      </a:r>
                      <a:r>
                        <a:rPr lang="pt-BR" sz="1800" dirty="0">
                          <a:solidFill>
                            <a:srgbClr val="2F2F2E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)</a:t>
                      </a:r>
                    </a:p>
                  </a:txBody>
                  <a:tcPr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rgbClr val="2F2F2E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5. </a:t>
                      </a:r>
                      <a:r>
                        <a:rPr lang="pt-BR" sz="1800" dirty="0">
                          <a:solidFill>
                            <a:srgbClr val="2F2F2E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idade (</a:t>
                      </a:r>
                      <a:r>
                        <a:rPr lang="pt-BR" sz="1800" i="1" u="none" strike="noStrike" baseline="0" dirty="0" err="1">
                          <a:solidFill>
                            <a:srgbClr val="2F2F2E"/>
                          </a:solidFill>
                          <a:latin typeface="+mn-lt"/>
                        </a:rPr>
                        <a:t>old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, </a:t>
                      </a:r>
                      <a:r>
                        <a:rPr lang="pt-BR" sz="1800" i="1" u="none" strike="noStrike" baseline="0" dirty="0" err="1">
                          <a:solidFill>
                            <a:srgbClr val="2F2F2E"/>
                          </a:solidFill>
                          <a:latin typeface="+mn-lt"/>
                        </a:rPr>
                        <a:t>young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, </a:t>
                      </a:r>
                      <a:r>
                        <a:rPr lang="pt-BR" sz="1800" i="1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new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)</a:t>
                      </a:r>
                      <a:endParaRPr lang="pt-BR" sz="1800" dirty="0">
                        <a:solidFill>
                          <a:srgbClr val="2F2F2E"/>
                        </a:solidFill>
                        <a:latin typeface="+mn-lt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rgbClr val="2F2F2E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10. </a:t>
                      </a:r>
                      <a:r>
                        <a:rPr lang="pt-BR" sz="1800" dirty="0">
                          <a:solidFill>
                            <a:srgbClr val="2F2F2E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objetivo (</a:t>
                      </a:r>
                      <a:r>
                        <a:rPr lang="pt-BR" sz="1800" i="1" u="none" strike="noStrike" baseline="0" dirty="0" err="1">
                          <a:solidFill>
                            <a:srgbClr val="2F2F2E"/>
                          </a:solidFill>
                          <a:latin typeface="+mn-lt"/>
                        </a:rPr>
                        <a:t>gardening</a:t>
                      </a:r>
                      <a:r>
                        <a:rPr lang="pt-BR" sz="1800" i="0" u="none" strike="noStrike" baseline="0" dirty="0">
                          <a:solidFill>
                            <a:srgbClr val="2F2F2E"/>
                          </a:solidFill>
                          <a:latin typeface="+mn-lt"/>
                        </a:rPr>
                        <a:t>, </a:t>
                      </a:r>
                      <a:r>
                        <a:rPr lang="pt-BR" sz="1800" i="1" u="none" strike="noStrike" baseline="0" dirty="0" err="1">
                          <a:solidFill>
                            <a:srgbClr val="2F2F2E"/>
                          </a:solidFill>
                          <a:latin typeface="+mn-lt"/>
                        </a:rPr>
                        <a:t>cooking</a:t>
                      </a:r>
                      <a:r>
                        <a:rPr lang="pt-BR" sz="1800" dirty="0">
                          <a:solidFill>
                            <a:srgbClr val="2F2F2E"/>
                          </a:solidFill>
                          <a:latin typeface="+mn-lt"/>
                          <a:ea typeface="Times New Roman"/>
                          <a:cs typeface="Times New Roman"/>
                          <a:sym typeface="Times New Roman"/>
                        </a:rPr>
                        <a:t>)</a:t>
                      </a:r>
                    </a:p>
                  </a:txBody>
                  <a:tcPr>
                    <a:lnL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56"/>
          <p:cNvSpPr txBox="1">
            <a:spLocks noGrp="1"/>
          </p:cNvSpPr>
          <p:nvPr>
            <p:ph type="title"/>
          </p:nvPr>
        </p:nvSpPr>
        <p:spPr>
          <a:xfrm>
            <a:off x="185566" y="347978"/>
            <a:ext cx="8772867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 b="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Many</a:t>
            </a:r>
            <a:r>
              <a:rPr lang="pt-BR" sz="4800" b="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, Much, </a:t>
            </a:r>
            <a:r>
              <a:rPr lang="pt-BR" sz="4800" b="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Lots</a:t>
            </a:r>
            <a:r>
              <a:rPr lang="pt-BR" sz="4800" b="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 </a:t>
            </a:r>
            <a:r>
              <a:rPr lang="pt-BR" sz="4800" b="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of</a:t>
            </a:r>
            <a:r>
              <a:rPr lang="pt-BR" sz="4800" b="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, </a:t>
            </a:r>
            <a:r>
              <a:rPr lang="pt-BR" sz="4800" b="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and</a:t>
            </a:r>
            <a:r>
              <a:rPr lang="pt-BR" sz="4800" b="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 A </a:t>
            </a:r>
            <a:r>
              <a:rPr lang="pt-BR" sz="4800" b="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Lot</a:t>
            </a:r>
            <a:endParaRPr sz="4800" b="0" dirty="0">
              <a:solidFill>
                <a:srgbClr val="4A86E8"/>
              </a:solidFill>
              <a:latin typeface="Roboto"/>
              <a:ea typeface="Roboto"/>
              <a:cs typeface="Roboto"/>
              <a:sym typeface="Times New Roman"/>
            </a:endParaRPr>
          </a:p>
        </p:txBody>
      </p:sp>
      <p:sp>
        <p:nvSpPr>
          <p:cNvPr id="323" name="Google Shape;323;p56"/>
          <p:cNvSpPr txBox="1"/>
          <p:nvPr/>
        </p:nvSpPr>
        <p:spPr>
          <a:xfrm>
            <a:off x="414000" y="1214075"/>
            <a:ext cx="8316000" cy="42165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l"/>
            <a:r>
              <a:rPr lang="pt-BR" sz="2100" b="1" i="1" u="none" strike="noStrike" baseline="0" dirty="0">
                <a:solidFill>
                  <a:srgbClr val="2F2F2E"/>
                </a:solidFill>
                <a:latin typeface="+mn-lt"/>
              </a:rPr>
              <a:t>Much</a:t>
            </a:r>
            <a:r>
              <a:rPr lang="pt-BR" sz="2100" b="1" i="0" u="none" strike="noStrike" baseline="0" dirty="0">
                <a:solidFill>
                  <a:srgbClr val="2F2F2E"/>
                </a:solidFill>
                <a:latin typeface="+mn-lt"/>
              </a:rPr>
              <a:t>, </a:t>
            </a:r>
            <a:r>
              <a:rPr lang="pt-BR" sz="2100" b="1" i="1" u="none" strike="noStrike" baseline="0" dirty="0">
                <a:solidFill>
                  <a:srgbClr val="2F2F2E"/>
                </a:solidFill>
                <a:latin typeface="+mn-lt"/>
              </a:rPr>
              <a:t>a </a:t>
            </a:r>
            <a:r>
              <a:rPr lang="pt-BR" sz="2100" b="1" i="1" u="none" strike="noStrike" baseline="0" dirty="0" err="1">
                <a:solidFill>
                  <a:srgbClr val="2F2F2E"/>
                </a:solidFill>
                <a:latin typeface="+mn-lt"/>
              </a:rPr>
              <a:t>lot</a:t>
            </a:r>
            <a:r>
              <a:rPr lang="pt-BR" sz="2100" b="1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100" b="1" i="0" u="none" strike="noStrike" baseline="0" dirty="0">
                <a:solidFill>
                  <a:srgbClr val="2F2F2E"/>
                </a:solidFill>
                <a:latin typeface="+mn-lt"/>
              </a:rPr>
              <a:t>– intensidade</a:t>
            </a:r>
          </a:p>
          <a:p>
            <a:pPr algn="l"/>
            <a:endParaRPr lang="pt-BR" sz="2000" b="1" i="0" u="none" strike="noStrike" baseline="0" dirty="0">
              <a:solidFill>
                <a:srgbClr val="2F2F2E"/>
              </a:solidFill>
              <a:latin typeface="+mn-lt"/>
            </a:endParaRPr>
          </a:p>
          <a:p>
            <a:pPr algn="l"/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• </a:t>
            </a:r>
            <a:r>
              <a:rPr lang="pt-BR" sz="2000" b="0" i="1" u="none" strike="noStrike" baseline="0" dirty="0">
                <a:solidFill>
                  <a:srgbClr val="2F2F2E"/>
                </a:solidFill>
                <a:latin typeface="+mn-lt"/>
              </a:rPr>
              <a:t>Much 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ou </a:t>
            </a:r>
            <a:r>
              <a:rPr lang="pt-BR" sz="2000" b="0" i="1" u="none" strike="noStrike" baseline="0" dirty="0">
                <a:solidFill>
                  <a:srgbClr val="2F2F2E"/>
                </a:solidFill>
                <a:latin typeface="+mn-lt"/>
              </a:rPr>
              <a:t>a </a:t>
            </a:r>
            <a:r>
              <a:rPr lang="pt-BR" sz="2000" b="0" i="1" u="none" strike="noStrike" baseline="0" dirty="0" err="1">
                <a:solidFill>
                  <a:srgbClr val="2F2F2E"/>
                </a:solidFill>
                <a:latin typeface="+mn-lt"/>
              </a:rPr>
              <a:t>lot</a:t>
            </a:r>
            <a:r>
              <a:rPr lang="pt-BR" sz="2000" b="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podem ser usados depois de um verbo para nos referir  à intensidade com que a ação ocorreu.</a:t>
            </a:r>
          </a:p>
          <a:p>
            <a:pPr algn="l"/>
            <a:endParaRPr lang="pt-BR" sz="2000" b="0" i="0" u="none" strike="noStrike" baseline="0" dirty="0">
              <a:solidFill>
                <a:srgbClr val="2F2F2E"/>
              </a:solidFill>
              <a:latin typeface="+mn-lt"/>
            </a:endParaRPr>
          </a:p>
          <a:p>
            <a:pPr algn="l"/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• </a:t>
            </a:r>
            <a:r>
              <a:rPr lang="pt-BR" sz="2000" b="0" i="1" u="none" strike="noStrike" baseline="0" dirty="0">
                <a:solidFill>
                  <a:srgbClr val="2F2F2E"/>
                </a:solidFill>
                <a:latin typeface="+mn-lt"/>
              </a:rPr>
              <a:t>Much 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é usado em frases negativas e interrogativas, e aparece no final da frase.</a:t>
            </a:r>
          </a:p>
          <a:p>
            <a:pPr algn="l"/>
            <a:r>
              <a:rPr lang="pt-BR" sz="1800" b="0" i="1" u="none" strike="noStrike" baseline="0" dirty="0">
                <a:solidFill>
                  <a:srgbClr val="2F2F2E"/>
                </a:solidFill>
                <a:latin typeface="+mn-lt"/>
              </a:rPr>
              <a:t>I </a:t>
            </a:r>
            <a:r>
              <a:rPr lang="pt-BR" sz="1800" b="0" i="1" u="none" strike="noStrike" baseline="0" dirty="0" err="1">
                <a:solidFill>
                  <a:srgbClr val="2F2F2E"/>
                </a:solidFill>
                <a:latin typeface="+mn-lt"/>
              </a:rPr>
              <a:t>don’t</a:t>
            </a:r>
            <a:r>
              <a:rPr lang="pt-BR" sz="1800" b="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1800" b="0" i="1" u="sng" strike="noStrike" baseline="0" dirty="0">
                <a:solidFill>
                  <a:srgbClr val="2F2F2E"/>
                </a:solidFill>
                <a:latin typeface="+mn-lt"/>
              </a:rPr>
              <a:t>like</a:t>
            </a:r>
            <a:r>
              <a:rPr lang="pt-BR" sz="1800" b="0" i="1" u="none" strike="noStrike" baseline="0" dirty="0">
                <a:solidFill>
                  <a:srgbClr val="2F2F2E"/>
                </a:solidFill>
                <a:latin typeface="+mn-lt"/>
              </a:rPr>
              <a:t> horror books </a:t>
            </a:r>
            <a:r>
              <a:rPr lang="pt-BR" sz="1800" b="1" i="1" u="none" strike="noStrike" baseline="0" dirty="0" err="1">
                <a:solidFill>
                  <a:schemeClr val="bg2"/>
                </a:solidFill>
                <a:latin typeface="+mn-lt"/>
              </a:rPr>
              <a:t>much</a:t>
            </a:r>
            <a:r>
              <a:rPr lang="pt-BR" sz="1800" b="0" i="1" u="none" strike="noStrike" baseline="0" dirty="0">
                <a:solidFill>
                  <a:srgbClr val="2F2F2E"/>
                </a:solidFill>
                <a:latin typeface="+mn-lt"/>
              </a:rPr>
              <a:t>.</a:t>
            </a:r>
          </a:p>
          <a:p>
            <a:r>
              <a:rPr lang="pt-BR" sz="1800" i="1" dirty="0">
                <a:solidFill>
                  <a:srgbClr val="2F2F2E"/>
                </a:solidFill>
                <a:latin typeface="+mn-lt"/>
              </a:rPr>
              <a:t>Do </a:t>
            </a:r>
            <a:r>
              <a:rPr lang="pt-BR" sz="1800" i="1" dirty="0" err="1">
                <a:solidFill>
                  <a:srgbClr val="2F2F2E"/>
                </a:solidFill>
                <a:latin typeface="+mn-lt"/>
              </a:rPr>
              <a:t>you</a:t>
            </a:r>
            <a:r>
              <a:rPr lang="pt-BR" sz="1800" i="1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1800" i="1" u="sng" dirty="0" err="1">
                <a:solidFill>
                  <a:srgbClr val="2F2F2E"/>
                </a:solidFill>
                <a:latin typeface="+mn-lt"/>
              </a:rPr>
              <a:t>read</a:t>
            </a:r>
            <a:r>
              <a:rPr lang="pt-BR" sz="1800" i="1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1800" b="1" i="1" u="sng" dirty="0" err="1">
                <a:solidFill>
                  <a:schemeClr val="bg2"/>
                </a:solidFill>
                <a:latin typeface="+mn-lt"/>
              </a:rPr>
              <a:t>much</a:t>
            </a:r>
            <a:r>
              <a:rPr lang="pt-BR" sz="1800" i="1" dirty="0">
                <a:solidFill>
                  <a:srgbClr val="2F2F2E"/>
                </a:solidFill>
                <a:latin typeface="+mn-lt"/>
              </a:rPr>
              <a:t>?</a:t>
            </a:r>
          </a:p>
          <a:p>
            <a:pPr algn="l"/>
            <a:endParaRPr lang="pt-BR" sz="2000" b="0" i="0" u="none" strike="noStrike" baseline="0" dirty="0">
              <a:solidFill>
                <a:srgbClr val="2F2F2E"/>
              </a:solidFill>
              <a:latin typeface="+mn-lt"/>
            </a:endParaRPr>
          </a:p>
          <a:p>
            <a:pPr algn="l"/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• </a:t>
            </a:r>
            <a:r>
              <a:rPr lang="pt-BR" sz="2000" b="0" i="1" u="none" strike="noStrike" baseline="0" dirty="0" err="1">
                <a:solidFill>
                  <a:srgbClr val="2F2F2E"/>
                </a:solidFill>
                <a:latin typeface="+mn-lt"/>
              </a:rPr>
              <a:t>Very</a:t>
            </a:r>
            <a:r>
              <a:rPr lang="pt-BR" sz="2000" b="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000" b="0" i="1" u="none" strike="noStrike" baseline="0" dirty="0" err="1">
                <a:solidFill>
                  <a:srgbClr val="2F2F2E"/>
                </a:solidFill>
                <a:latin typeface="+mn-lt"/>
              </a:rPr>
              <a:t>much</a:t>
            </a:r>
            <a:r>
              <a:rPr lang="pt-BR" sz="2000" b="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pode ser usado em frases afirmativas.</a:t>
            </a:r>
          </a:p>
          <a:p>
            <a:r>
              <a:rPr lang="pt-BR" sz="1800" b="0" i="1" u="none" strike="noStrike" baseline="0" dirty="0">
                <a:solidFill>
                  <a:srgbClr val="2F2F2E"/>
                </a:solidFill>
                <a:latin typeface="+mn-lt"/>
              </a:rPr>
              <a:t>I </a:t>
            </a:r>
            <a:r>
              <a:rPr lang="pt-BR" sz="1800" b="0" i="1" u="sng" strike="noStrike" baseline="0" dirty="0">
                <a:solidFill>
                  <a:srgbClr val="2F2F2E"/>
                </a:solidFill>
                <a:latin typeface="+mn-lt"/>
              </a:rPr>
              <a:t>like</a:t>
            </a:r>
            <a:r>
              <a:rPr lang="pt-BR" sz="1800" b="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1800" b="0" i="1" u="none" strike="noStrike" baseline="0" dirty="0" err="1">
                <a:solidFill>
                  <a:srgbClr val="2F2F2E"/>
                </a:solidFill>
                <a:latin typeface="+mn-lt"/>
              </a:rPr>
              <a:t>poetry</a:t>
            </a:r>
            <a:r>
              <a:rPr lang="pt-BR" sz="1800" b="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1800" b="1" i="1" u="none" strike="noStrike" baseline="0" dirty="0" err="1">
                <a:solidFill>
                  <a:schemeClr val="bg2"/>
                </a:solidFill>
                <a:latin typeface="+mn-lt"/>
              </a:rPr>
              <a:t>very</a:t>
            </a:r>
            <a:r>
              <a:rPr lang="pt-BR" sz="1800" b="0" i="1" u="none" strike="noStrike" baseline="0" dirty="0">
                <a:solidFill>
                  <a:srgbClr val="BA5D2F"/>
                </a:solidFill>
                <a:latin typeface="+mn-lt"/>
              </a:rPr>
              <a:t> </a:t>
            </a:r>
            <a:r>
              <a:rPr lang="pt-BR" sz="1800" b="1" i="1" u="none" strike="noStrike" baseline="0" dirty="0" err="1">
                <a:solidFill>
                  <a:schemeClr val="bg2"/>
                </a:solidFill>
                <a:latin typeface="+mn-lt"/>
              </a:rPr>
              <a:t>much</a:t>
            </a:r>
            <a:r>
              <a:rPr lang="pt-BR" sz="1800" b="0" i="1" u="none" strike="noStrike" baseline="0" dirty="0">
                <a:solidFill>
                  <a:srgbClr val="2F2F2E"/>
                </a:solidFill>
                <a:latin typeface="+mn-lt"/>
              </a:rPr>
              <a:t>.</a:t>
            </a:r>
            <a:endParaRPr lang="pt-BR" sz="1800" dirty="0">
              <a:solidFill>
                <a:srgbClr val="2F2F2E"/>
              </a:solidFill>
              <a:latin typeface="+mn-lt"/>
            </a:endParaRPr>
          </a:p>
          <a:p>
            <a:pPr algn="l"/>
            <a:endParaRPr sz="2200" dirty="0"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BCF5EA3D-46FD-7B6F-95CA-6C0070FDC76B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6</a:t>
            </a:r>
            <a:endParaRPr lang="en-US" sz="1100" dirty="0"/>
          </a:p>
        </p:txBody>
      </p:sp>
      <p:pic>
        <p:nvPicPr>
          <p:cNvPr id="3" name="Gráfico 2" descr="Círculo com seta para a esquerda estrutura de tópicos">
            <a:extLst>
              <a:ext uri="{FF2B5EF4-FFF2-40B4-BE49-F238E27FC236}">
                <a16:creationId xmlns:a16="http://schemas.microsoft.com/office/drawing/2014/main" id="{186EA47E-21B7-15D4-C505-BE16536481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55300" y="4187246"/>
            <a:ext cx="647700" cy="647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781</Words>
  <Application>Microsoft Office PowerPoint</Application>
  <PresentationFormat>Apresentação na tela (16:9)</PresentationFormat>
  <Paragraphs>79</Paragraphs>
  <Slides>14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Roboto</vt:lpstr>
      <vt:lpstr>Lato</vt:lpstr>
      <vt:lpstr>Arial</vt:lpstr>
      <vt:lpstr>Raleway</vt:lpstr>
      <vt:lpstr>Streamline</vt:lpstr>
      <vt:lpstr>8º ano</vt:lpstr>
      <vt:lpstr>Discourse Genres</vt:lpstr>
      <vt:lpstr>Apresentação do PowerPoint</vt:lpstr>
      <vt:lpstr>Apresentação do PowerPoint</vt:lpstr>
      <vt:lpstr>Apresentação do PowerPoint</vt:lpstr>
      <vt:lpstr>Apresentação do PowerPoint</vt:lpstr>
      <vt:lpstr>Language Topics</vt:lpstr>
      <vt:lpstr>Order of Adjectives</vt:lpstr>
      <vt:lpstr>Many, Much, Lots of, and A Lot</vt:lpstr>
      <vt:lpstr>Apresentação do PowerPoint</vt:lpstr>
      <vt:lpstr>Much – quantidade (incontável)  • Usamos much antes de substantivos incontáveis para nos referir à quantidade.  • How much é usado para perguntar sobre a quantidade de algo que não podemos contar (um substantivo incontável). How much homework do you have?</vt:lpstr>
      <vt:lpstr>Many – quantidade (contável)  • Usamos many antes de substantivos contáveis no plural para nos referir à quantidade não exata de algo. There are many teens in my reading club.  • How many é usado para perguntar sobre a quantidade de algo que podemos contar (substantivo contável).</vt:lpstr>
      <vt:lpstr>Adverbs of Frequency with Simple Past</vt:lpstr>
      <vt:lpstr>Advérbios de frequência Always → 100% Usually → 80-90% Often → 70-80% Sometimes → 50% Rarely → 20-30% Hardly ever → 10-20% Never → 0%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8º ano</dc:title>
  <dc:creator>Vivian Marques Viccino Maffei</dc:creator>
  <cp:lastModifiedBy> </cp:lastModifiedBy>
  <cp:revision>7</cp:revision>
  <dcterms:modified xsi:type="dcterms:W3CDTF">2023-06-21T15:17:53Z</dcterms:modified>
</cp:coreProperties>
</file>