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67" r:id="rId4"/>
    <p:sldId id="328" r:id="rId5"/>
    <p:sldId id="270" r:id="rId6"/>
    <p:sldId id="288" r:id="rId7"/>
    <p:sldId id="293" r:id="rId8"/>
    <p:sldId id="342" r:id="rId9"/>
    <p:sldId id="343" r:id="rId10"/>
    <p:sldId id="344" r:id="rId11"/>
    <p:sldId id="345" r:id="rId12"/>
    <p:sldId id="346" r:id="rId13"/>
    <p:sldId id="291" r:id="rId14"/>
  </p:sldIdLst>
  <p:sldSz cx="9144000" cy="5143500" type="screen16x9"/>
  <p:notesSz cx="6858000" cy="9144000"/>
  <p:embeddedFontLst>
    <p:embeddedFont>
      <p:font typeface="Lato" panose="020F0502020204030203" pitchFamily="34" charset="0"/>
      <p:regular r:id="rId16"/>
      <p:bold r:id="rId17"/>
      <p:italic r:id="rId18"/>
      <p:boldItalic r:id="rId19"/>
    </p:embeddedFont>
    <p:embeddedFont>
      <p:font typeface="Raleway" pitchFamily="2" charset="0"/>
      <p:regular r:id="rId20"/>
      <p:bold r:id="rId21"/>
      <p:italic r:id="rId22"/>
      <p:boldItalic r:id="rId23"/>
    </p:embeddedFont>
    <p:embeddedFont>
      <p:font typeface="Roboto" panose="02000000000000000000" pitchFamily="2" charset="0"/>
      <p:regular r:id="rId24"/>
      <p:bold r:id="rId25"/>
      <p:italic r:id="rId26"/>
      <p:boldItalic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211">
          <p15:clr>
            <a:srgbClr val="747775"/>
          </p15:clr>
        </p15:guide>
        <p15:guide id="2" pos="261">
          <p15:clr>
            <a:srgbClr val="747775"/>
          </p15:clr>
        </p15:guide>
        <p15:guide id="3" pos="5499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E9EA83-E7E9-1E52-FE14-3B0581D2784F}" v="1" dt="2023-05-23T13:52:27.561"/>
  </p1510:revLst>
</p1510:revInfo>
</file>

<file path=ppt/tableStyles.xml><?xml version="1.0" encoding="utf-8"?>
<a:tblStyleLst xmlns:a="http://schemas.openxmlformats.org/drawingml/2006/main" def="{F6FDFBBA-7252-4AB3-9EA9-580C68586B57}">
  <a:tblStyle styleId="{F6FDFBBA-7252-4AB3-9EA9-580C68586B5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>
        <p:guide orient="horz" pos="2211"/>
        <p:guide pos="261"/>
        <p:guide pos="54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font" Target="fonts/font11.fntdata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9.fntdata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Relationship Id="rId27" Type="http://schemas.openxmlformats.org/officeDocument/2006/relationships/font" Target="fonts/font12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41457e93ce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41457e93ce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41457e93ce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41457e93ce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41425aa8e2_0_1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241425aa8e2_0_1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241425aa8e2_0_2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241425aa8e2_0_2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241425aa8e2_0_2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" name="Google Shape;286;g241425aa8e2_0_2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241457e93ce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Google Shape;276;g241457e93ce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900"/>
              <a:t>8º ano</a:t>
            </a:r>
            <a:endParaRPr sz="590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72CEDC82-070F-FE4B-4EB3-35087B657E74}"/>
              </a:ext>
            </a:extLst>
          </p:cNvPr>
          <p:cNvSpPr txBox="1"/>
          <p:nvPr/>
        </p:nvSpPr>
        <p:spPr>
          <a:xfrm>
            <a:off x="3911203" y="67469"/>
            <a:ext cx="1330325" cy="30777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t-BR" b="1" dirty="0"/>
              <a:t>CONJUNTO 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289;p50">
            <a:extLst>
              <a:ext uri="{FF2B5EF4-FFF2-40B4-BE49-F238E27FC236}">
                <a16:creationId xmlns:a16="http://schemas.microsoft.com/office/drawing/2014/main" id="{E3D8F8F3-9D5C-AB1D-840F-512C58F31CFA}"/>
              </a:ext>
            </a:extLst>
          </p:cNvPr>
          <p:cNvSpPr txBox="1"/>
          <p:nvPr/>
        </p:nvSpPr>
        <p:spPr>
          <a:xfrm>
            <a:off x="712219" y="1524399"/>
            <a:ext cx="7719560" cy="1431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l"/>
            <a:r>
              <a:rPr lang="en-US" sz="2100" b="1" i="0" u="none" strike="noStrike" baseline="0" dirty="0" err="1">
                <a:solidFill>
                  <a:srgbClr val="2F2F2E"/>
                </a:solidFill>
                <a:latin typeface="+mn-lt"/>
              </a:rPr>
              <a:t>Superlativo</a:t>
            </a:r>
            <a:r>
              <a:rPr lang="en-US" sz="2100" b="1" i="0" u="none" strike="noStrike" baseline="0" dirty="0">
                <a:solidFill>
                  <a:srgbClr val="2F2F2E"/>
                </a:solidFill>
                <a:latin typeface="+mn-lt"/>
              </a:rPr>
              <a:t> de </a:t>
            </a:r>
            <a:r>
              <a:rPr lang="en-US" sz="2100" b="1" i="0" u="none" strike="noStrike" baseline="0" dirty="0" err="1">
                <a:solidFill>
                  <a:srgbClr val="2F2F2E"/>
                </a:solidFill>
                <a:latin typeface="+mn-lt"/>
              </a:rPr>
              <a:t>superioridade</a:t>
            </a:r>
            <a:r>
              <a:rPr lang="en-US" sz="2100" b="1" i="0" u="none" strike="noStrike" baseline="0" dirty="0">
                <a:solidFill>
                  <a:srgbClr val="2F2F2E"/>
                </a:solidFill>
                <a:latin typeface="+mn-lt"/>
              </a:rPr>
              <a:t> (</a:t>
            </a:r>
            <a:r>
              <a:rPr lang="en-US" sz="2100" b="1" i="0" u="none" strike="noStrike" baseline="0" dirty="0" err="1">
                <a:solidFill>
                  <a:srgbClr val="2F2F2E"/>
                </a:solidFill>
                <a:latin typeface="+mn-lt"/>
              </a:rPr>
              <a:t>adjetivos</a:t>
            </a:r>
            <a:r>
              <a:rPr lang="en-US" sz="2100" b="1" i="0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en-US" sz="2100" b="1" i="0" u="none" strike="noStrike" baseline="0" dirty="0" err="1">
                <a:solidFill>
                  <a:srgbClr val="2F2F2E"/>
                </a:solidFill>
                <a:latin typeface="+mn-lt"/>
              </a:rPr>
              <a:t>curtos</a:t>
            </a:r>
            <a:r>
              <a:rPr lang="pt-BR" sz="2100" b="1" i="0" u="none" strike="noStrike" baseline="0" dirty="0">
                <a:solidFill>
                  <a:srgbClr val="2F2F2E"/>
                </a:solidFill>
                <a:latin typeface="+mn-lt"/>
              </a:rPr>
              <a:t>)</a:t>
            </a:r>
          </a:p>
          <a:p>
            <a:pPr algn="l"/>
            <a:endParaRPr lang="pt-BR" sz="2000" b="1" i="0" u="none" strike="noStrike" baseline="0" dirty="0">
              <a:solidFill>
                <a:srgbClr val="2F2F2E"/>
              </a:solidFill>
              <a:latin typeface="+mn-lt"/>
            </a:endParaRPr>
          </a:p>
          <a:p>
            <a:pPr algn="l"/>
            <a:r>
              <a:rPr lang="pt-BR" sz="2000" i="0" u="none" strike="noStrike" baseline="0" dirty="0">
                <a:solidFill>
                  <a:srgbClr val="2F2F2E"/>
                </a:solidFill>
                <a:latin typeface="+mn-lt"/>
              </a:rPr>
              <a:t>Usamos para </a:t>
            </a:r>
            <a: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  <a:t>exprimir uma qualidade de alguém ou algo que se destaque em nível de superioridade de todos os outros.</a:t>
            </a:r>
            <a:endParaRPr sz="2000" dirty="0">
              <a:latin typeface="+mn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Google Shape;261;p45">
            <a:extLst>
              <a:ext uri="{FF2B5EF4-FFF2-40B4-BE49-F238E27FC236}">
                <a16:creationId xmlns:a16="http://schemas.microsoft.com/office/drawing/2014/main" id="{2F9A8B65-55C2-E2E8-75B5-6EB02BB61B2C}"/>
              </a:ext>
            </a:extLst>
          </p:cNvPr>
          <p:cNvSpPr txBox="1">
            <a:spLocks/>
          </p:cNvSpPr>
          <p:nvPr/>
        </p:nvSpPr>
        <p:spPr>
          <a:xfrm>
            <a:off x="45155" y="478783"/>
            <a:ext cx="9053689" cy="749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Raleway"/>
              <a:buNone/>
              <a:defRPr sz="26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Raleway"/>
              <a:buNone/>
              <a:defRPr sz="26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Raleway"/>
              <a:buNone/>
              <a:defRPr sz="26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Raleway"/>
              <a:buNone/>
              <a:defRPr sz="26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Raleway"/>
              <a:buNone/>
              <a:defRPr sz="26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Raleway"/>
              <a:buNone/>
              <a:defRPr sz="26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Raleway"/>
              <a:buNone/>
              <a:defRPr sz="26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Raleway"/>
              <a:buNone/>
              <a:defRPr sz="26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Raleway"/>
              <a:buNone/>
              <a:defRPr sz="26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pPr algn="ctr"/>
            <a:r>
              <a:rPr lang="pt-BR" sz="4000" b="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Times New Roman"/>
              </a:rPr>
              <a:t>Degree</a:t>
            </a:r>
            <a:r>
              <a:rPr lang="pt-BR" sz="4000" b="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Times New Roman"/>
              </a:rPr>
              <a:t> </a:t>
            </a:r>
            <a:r>
              <a:rPr lang="pt-BR" sz="4000" b="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Times New Roman"/>
              </a:rPr>
              <a:t>of</a:t>
            </a:r>
            <a:r>
              <a:rPr lang="pt-BR" sz="4000" b="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Times New Roman"/>
              </a:rPr>
              <a:t> </a:t>
            </a:r>
            <a:r>
              <a:rPr lang="pt-BR" sz="4000" b="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Times New Roman"/>
              </a:rPr>
              <a:t>Adjectives</a:t>
            </a:r>
            <a:r>
              <a:rPr lang="pt-BR" sz="4000" b="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Times New Roman"/>
              </a:rPr>
              <a:t> – Superlatives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160E113B-BD2D-8B07-6A8F-96688F1CE380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5</a:t>
            </a:r>
            <a:endParaRPr lang="en-US" sz="1100" dirty="0"/>
          </a:p>
        </p:txBody>
      </p:sp>
      <p:pic>
        <p:nvPicPr>
          <p:cNvPr id="6" name="Gráfico 5" descr="Círculo com seta para a esquerda estrutura de tópicos">
            <a:extLst>
              <a:ext uri="{FF2B5EF4-FFF2-40B4-BE49-F238E27FC236}">
                <a16:creationId xmlns:a16="http://schemas.microsoft.com/office/drawing/2014/main" id="{BCEDAEAA-C237-99C5-5B5B-DDE5C58462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55300" y="4187246"/>
            <a:ext cx="64770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176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F4D792F4-A559-68E0-F180-A7FF8E1A2633}"/>
              </a:ext>
            </a:extLst>
          </p:cNvPr>
          <p:cNvSpPr txBox="1"/>
          <p:nvPr/>
        </p:nvSpPr>
        <p:spPr>
          <a:xfrm>
            <a:off x="692727" y="736225"/>
            <a:ext cx="7356764" cy="38318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100" b="1" dirty="0">
                <a:solidFill>
                  <a:schemeClr val="bg2"/>
                </a:solidFill>
                <a:latin typeface="+mn-lt"/>
              </a:rPr>
              <a:t>Estrutura</a:t>
            </a:r>
          </a:p>
          <a:p>
            <a:endParaRPr lang="pt-BR" sz="2200" b="1" dirty="0">
              <a:solidFill>
                <a:schemeClr val="bg2"/>
              </a:solidFill>
              <a:latin typeface="+mn-lt"/>
            </a:endParaRPr>
          </a:p>
          <a:p>
            <a:pPr algn="l"/>
            <a:r>
              <a:rPr lang="pt-BR" sz="2000" dirty="0">
                <a:solidFill>
                  <a:schemeClr val="bg2"/>
                </a:solidFill>
                <a:latin typeface="+mn-lt"/>
              </a:rPr>
              <a:t>• </a:t>
            </a:r>
            <a:r>
              <a:rPr lang="pt-BR" sz="2000" i="0" u="none" strike="noStrike" baseline="0" dirty="0">
                <a:solidFill>
                  <a:schemeClr val="bg2"/>
                </a:solidFill>
                <a:latin typeface="+mn-lt"/>
              </a:rPr>
              <a:t>Adjetivos terminados em -e: </a:t>
            </a:r>
            <a:r>
              <a:rPr lang="pt-BR" sz="2000" i="1" u="none" strike="noStrike" baseline="0" dirty="0" err="1">
                <a:solidFill>
                  <a:schemeClr val="bg2"/>
                </a:solidFill>
                <a:latin typeface="+mn-lt"/>
              </a:rPr>
              <a:t>the</a:t>
            </a:r>
            <a:r>
              <a:rPr lang="pt-BR" sz="2000" i="1" u="none" strike="noStrike" baseline="0" dirty="0">
                <a:solidFill>
                  <a:schemeClr val="bg2"/>
                </a:solidFill>
                <a:latin typeface="+mn-lt"/>
              </a:rPr>
              <a:t> </a:t>
            </a:r>
            <a:r>
              <a:rPr lang="pt-BR" sz="2000" i="0" u="none" strike="noStrike" baseline="0" dirty="0">
                <a:solidFill>
                  <a:schemeClr val="bg2"/>
                </a:solidFill>
                <a:latin typeface="+mn-lt"/>
              </a:rPr>
              <a:t>+ -</a:t>
            </a:r>
            <a:r>
              <a:rPr lang="pt-BR" sz="2000" i="0" u="none" strike="noStrike" baseline="0" dirty="0" err="1">
                <a:solidFill>
                  <a:schemeClr val="bg2"/>
                </a:solidFill>
                <a:latin typeface="+mn-lt"/>
              </a:rPr>
              <a:t>st</a:t>
            </a:r>
            <a:endParaRPr lang="pt-BR" sz="2000" i="1" dirty="0">
              <a:solidFill>
                <a:schemeClr val="bg2"/>
              </a:solidFill>
              <a:latin typeface="+mn-lt"/>
            </a:endParaRPr>
          </a:p>
          <a:p>
            <a:pPr algn="l"/>
            <a:r>
              <a:rPr lang="en-US" sz="1800" b="0" i="1" u="none" strike="noStrike" baseline="0" dirty="0">
                <a:solidFill>
                  <a:schemeClr val="bg2"/>
                </a:solidFill>
                <a:latin typeface="+mn-lt"/>
              </a:rPr>
              <a:t>Who's </a:t>
            </a:r>
            <a:r>
              <a:rPr lang="en-US" sz="1800" b="1" i="1" u="none" strike="noStrike" baseline="0" dirty="0">
                <a:solidFill>
                  <a:schemeClr val="bg2"/>
                </a:solidFill>
                <a:latin typeface="+mn-lt"/>
              </a:rPr>
              <a:t>the</a:t>
            </a:r>
            <a:r>
              <a:rPr lang="en-US" sz="1800" b="0" i="1" u="none" strike="noStrike" baseline="0" dirty="0">
                <a:solidFill>
                  <a:schemeClr val="bg2"/>
                </a:solidFill>
                <a:latin typeface="+mn-lt"/>
              </a:rPr>
              <a:t> nice</a:t>
            </a:r>
            <a:r>
              <a:rPr lang="en-US" sz="1800" b="1" i="1" u="none" strike="noStrike" baseline="0" dirty="0">
                <a:solidFill>
                  <a:schemeClr val="bg2"/>
                </a:solidFill>
                <a:latin typeface="+mn-lt"/>
              </a:rPr>
              <a:t>st</a:t>
            </a:r>
            <a:r>
              <a:rPr lang="en-US" sz="1800" b="0" i="1" u="none" strike="noStrike" baseline="0" dirty="0">
                <a:solidFill>
                  <a:schemeClr val="bg2"/>
                </a:solidFill>
                <a:latin typeface="+mn-lt"/>
              </a:rPr>
              <a:t> music star you know?</a:t>
            </a:r>
          </a:p>
          <a:p>
            <a:pPr algn="l"/>
            <a:endParaRPr lang="pt-BR" sz="2000" i="1" u="none" strike="noStrike" baseline="0" dirty="0">
              <a:solidFill>
                <a:schemeClr val="bg2"/>
              </a:solidFill>
              <a:latin typeface="+mn-lt"/>
            </a:endParaRPr>
          </a:p>
          <a:p>
            <a:pPr algn="l"/>
            <a:r>
              <a:rPr lang="pt-BR" sz="2000" i="0" u="none" strike="noStrike" baseline="0" dirty="0">
                <a:solidFill>
                  <a:schemeClr val="bg2"/>
                </a:solidFill>
                <a:latin typeface="+mn-lt"/>
              </a:rPr>
              <a:t>• Adjetivos terminados em -y: </a:t>
            </a:r>
            <a:r>
              <a:rPr lang="pt-BR" sz="2000" i="1" u="none" strike="noStrike" baseline="0" dirty="0" err="1">
                <a:solidFill>
                  <a:schemeClr val="bg2"/>
                </a:solidFill>
                <a:latin typeface="+mn-lt"/>
              </a:rPr>
              <a:t>the</a:t>
            </a:r>
            <a:r>
              <a:rPr lang="pt-BR" sz="2000" i="1" u="none" strike="noStrike" baseline="0" dirty="0">
                <a:solidFill>
                  <a:schemeClr val="bg2"/>
                </a:solidFill>
                <a:latin typeface="+mn-lt"/>
              </a:rPr>
              <a:t> </a:t>
            </a:r>
            <a:r>
              <a:rPr lang="pt-BR" sz="2000" i="0" u="none" strike="noStrike" baseline="0" dirty="0">
                <a:solidFill>
                  <a:schemeClr val="bg2"/>
                </a:solidFill>
                <a:latin typeface="+mn-lt"/>
              </a:rPr>
              <a:t>+ tiramos o y e acrescentamos -</a:t>
            </a:r>
            <a:r>
              <a:rPr lang="pt-BR" sz="2000" i="0" u="none" strike="noStrike" baseline="0" dirty="0" err="1">
                <a:solidFill>
                  <a:schemeClr val="bg2"/>
                </a:solidFill>
                <a:latin typeface="+mn-lt"/>
              </a:rPr>
              <a:t>iest</a:t>
            </a:r>
            <a:endParaRPr lang="pt-BR" sz="2000" dirty="0">
              <a:solidFill>
                <a:schemeClr val="bg2"/>
              </a:solidFill>
              <a:latin typeface="+mn-lt"/>
            </a:endParaRPr>
          </a:p>
          <a:p>
            <a:pPr algn="l"/>
            <a:r>
              <a:rPr lang="en-US" sz="1800" b="0" i="1" u="none" strike="noStrike" baseline="0" dirty="0">
                <a:solidFill>
                  <a:schemeClr val="bg2"/>
                </a:solidFill>
                <a:latin typeface="+mn-lt"/>
              </a:rPr>
              <a:t>What's </a:t>
            </a:r>
            <a:r>
              <a:rPr lang="en-US" sz="1800" b="1" i="1" u="none" strike="noStrike" baseline="0" dirty="0">
                <a:solidFill>
                  <a:schemeClr val="bg2"/>
                </a:solidFill>
                <a:latin typeface="+mn-lt"/>
              </a:rPr>
              <a:t>the</a:t>
            </a:r>
            <a:r>
              <a:rPr lang="en-US" sz="1800" b="0" i="1" u="none" strike="noStrike" baseline="0" dirty="0">
                <a:solidFill>
                  <a:schemeClr val="bg2"/>
                </a:solidFill>
                <a:latin typeface="+mn-lt"/>
              </a:rPr>
              <a:t> eas</a:t>
            </a:r>
            <a:r>
              <a:rPr lang="en-US" sz="1800" b="1" i="1" u="none" strike="noStrike" baseline="0" dirty="0">
                <a:solidFill>
                  <a:schemeClr val="bg2"/>
                </a:solidFill>
                <a:latin typeface="+mn-lt"/>
              </a:rPr>
              <a:t>iest</a:t>
            </a:r>
            <a:r>
              <a:rPr lang="en-US" sz="1800" b="0" i="1" u="none" strike="noStrike" baseline="0" dirty="0">
                <a:solidFill>
                  <a:schemeClr val="bg2"/>
                </a:solidFill>
                <a:latin typeface="+mn-lt"/>
              </a:rPr>
              <a:t> instrument to learn how to play?</a:t>
            </a:r>
            <a:endParaRPr lang="pt-BR" sz="1800" i="1" u="none" strike="noStrike" baseline="0" dirty="0">
              <a:solidFill>
                <a:schemeClr val="bg2"/>
              </a:solidFill>
              <a:latin typeface="+mn-lt"/>
            </a:endParaRPr>
          </a:p>
          <a:p>
            <a:pPr algn="l"/>
            <a:endParaRPr lang="pt-BR" sz="2000" i="0" u="none" strike="noStrike" baseline="0" dirty="0">
              <a:solidFill>
                <a:schemeClr val="bg2"/>
              </a:solidFill>
              <a:latin typeface="+mn-lt"/>
            </a:endParaRPr>
          </a:p>
          <a:p>
            <a:pPr algn="l"/>
            <a:r>
              <a:rPr lang="pt-BR" sz="2000" i="0" u="none" strike="noStrike" baseline="0" dirty="0">
                <a:solidFill>
                  <a:schemeClr val="bg2"/>
                </a:solidFill>
                <a:latin typeface="+mn-lt"/>
              </a:rPr>
              <a:t>• Adjetivos terminados em consoante + vogal + consoante (C-V-C): </a:t>
            </a:r>
            <a:r>
              <a:rPr lang="pt-BR" sz="2000" i="1" u="none" strike="noStrike" baseline="0" dirty="0" err="1">
                <a:solidFill>
                  <a:schemeClr val="bg2"/>
                </a:solidFill>
                <a:latin typeface="+mn-lt"/>
              </a:rPr>
              <a:t>the</a:t>
            </a:r>
            <a:r>
              <a:rPr lang="pt-BR" sz="2000" i="1" u="none" strike="noStrike" baseline="0" dirty="0">
                <a:solidFill>
                  <a:schemeClr val="bg2"/>
                </a:solidFill>
                <a:latin typeface="+mn-lt"/>
              </a:rPr>
              <a:t> </a:t>
            </a:r>
            <a:r>
              <a:rPr lang="pt-BR" sz="2000" i="0" u="none" strike="noStrike" baseline="0" dirty="0">
                <a:solidFill>
                  <a:schemeClr val="bg2"/>
                </a:solidFill>
                <a:latin typeface="+mn-lt"/>
              </a:rPr>
              <a:t>+ dobramos a última consoante e acrescentamos -est</a:t>
            </a:r>
            <a:endParaRPr lang="pt-BR" sz="2000" i="1" dirty="0">
              <a:solidFill>
                <a:schemeClr val="bg2"/>
              </a:solidFill>
              <a:latin typeface="+mn-lt"/>
            </a:endParaRPr>
          </a:p>
          <a:p>
            <a:pPr algn="l"/>
            <a:r>
              <a:rPr lang="en-US" sz="1800" b="0" i="1" u="none" strike="noStrike" baseline="0" dirty="0">
                <a:solidFill>
                  <a:schemeClr val="bg2"/>
                </a:solidFill>
                <a:latin typeface="+mn-lt"/>
              </a:rPr>
              <a:t>This is </a:t>
            </a:r>
            <a:r>
              <a:rPr lang="en-US" sz="1800" b="1" i="1" u="none" strike="noStrike" baseline="0" dirty="0">
                <a:solidFill>
                  <a:schemeClr val="bg2"/>
                </a:solidFill>
                <a:latin typeface="+mn-lt"/>
              </a:rPr>
              <a:t>the</a:t>
            </a:r>
            <a:r>
              <a:rPr lang="en-US" sz="1800" b="0" i="1" u="none" strike="noStrike" baseline="0" dirty="0">
                <a:solidFill>
                  <a:schemeClr val="bg2"/>
                </a:solidFill>
                <a:latin typeface="+mn-lt"/>
              </a:rPr>
              <a:t> bigg</a:t>
            </a:r>
            <a:r>
              <a:rPr lang="en-US" sz="1800" b="1" i="1" u="none" strike="noStrike" baseline="0" dirty="0">
                <a:solidFill>
                  <a:schemeClr val="bg2"/>
                </a:solidFill>
                <a:latin typeface="+mn-lt"/>
              </a:rPr>
              <a:t>est</a:t>
            </a:r>
            <a:r>
              <a:rPr lang="en-US" sz="1800" b="0" i="1" u="none" strike="noStrike" baseline="0" dirty="0">
                <a:solidFill>
                  <a:schemeClr val="bg2"/>
                </a:solidFill>
                <a:latin typeface="+mn-lt"/>
              </a:rPr>
              <a:t> orchestra in the world.</a:t>
            </a:r>
          </a:p>
        </p:txBody>
      </p:sp>
      <p:pic>
        <p:nvPicPr>
          <p:cNvPr id="4" name="Gráfico 3" descr="Círculo com seta para a esquerda estrutura de tópicos">
            <a:extLst>
              <a:ext uri="{FF2B5EF4-FFF2-40B4-BE49-F238E27FC236}">
                <a16:creationId xmlns:a16="http://schemas.microsoft.com/office/drawing/2014/main" id="{456233FC-DB4E-9FC9-694A-A7DBB31DF1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55300" y="4187246"/>
            <a:ext cx="64770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968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289;p50">
            <a:extLst>
              <a:ext uri="{FF2B5EF4-FFF2-40B4-BE49-F238E27FC236}">
                <a16:creationId xmlns:a16="http://schemas.microsoft.com/office/drawing/2014/main" id="{2D52D137-E4CC-08F5-2003-1527C9D83E51}"/>
              </a:ext>
            </a:extLst>
          </p:cNvPr>
          <p:cNvSpPr txBox="1"/>
          <p:nvPr/>
        </p:nvSpPr>
        <p:spPr>
          <a:xfrm>
            <a:off x="787131" y="1087982"/>
            <a:ext cx="7719560" cy="3647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2100" b="1" i="0" u="none" strike="noStrike" baseline="0" dirty="0" err="1">
                <a:solidFill>
                  <a:srgbClr val="2F2F2E"/>
                </a:solidFill>
                <a:latin typeface="+mn-lt"/>
              </a:rPr>
              <a:t>Superlativo</a:t>
            </a:r>
            <a:r>
              <a:rPr lang="en-US" sz="2100" b="1" i="0" u="none" strike="noStrike" baseline="0" dirty="0">
                <a:solidFill>
                  <a:srgbClr val="2F2F2E"/>
                </a:solidFill>
                <a:latin typeface="+mn-lt"/>
              </a:rPr>
              <a:t> de </a:t>
            </a:r>
            <a:r>
              <a:rPr lang="en-US" sz="2100" b="1" i="0" u="none" strike="noStrike" baseline="0" dirty="0" err="1">
                <a:solidFill>
                  <a:srgbClr val="2F2F2E"/>
                </a:solidFill>
                <a:latin typeface="+mn-lt"/>
              </a:rPr>
              <a:t>superioridade</a:t>
            </a:r>
            <a:r>
              <a:rPr lang="en-US" sz="2100" b="1" i="0" u="none" strike="noStrike" baseline="0" dirty="0">
                <a:solidFill>
                  <a:srgbClr val="2F2F2E"/>
                </a:solidFill>
                <a:latin typeface="+mn-lt"/>
              </a:rPr>
              <a:t> (</a:t>
            </a:r>
            <a:r>
              <a:rPr lang="en-US" sz="2100" b="1" i="0" u="none" strike="noStrike" baseline="0" dirty="0" err="1">
                <a:solidFill>
                  <a:srgbClr val="2F2F2E"/>
                </a:solidFill>
                <a:latin typeface="+mn-lt"/>
              </a:rPr>
              <a:t>adjetivos</a:t>
            </a:r>
            <a:r>
              <a:rPr lang="en-US" sz="2100" b="1" i="0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en-US" sz="2100" b="1" i="0" u="none" strike="noStrike" baseline="0" dirty="0" err="1">
                <a:solidFill>
                  <a:srgbClr val="2F2F2E"/>
                </a:solidFill>
                <a:latin typeface="+mn-lt"/>
              </a:rPr>
              <a:t>longos</a:t>
            </a:r>
            <a:r>
              <a:rPr lang="pt-BR" sz="2100" b="1" i="0" u="none" strike="noStrike" baseline="0" dirty="0">
                <a:solidFill>
                  <a:srgbClr val="2F2F2E"/>
                </a:solidFill>
                <a:latin typeface="+mn-lt"/>
              </a:rPr>
              <a:t>)</a:t>
            </a:r>
          </a:p>
          <a:p>
            <a:pPr algn="l"/>
            <a:endParaRPr lang="pt-BR" sz="2100" b="1" i="0" u="none" strike="noStrike" baseline="0" dirty="0">
              <a:solidFill>
                <a:srgbClr val="2F2F2E"/>
              </a:solidFill>
              <a:latin typeface="+mn-lt"/>
            </a:endParaRPr>
          </a:p>
          <a:p>
            <a:pPr algn="l"/>
            <a:r>
              <a:rPr lang="pt-BR" sz="2000" i="0" u="none" strike="noStrike" baseline="0" dirty="0">
                <a:solidFill>
                  <a:schemeClr val="bg2"/>
                </a:solidFill>
                <a:latin typeface="+mn-lt"/>
              </a:rPr>
              <a:t>• Estrutura: </a:t>
            </a:r>
            <a:r>
              <a:rPr lang="pt-BR" sz="2000" i="1" u="none" strike="noStrike" baseline="0" dirty="0" err="1">
                <a:solidFill>
                  <a:schemeClr val="bg2"/>
                </a:solidFill>
                <a:latin typeface="+mn-lt"/>
              </a:rPr>
              <a:t>the</a:t>
            </a:r>
            <a:r>
              <a:rPr lang="pt-BR" sz="2000" i="1" u="none" strike="noStrike" baseline="0" dirty="0">
                <a:solidFill>
                  <a:schemeClr val="bg2"/>
                </a:solidFill>
                <a:latin typeface="+mn-lt"/>
              </a:rPr>
              <a:t> </a:t>
            </a:r>
            <a:r>
              <a:rPr lang="pt-BR" sz="2000" i="1" u="none" strike="noStrike" baseline="0" dirty="0" err="1">
                <a:solidFill>
                  <a:schemeClr val="bg2"/>
                </a:solidFill>
                <a:latin typeface="+mn-lt"/>
              </a:rPr>
              <a:t>most</a:t>
            </a:r>
            <a:r>
              <a:rPr lang="pt-BR" sz="2000" i="1" u="none" strike="noStrike" baseline="0" dirty="0">
                <a:solidFill>
                  <a:schemeClr val="bg2"/>
                </a:solidFill>
                <a:latin typeface="+mn-lt"/>
              </a:rPr>
              <a:t> </a:t>
            </a:r>
            <a:r>
              <a:rPr lang="pt-BR" sz="2000" i="0" u="none" strike="noStrike" baseline="0" dirty="0">
                <a:solidFill>
                  <a:schemeClr val="bg2"/>
                </a:solidFill>
                <a:latin typeface="+mn-lt"/>
              </a:rPr>
              <a:t>+ adjetivo</a:t>
            </a:r>
          </a:p>
          <a:p>
            <a:pPr algn="l"/>
            <a:r>
              <a:rPr lang="en-US" sz="1800" b="0" i="1" u="none" strike="noStrike" baseline="0" dirty="0">
                <a:solidFill>
                  <a:schemeClr val="bg2"/>
                </a:solidFill>
                <a:latin typeface="+mn-lt"/>
              </a:rPr>
              <a:t>What's </a:t>
            </a:r>
            <a:r>
              <a:rPr lang="en-US" sz="1800" b="1" i="1" u="none" strike="noStrike" baseline="0" dirty="0">
                <a:solidFill>
                  <a:schemeClr val="bg2"/>
                </a:solidFill>
                <a:latin typeface="+mn-lt"/>
              </a:rPr>
              <a:t>the most </a:t>
            </a:r>
            <a:r>
              <a:rPr lang="en-US" sz="1800" b="0" i="1" u="sng" strike="noStrike" baseline="0" dirty="0">
                <a:solidFill>
                  <a:schemeClr val="bg2"/>
                </a:solidFill>
                <a:latin typeface="+mn-lt"/>
              </a:rPr>
              <a:t>listened</a:t>
            </a:r>
            <a:r>
              <a:rPr lang="en-US" sz="1800" b="0" i="1" u="none" strike="noStrike" baseline="0" dirty="0">
                <a:solidFill>
                  <a:schemeClr val="bg2"/>
                </a:solidFill>
                <a:latin typeface="+mn-lt"/>
              </a:rPr>
              <a:t> song in the world?</a:t>
            </a:r>
          </a:p>
          <a:p>
            <a:pPr algn="l">
              <a:lnSpc>
                <a:spcPct val="200000"/>
              </a:lnSpc>
            </a:pPr>
            <a:endParaRPr lang="en-US" sz="2000" i="1" dirty="0">
              <a:solidFill>
                <a:schemeClr val="bg2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algn="l">
              <a:lnSpc>
                <a:spcPct val="150000"/>
              </a:lnSpc>
            </a:pPr>
            <a:r>
              <a:rPr lang="en-US" sz="2100" b="1" i="0" u="none" strike="noStrike" baseline="0" dirty="0" err="1">
                <a:solidFill>
                  <a:srgbClr val="2F2F2E"/>
                </a:solidFill>
                <a:latin typeface="+mn-lt"/>
              </a:rPr>
              <a:t>Superlativo</a:t>
            </a:r>
            <a:r>
              <a:rPr lang="en-US" sz="2100" b="1" i="0" u="none" strike="noStrike" baseline="0" dirty="0">
                <a:solidFill>
                  <a:srgbClr val="2F2F2E"/>
                </a:solidFill>
                <a:latin typeface="+mn-lt"/>
              </a:rPr>
              <a:t> de </a:t>
            </a:r>
            <a:r>
              <a:rPr lang="en-US" sz="2100" b="1" i="0" u="none" strike="noStrike" baseline="0" dirty="0" err="1">
                <a:solidFill>
                  <a:srgbClr val="2F2F2E"/>
                </a:solidFill>
                <a:latin typeface="+mn-lt"/>
              </a:rPr>
              <a:t>inferioridade</a:t>
            </a:r>
            <a:r>
              <a:rPr lang="en-US" sz="2100" b="1" i="0" u="none" strike="noStrike" baseline="0" dirty="0">
                <a:solidFill>
                  <a:srgbClr val="2F2F2E"/>
                </a:solidFill>
                <a:latin typeface="+mn-lt"/>
              </a:rPr>
              <a:t> (</a:t>
            </a:r>
            <a:r>
              <a:rPr lang="en-US" sz="2100" b="1" i="0" u="none" strike="noStrike" baseline="0" dirty="0" err="1">
                <a:solidFill>
                  <a:srgbClr val="2F2F2E"/>
                </a:solidFill>
                <a:latin typeface="+mn-lt"/>
              </a:rPr>
              <a:t>adjetivos</a:t>
            </a:r>
            <a:r>
              <a:rPr lang="en-US" sz="2100" b="1" i="0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en-US" sz="2100" b="1" i="0" u="none" strike="noStrike" baseline="0" dirty="0" err="1">
                <a:solidFill>
                  <a:srgbClr val="2F2F2E"/>
                </a:solidFill>
                <a:latin typeface="+mn-lt"/>
              </a:rPr>
              <a:t>curtos</a:t>
            </a:r>
            <a:r>
              <a:rPr lang="en-US" sz="2100" b="1" i="0" u="none" strike="noStrike" baseline="0" dirty="0">
                <a:solidFill>
                  <a:srgbClr val="2F2F2E"/>
                </a:solidFill>
                <a:latin typeface="+mn-lt"/>
              </a:rPr>
              <a:t> e </a:t>
            </a:r>
            <a:r>
              <a:rPr lang="en-US" sz="2100" b="1" i="0" u="none" strike="noStrike" baseline="0" dirty="0" err="1">
                <a:solidFill>
                  <a:srgbClr val="2F2F2E"/>
                </a:solidFill>
                <a:latin typeface="+mn-lt"/>
              </a:rPr>
              <a:t>longos</a:t>
            </a:r>
            <a:r>
              <a:rPr lang="pt-BR" sz="2100" b="1" i="0" u="none" strike="noStrike" baseline="0" dirty="0">
                <a:solidFill>
                  <a:srgbClr val="2F2F2E"/>
                </a:solidFill>
                <a:latin typeface="+mn-lt"/>
              </a:rPr>
              <a:t>)</a:t>
            </a:r>
          </a:p>
          <a:p>
            <a:pPr algn="l"/>
            <a:endParaRPr lang="pt-BR" sz="2100" b="1" i="0" u="none" strike="noStrike" baseline="0" dirty="0">
              <a:solidFill>
                <a:srgbClr val="2F2F2E"/>
              </a:solidFill>
              <a:latin typeface="+mn-lt"/>
            </a:endParaRPr>
          </a:p>
          <a:p>
            <a:pPr algn="l"/>
            <a:r>
              <a:rPr lang="pt-BR" sz="2000" i="0" u="none" strike="noStrike" baseline="0" dirty="0">
                <a:solidFill>
                  <a:schemeClr val="bg2"/>
                </a:solidFill>
                <a:latin typeface="+mn-lt"/>
              </a:rPr>
              <a:t>• Estrutura: </a:t>
            </a:r>
            <a:r>
              <a:rPr lang="pt-BR" sz="2000" i="1" u="none" strike="noStrike" baseline="0" dirty="0" err="1">
                <a:solidFill>
                  <a:schemeClr val="bg2"/>
                </a:solidFill>
                <a:latin typeface="+mn-lt"/>
              </a:rPr>
              <a:t>the</a:t>
            </a:r>
            <a:r>
              <a:rPr lang="pt-BR" sz="2000" i="1" u="none" strike="noStrike" baseline="0" dirty="0">
                <a:solidFill>
                  <a:schemeClr val="bg2"/>
                </a:solidFill>
                <a:latin typeface="+mn-lt"/>
              </a:rPr>
              <a:t> </a:t>
            </a:r>
            <a:r>
              <a:rPr lang="pt-BR" sz="2000" i="1" u="none" strike="noStrike" baseline="0" dirty="0" err="1">
                <a:solidFill>
                  <a:schemeClr val="bg2"/>
                </a:solidFill>
                <a:latin typeface="+mn-lt"/>
              </a:rPr>
              <a:t>least</a:t>
            </a:r>
            <a:r>
              <a:rPr lang="pt-BR" sz="2000" i="1" u="none" strike="noStrike" baseline="0" dirty="0">
                <a:solidFill>
                  <a:schemeClr val="bg2"/>
                </a:solidFill>
                <a:latin typeface="+mn-lt"/>
              </a:rPr>
              <a:t> </a:t>
            </a:r>
            <a:r>
              <a:rPr lang="pt-BR" sz="2000" i="0" u="none" strike="noStrike" baseline="0" dirty="0">
                <a:solidFill>
                  <a:schemeClr val="bg2"/>
                </a:solidFill>
                <a:latin typeface="+mn-lt"/>
              </a:rPr>
              <a:t>+ adjetivo</a:t>
            </a:r>
          </a:p>
          <a:p>
            <a:pPr algn="l"/>
            <a:r>
              <a:rPr lang="en-US" sz="1800" b="0" i="1" u="none" strike="noStrike" baseline="0" dirty="0">
                <a:solidFill>
                  <a:srgbClr val="2F2F2E"/>
                </a:solidFill>
                <a:latin typeface="+mn-lt"/>
              </a:rPr>
              <a:t>What's </a:t>
            </a:r>
            <a:r>
              <a:rPr lang="en-US" sz="1800" b="1" i="1" u="none" strike="noStrike" baseline="0" dirty="0">
                <a:solidFill>
                  <a:schemeClr val="bg2"/>
                </a:solidFill>
                <a:latin typeface="+mn-lt"/>
              </a:rPr>
              <a:t>the least </a:t>
            </a:r>
            <a:r>
              <a:rPr lang="en-US" sz="1800" b="0" i="1" u="sng" strike="noStrike" baseline="0" dirty="0">
                <a:solidFill>
                  <a:srgbClr val="2F2F2E"/>
                </a:solidFill>
                <a:latin typeface="+mn-lt"/>
              </a:rPr>
              <a:t>common</a:t>
            </a:r>
            <a:r>
              <a:rPr lang="en-US" sz="1800" b="0" i="1" u="none" strike="noStrike" baseline="0" dirty="0">
                <a:solidFill>
                  <a:srgbClr val="2F2F2E"/>
                </a:solidFill>
                <a:latin typeface="+mn-lt"/>
              </a:rPr>
              <a:t> musical </a:t>
            </a:r>
            <a:r>
              <a:rPr lang="pt-BR" sz="1800" b="0" i="1" u="none" strike="noStrike" baseline="0" dirty="0" err="1">
                <a:solidFill>
                  <a:srgbClr val="2F2F2E"/>
                </a:solidFill>
                <a:latin typeface="+mn-lt"/>
              </a:rPr>
              <a:t>instrument</a:t>
            </a:r>
            <a:r>
              <a:rPr lang="pt-BR" sz="1800" b="0" i="1" u="none" strike="noStrike" baseline="0" dirty="0">
                <a:solidFill>
                  <a:srgbClr val="2F2F2E"/>
                </a:solidFill>
                <a:latin typeface="+mn-lt"/>
              </a:rPr>
              <a:t> in </a:t>
            </a:r>
            <a:r>
              <a:rPr lang="pt-BR" sz="1800" b="0" i="1" u="none" strike="noStrike" baseline="0" dirty="0" err="1">
                <a:solidFill>
                  <a:srgbClr val="2F2F2E"/>
                </a:solidFill>
                <a:latin typeface="+mn-lt"/>
              </a:rPr>
              <a:t>your</a:t>
            </a:r>
            <a:r>
              <a:rPr lang="pt-BR" sz="1800" b="0" i="1" u="none" strike="noStrike" baseline="0" dirty="0">
                <a:solidFill>
                  <a:srgbClr val="2F2F2E"/>
                </a:solidFill>
                <a:latin typeface="+mn-lt"/>
              </a:rPr>
              <a:t> country?</a:t>
            </a:r>
            <a:endParaRPr lang="en-US" sz="1800" dirty="0">
              <a:solidFill>
                <a:schemeClr val="bg2"/>
              </a:solidFill>
              <a:latin typeface="+mn-lt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4" name="Gráfico 3" descr="Círculo com seta para a esquerda estrutura de tópicos">
            <a:extLst>
              <a:ext uri="{FF2B5EF4-FFF2-40B4-BE49-F238E27FC236}">
                <a16:creationId xmlns:a16="http://schemas.microsoft.com/office/drawing/2014/main" id="{0607C887-2B9C-5C19-130C-1D088BB4DB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55300" y="4187246"/>
            <a:ext cx="64770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490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8" name="Google Shape;278;p48"/>
          <p:cNvGraphicFramePr/>
          <p:nvPr>
            <p:extLst>
              <p:ext uri="{D42A27DB-BD31-4B8C-83A1-F6EECF244321}">
                <p14:modId xmlns:p14="http://schemas.microsoft.com/office/powerpoint/2010/main" val="1610016904"/>
              </p:ext>
            </p:extLst>
          </p:nvPr>
        </p:nvGraphicFramePr>
        <p:xfrm>
          <a:off x="525550" y="536600"/>
          <a:ext cx="8204450" cy="4402245"/>
        </p:xfrm>
        <a:graphic>
          <a:graphicData uri="http://schemas.openxmlformats.org/drawingml/2006/table">
            <a:tbl>
              <a:tblPr>
                <a:solidFill>
                  <a:srgbClr val="F7F7F8"/>
                </a:solidFill>
                <a:tableStyleId>{F6FDFBBA-7252-4AB3-9EA9-580C68586B57}</a:tableStyleId>
              </a:tblPr>
              <a:tblGrid>
                <a:gridCol w="3999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0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2925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b="1" i="0" u="none" strike="noStrike" cap="none" dirty="0">
                          <a:solidFill>
                            <a:srgbClr val="4A86E8"/>
                          </a:solidFill>
                          <a:latin typeface="+mj-lt"/>
                          <a:ea typeface="Roboto"/>
                          <a:cs typeface="Roboto"/>
                          <a:sym typeface="Times New Roman"/>
                        </a:rPr>
                        <a:t>Irregular </a:t>
                      </a:r>
                      <a:r>
                        <a:rPr lang="pt-BR" sz="1800" b="1" i="0" u="none" strike="noStrike" cap="none" dirty="0" err="1">
                          <a:solidFill>
                            <a:srgbClr val="4A86E8"/>
                          </a:solidFill>
                          <a:latin typeface="+mj-lt"/>
                          <a:ea typeface="Roboto"/>
                          <a:cs typeface="Roboto"/>
                          <a:sym typeface="Times New Roman"/>
                        </a:rPr>
                        <a:t>Forms</a:t>
                      </a:r>
                      <a:r>
                        <a:rPr lang="pt-BR" sz="1800" b="1" i="0" u="none" strike="noStrike" cap="none" dirty="0">
                          <a:solidFill>
                            <a:srgbClr val="4A86E8"/>
                          </a:solidFill>
                          <a:latin typeface="+mj-lt"/>
                          <a:ea typeface="Roboto"/>
                          <a:cs typeface="Roboto"/>
                          <a:sym typeface="Times New Roman"/>
                        </a:rPr>
                        <a:t>  </a:t>
                      </a:r>
                      <a:r>
                        <a:rPr lang="pt-BR" sz="1800" b="1" i="0" u="none" strike="noStrike" cap="none" dirty="0" err="1">
                          <a:solidFill>
                            <a:srgbClr val="4A86E8"/>
                          </a:solidFill>
                          <a:latin typeface="+mj-lt"/>
                          <a:ea typeface="Roboto"/>
                          <a:cs typeface="Roboto"/>
                          <a:sym typeface="Times New Roman"/>
                        </a:rPr>
                        <a:t>of</a:t>
                      </a:r>
                      <a:r>
                        <a:rPr lang="pt-BR" sz="1800" b="1" i="0" u="none" strike="noStrike" cap="none" dirty="0">
                          <a:solidFill>
                            <a:srgbClr val="4A86E8"/>
                          </a:solidFill>
                          <a:latin typeface="+mj-lt"/>
                          <a:ea typeface="Roboto"/>
                          <a:cs typeface="Roboto"/>
                          <a:sym typeface="Times New Roman"/>
                        </a:rPr>
                        <a:t> </a:t>
                      </a:r>
                      <a:r>
                        <a:rPr lang="pt-BR" sz="1800" b="1" i="0" u="none" strike="noStrike" cap="none" dirty="0" err="1">
                          <a:solidFill>
                            <a:srgbClr val="4A86E8"/>
                          </a:solidFill>
                          <a:latin typeface="+mj-lt"/>
                          <a:ea typeface="Roboto"/>
                          <a:cs typeface="Roboto"/>
                          <a:sym typeface="Times New Roman"/>
                        </a:rPr>
                        <a:t>Comparatives</a:t>
                      </a:r>
                      <a:r>
                        <a:rPr lang="pt-BR" sz="1800" b="1" i="0" u="none" strike="noStrike" cap="none" dirty="0">
                          <a:solidFill>
                            <a:srgbClr val="4A86E8"/>
                          </a:solidFill>
                          <a:latin typeface="+mj-lt"/>
                          <a:ea typeface="Roboto"/>
                          <a:cs typeface="Roboto"/>
                          <a:sym typeface="Times New Roman"/>
                        </a:rPr>
                        <a:t> </a:t>
                      </a:r>
                      <a:r>
                        <a:rPr lang="pt-BR" sz="1800" b="1" i="0" u="none" strike="noStrike" cap="none" dirty="0" err="1">
                          <a:solidFill>
                            <a:srgbClr val="4A86E8"/>
                          </a:solidFill>
                          <a:latin typeface="+mj-lt"/>
                          <a:ea typeface="Roboto"/>
                          <a:cs typeface="Roboto"/>
                          <a:sym typeface="Times New Roman"/>
                        </a:rPr>
                        <a:t>and</a:t>
                      </a:r>
                      <a:r>
                        <a:rPr lang="pt-BR" sz="1800" b="1" i="0" u="none" strike="noStrike" cap="none" dirty="0">
                          <a:solidFill>
                            <a:srgbClr val="4A86E8"/>
                          </a:solidFill>
                          <a:latin typeface="+mj-lt"/>
                          <a:ea typeface="Roboto"/>
                          <a:cs typeface="Roboto"/>
                          <a:sym typeface="Times New Roman"/>
                        </a:rPr>
                        <a:t> Superlatives</a:t>
                      </a:r>
                      <a:endParaRPr sz="1800" b="1" i="0" u="none" strike="noStrike" cap="none" dirty="0">
                        <a:solidFill>
                          <a:srgbClr val="4A86E8"/>
                        </a:solidFill>
                        <a:latin typeface="+mj-lt"/>
                        <a:ea typeface="Roboto"/>
                        <a:cs typeface="Roboto"/>
                        <a:sym typeface="Times New Roma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500" b="1" i="0" u="none" strike="noStrike" cap="none" dirty="0" err="1">
                          <a:solidFill>
                            <a:srgbClr val="4A86E8"/>
                          </a:solidFill>
                          <a:latin typeface="+mj-lt"/>
                          <a:ea typeface="Roboto"/>
                          <a:cs typeface="Roboto"/>
                          <a:sym typeface="Roboto"/>
                        </a:rPr>
                        <a:t>Comparatives</a:t>
                      </a:r>
                      <a:endParaRPr sz="1500" b="1" i="0" u="none" strike="noStrike" cap="none" dirty="0">
                        <a:solidFill>
                          <a:srgbClr val="4A86E8"/>
                        </a:solidFill>
                        <a:latin typeface="+mj-lt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500" b="1" i="0" u="none" strike="noStrike" cap="none" dirty="0">
                          <a:solidFill>
                            <a:srgbClr val="4A86E8"/>
                          </a:solidFill>
                          <a:latin typeface="+mj-lt"/>
                          <a:ea typeface="Roboto"/>
                          <a:cs typeface="Roboto"/>
                          <a:sym typeface="Roboto"/>
                        </a:rPr>
                        <a:t>Superlatives</a:t>
                      </a:r>
                      <a:endParaRPr sz="1500" b="1" i="0" u="none" strike="noStrike" cap="none" dirty="0">
                        <a:solidFill>
                          <a:srgbClr val="4A86E8"/>
                        </a:solidFill>
                        <a:latin typeface="+mj-lt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dirty="0" err="1">
                          <a:solidFill>
                            <a:srgbClr val="374151"/>
                          </a:solidFill>
                          <a:latin typeface="+mn-lt"/>
                          <a:ea typeface="Roboto"/>
                          <a:cs typeface="Roboto"/>
                          <a:sym typeface="Roboto"/>
                        </a:rPr>
                        <a:t>good</a:t>
                      </a:r>
                      <a:r>
                        <a:rPr lang="pt-BR" sz="1400" dirty="0">
                          <a:solidFill>
                            <a:srgbClr val="374151"/>
                          </a:solidFill>
                          <a:latin typeface="+mn-lt"/>
                          <a:ea typeface="Roboto"/>
                          <a:cs typeface="Roboto"/>
                          <a:sym typeface="Roboto"/>
                        </a:rPr>
                        <a:t>, </a:t>
                      </a:r>
                      <a:r>
                        <a:rPr lang="pt-BR" sz="1400" dirty="0" err="1">
                          <a:solidFill>
                            <a:srgbClr val="374151"/>
                          </a:solidFill>
                          <a:latin typeface="+mn-lt"/>
                          <a:ea typeface="Roboto"/>
                          <a:cs typeface="Roboto"/>
                          <a:sym typeface="Roboto"/>
                        </a:rPr>
                        <a:t>better</a:t>
                      </a:r>
                      <a:endParaRPr sz="1400" dirty="0">
                        <a:solidFill>
                          <a:srgbClr val="374151"/>
                        </a:solidFill>
                        <a:latin typeface="+mn-lt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dirty="0" err="1">
                          <a:solidFill>
                            <a:srgbClr val="374151"/>
                          </a:solidFill>
                          <a:latin typeface="+mn-lt"/>
                          <a:ea typeface="Roboto"/>
                          <a:cs typeface="Roboto"/>
                          <a:sym typeface="Roboto"/>
                        </a:rPr>
                        <a:t>bad</a:t>
                      </a:r>
                      <a:r>
                        <a:rPr lang="pt-BR" sz="1400" dirty="0">
                          <a:solidFill>
                            <a:srgbClr val="374151"/>
                          </a:solidFill>
                          <a:latin typeface="+mn-lt"/>
                          <a:ea typeface="Roboto"/>
                          <a:cs typeface="Roboto"/>
                          <a:sym typeface="Roboto"/>
                        </a:rPr>
                        <a:t>, </a:t>
                      </a:r>
                      <a:r>
                        <a:rPr lang="pt-BR" sz="1400" dirty="0" err="1">
                          <a:solidFill>
                            <a:srgbClr val="374151"/>
                          </a:solidFill>
                          <a:latin typeface="+mn-lt"/>
                          <a:ea typeface="Roboto"/>
                          <a:cs typeface="Roboto"/>
                          <a:sym typeface="Roboto"/>
                        </a:rPr>
                        <a:t>worst</a:t>
                      </a:r>
                      <a:endParaRPr sz="1400" dirty="0">
                        <a:solidFill>
                          <a:srgbClr val="374151"/>
                        </a:solidFill>
                        <a:latin typeface="+mn-lt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dirty="0" err="1">
                          <a:solidFill>
                            <a:srgbClr val="374151"/>
                          </a:solidFill>
                          <a:latin typeface="+mn-lt"/>
                          <a:ea typeface="Roboto"/>
                          <a:cs typeface="Roboto"/>
                          <a:sym typeface="Roboto"/>
                        </a:rPr>
                        <a:t>well</a:t>
                      </a:r>
                      <a:r>
                        <a:rPr lang="pt-BR" sz="1400" dirty="0">
                          <a:solidFill>
                            <a:srgbClr val="374151"/>
                          </a:solidFill>
                          <a:latin typeface="+mn-lt"/>
                          <a:ea typeface="Roboto"/>
                          <a:cs typeface="Roboto"/>
                          <a:sym typeface="Roboto"/>
                        </a:rPr>
                        <a:t>, </a:t>
                      </a:r>
                      <a:r>
                        <a:rPr lang="pt-BR" sz="1400" dirty="0" err="1">
                          <a:solidFill>
                            <a:srgbClr val="374151"/>
                          </a:solidFill>
                          <a:latin typeface="+mn-lt"/>
                          <a:ea typeface="Roboto"/>
                          <a:cs typeface="Roboto"/>
                          <a:sym typeface="Roboto"/>
                        </a:rPr>
                        <a:t>better</a:t>
                      </a:r>
                      <a:endParaRPr sz="1400" dirty="0">
                        <a:solidFill>
                          <a:srgbClr val="374151"/>
                        </a:solidFill>
                        <a:latin typeface="+mn-lt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dirty="0" err="1">
                          <a:solidFill>
                            <a:srgbClr val="374151"/>
                          </a:solidFill>
                          <a:latin typeface="+mn-lt"/>
                          <a:ea typeface="Roboto"/>
                          <a:cs typeface="Roboto"/>
                          <a:sym typeface="Roboto"/>
                        </a:rPr>
                        <a:t>much</a:t>
                      </a:r>
                      <a:r>
                        <a:rPr lang="pt-BR" sz="1400" dirty="0">
                          <a:solidFill>
                            <a:srgbClr val="374151"/>
                          </a:solidFill>
                          <a:latin typeface="+mn-lt"/>
                          <a:ea typeface="Roboto"/>
                          <a:cs typeface="Roboto"/>
                          <a:sym typeface="Roboto"/>
                        </a:rPr>
                        <a:t>, </a:t>
                      </a:r>
                      <a:r>
                        <a:rPr lang="pt-BR" sz="1400" dirty="0" err="1">
                          <a:solidFill>
                            <a:srgbClr val="374151"/>
                          </a:solidFill>
                          <a:latin typeface="+mn-lt"/>
                          <a:ea typeface="Roboto"/>
                          <a:cs typeface="Roboto"/>
                          <a:sym typeface="Roboto"/>
                        </a:rPr>
                        <a:t>most</a:t>
                      </a:r>
                      <a:endParaRPr sz="1400" dirty="0">
                        <a:solidFill>
                          <a:srgbClr val="374151"/>
                        </a:solidFill>
                        <a:latin typeface="+mn-lt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dirty="0" err="1">
                          <a:solidFill>
                            <a:srgbClr val="374151"/>
                          </a:solidFill>
                          <a:latin typeface="+mn-lt"/>
                          <a:ea typeface="Roboto"/>
                          <a:cs typeface="Roboto"/>
                          <a:sym typeface="Roboto"/>
                        </a:rPr>
                        <a:t>bad</a:t>
                      </a:r>
                      <a:r>
                        <a:rPr lang="pt-BR" sz="1400" dirty="0">
                          <a:solidFill>
                            <a:srgbClr val="374151"/>
                          </a:solidFill>
                          <a:latin typeface="+mn-lt"/>
                          <a:ea typeface="Roboto"/>
                          <a:cs typeface="Roboto"/>
                          <a:sym typeface="Roboto"/>
                        </a:rPr>
                        <a:t>, </a:t>
                      </a:r>
                      <a:r>
                        <a:rPr lang="pt-BR" sz="1400" dirty="0" err="1">
                          <a:solidFill>
                            <a:srgbClr val="374151"/>
                          </a:solidFill>
                          <a:latin typeface="+mn-lt"/>
                          <a:ea typeface="Roboto"/>
                          <a:cs typeface="Roboto"/>
                          <a:sym typeface="Roboto"/>
                        </a:rPr>
                        <a:t>worse</a:t>
                      </a:r>
                      <a:endParaRPr sz="1400" dirty="0">
                        <a:solidFill>
                          <a:srgbClr val="374151"/>
                        </a:solidFill>
                        <a:latin typeface="+mn-lt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dirty="0" err="1">
                          <a:solidFill>
                            <a:srgbClr val="374151"/>
                          </a:solidFill>
                          <a:latin typeface="+mn-lt"/>
                          <a:ea typeface="Roboto"/>
                          <a:cs typeface="Roboto"/>
                          <a:sym typeface="Roboto"/>
                        </a:rPr>
                        <a:t>far</a:t>
                      </a:r>
                      <a:r>
                        <a:rPr lang="pt-BR" sz="1400" dirty="0">
                          <a:solidFill>
                            <a:srgbClr val="374151"/>
                          </a:solidFill>
                          <a:latin typeface="+mn-lt"/>
                          <a:ea typeface="Roboto"/>
                          <a:cs typeface="Roboto"/>
                          <a:sym typeface="Roboto"/>
                        </a:rPr>
                        <a:t>, </a:t>
                      </a:r>
                      <a:r>
                        <a:rPr lang="pt-BR" sz="1400" dirty="0" err="1">
                          <a:solidFill>
                            <a:srgbClr val="374151"/>
                          </a:solidFill>
                          <a:latin typeface="+mn-lt"/>
                          <a:ea typeface="Roboto"/>
                          <a:cs typeface="Roboto"/>
                          <a:sym typeface="Roboto"/>
                        </a:rPr>
                        <a:t>farthest</a:t>
                      </a:r>
                      <a:r>
                        <a:rPr lang="pt-BR" sz="1400" dirty="0">
                          <a:solidFill>
                            <a:srgbClr val="374151"/>
                          </a:solidFill>
                          <a:latin typeface="+mn-lt"/>
                          <a:ea typeface="Roboto"/>
                          <a:cs typeface="Roboto"/>
                          <a:sym typeface="Roboto"/>
                        </a:rPr>
                        <a:t>/</a:t>
                      </a:r>
                      <a:r>
                        <a:rPr lang="pt-BR" sz="1400" dirty="0" err="1">
                          <a:solidFill>
                            <a:srgbClr val="374151"/>
                          </a:solidFill>
                          <a:latin typeface="+mn-lt"/>
                          <a:ea typeface="Roboto"/>
                          <a:cs typeface="Roboto"/>
                          <a:sym typeface="Roboto"/>
                        </a:rPr>
                        <a:t>furthest</a:t>
                      </a:r>
                      <a:endParaRPr sz="1400" dirty="0">
                        <a:solidFill>
                          <a:srgbClr val="374151"/>
                        </a:solidFill>
                        <a:latin typeface="+mn-lt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>
                          <a:solidFill>
                            <a:srgbClr val="374151"/>
                          </a:solidFill>
                          <a:latin typeface="+mn-lt"/>
                          <a:ea typeface="Roboto"/>
                          <a:cs typeface="Roboto"/>
                          <a:sym typeface="Roboto"/>
                        </a:rPr>
                        <a:t>little, less</a:t>
                      </a:r>
                      <a:endParaRPr sz="1400">
                        <a:solidFill>
                          <a:srgbClr val="374151"/>
                        </a:solidFill>
                        <a:latin typeface="+mn-lt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dirty="0" err="1">
                          <a:solidFill>
                            <a:srgbClr val="374151"/>
                          </a:solidFill>
                          <a:latin typeface="+mn-lt"/>
                          <a:ea typeface="Roboto"/>
                          <a:cs typeface="Roboto"/>
                          <a:sym typeface="Roboto"/>
                        </a:rPr>
                        <a:t>many</a:t>
                      </a:r>
                      <a:r>
                        <a:rPr lang="pt-BR" sz="1400" dirty="0">
                          <a:solidFill>
                            <a:srgbClr val="374151"/>
                          </a:solidFill>
                          <a:latin typeface="+mn-lt"/>
                          <a:ea typeface="Roboto"/>
                          <a:cs typeface="Roboto"/>
                          <a:sym typeface="Roboto"/>
                        </a:rPr>
                        <a:t>, </a:t>
                      </a:r>
                      <a:r>
                        <a:rPr lang="pt-BR" sz="1400" dirty="0" err="1">
                          <a:solidFill>
                            <a:srgbClr val="374151"/>
                          </a:solidFill>
                          <a:latin typeface="+mn-lt"/>
                          <a:ea typeface="Roboto"/>
                          <a:cs typeface="Roboto"/>
                          <a:sym typeface="Roboto"/>
                        </a:rPr>
                        <a:t>most</a:t>
                      </a:r>
                      <a:endParaRPr sz="1400" dirty="0">
                        <a:solidFill>
                          <a:srgbClr val="374151"/>
                        </a:solidFill>
                        <a:latin typeface="+mn-lt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dirty="0" err="1">
                          <a:solidFill>
                            <a:srgbClr val="374151"/>
                          </a:solidFill>
                          <a:latin typeface="+mn-lt"/>
                          <a:ea typeface="Roboto"/>
                          <a:cs typeface="Roboto"/>
                          <a:sym typeface="Roboto"/>
                        </a:rPr>
                        <a:t>much</a:t>
                      </a:r>
                      <a:r>
                        <a:rPr lang="pt-BR" sz="1400" dirty="0">
                          <a:solidFill>
                            <a:srgbClr val="374151"/>
                          </a:solidFill>
                          <a:latin typeface="+mn-lt"/>
                          <a:ea typeface="Roboto"/>
                          <a:cs typeface="Roboto"/>
                          <a:sym typeface="Roboto"/>
                        </a:rPr>
                        <a:t>/</a:t>
                      </a:r>
                      <a:r>
                        <a:rPr lang="pt-BR" sz="1400" dirty="0" err="1">
                          <a:solidFill>
                            <a:srgbClr val="374151"/>
                          </a:solidFill>
                          <a:latin typeface="+mn-lt"/>
                          <a:ea typeface="Roboto"/>
                          <a:cs typeface="Roboto"/>
                          <a:sym typeface="Roboto"/>
                        </a:rPr>
                        <a:t>many</a:t>
                      </a:r>
                      <a:r>
                        <a:rPr lang="pt-BR" sz="1400" dirty="0">
                          <a:solidFill>
                            <a:srgbClr val="374151"/>
                          </a:solidFill>
                          <a:latin typeface="+mn-lt"/>
                          <a:ea typeface="Roboto"/>
                          <a:cs typeface="Roboto"/>
                          <a:sym typeface="Roboto"/>
                        </a:rPr>
                        <a:t>, more</a:t>
                      </a:r>
                      <a:endParaRPr sz="1400" dirty="0">
                        <a:solidFill>
                          <a:srgbClr val="374151"/>
                        </a:solidFill>
                        <a:latin typeface="+mn-lt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latin typeface="+mn-l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>
                          <a:solidFill>
                            <a:srgbClr val="374151"/>
                          </a:solidFill>
                          <a:latin typeface="+mn-lt"/>
                          <a:ea typeface="Roboto"/>
                          <a:cs typeface="Roboto"/>
                          <a:sym typeface="Roboto"/>
                        </a:rPr>
                        <a:t>far, farther/further</a:t>
                      </a:r>
                      <a:endParaRPr sz="1400">
                        <a:solidFill>
                          <a:srgbClr val="374151"/>
                        </a:solidFill>
                        <a:latin typeface="+mn-lt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latin typeface="+mn-l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>
                          <a:solidFill>
                            <a:srgbClr val="374151"/>
                          </a:solidFill>
                          <a:latin typeface="+mn-lt"/>
                          <a:ea typeface="Roboto"/>
                          <a:cs typeface="Roboto"/>
                          <a:sym typeface="Roboto"/>
                        </a:rPr>
                        <a:t>old, older/elder</a:t>
                      </a:r>
                      <a:endParaRPr sz="1400">
                        <a:solidFill>
                          <a:srgbClr val="374151"/>
                        </a:solidFill>
                        <a:latin typeface="+mn-lt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latin typeface="+mn-l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>
                          <a:solidFill>
                            <a:srgbClr val="374151"/>
                          </a:solidFill>
                          <a:latin typeface="+mn-lt"/>
                          <a:ea typeface="Roboto"/>
                          <a:cs typeface="Roboto"/>
                          <a:sym typeface="Roboto"/>
                        </a:rPr>
                        <a:t>young, younger</a:t>
                      </a:r>
                      <a:endParaRPr sz="1400">
                        <a:solidFill>
                          <a:srgbClr val="374151"/>
                        </a:solidFill>
                        <a:latin typeface="+mn-lt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latin typeface="+mn-lt"/>
                      </a:endParaRPr>
                    </a:p>
                  </a:txBody>
                  <a:tcPr marL="91425" marR="91425" marT="91425" marB="91425">
                    <a:lnL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Discourse Genres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2" name="Google Shape;142;p24"/>
          <p:cNvGraphicFramePr/>
          <p:nvPr>
            <p:extLst>
              <p:ext uri="{D42A27DB-BD31-4B8C-83A1-F6EECF244321}">
                <p14:modId xmlns:p14="http://schemas.microsoft.com/office/powerpoint/2010/main" val="975713244"/>
              </p:ext>
            </p:extLst>
          </p:nvPr>
        </p:nvGraphicFramePr>
        <p:xfrm>
          <a:off x="484150" y="751816"/>
          <a:ext cx="8175700" cy="2072550"/>
        </p:xfrm>
        <a:graphic>
          <a:graphicData uri="http://schemas.openxmlformats.org/drawingml/2006/table">
            <a:tbl>
              <a:tblPr>
                <a:noFill/>
                <a:tableStyleId>{F6FDFBBA-7252-4AB3-9EA9-580C68586B57}</a:tableStyleId>
              </a:tblPr>
              <a:tblGrid>
                <a:gridCol w="1627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48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i="0" u="none" strike="noStrike" cap="none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Presentation</a:t>
                      </a: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53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Recurrent structure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000" b="0" i="0" u="none" strike="noStrike" cap="none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Arial"/>
                        </a:rPr>
                        <a:t>Introduction, main body, conclusion.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Main themes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000" b="0" i="0" u="none" strike="noStrike" cap="none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Arial"/>
                        </a:rPr>
                        <a:t>Informing, educating, persuading, sharing ideas or findings.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2" name="Gráfico 1" descr="Círculo com seta para a esquerda estrutura de tópicos">
            <a:extLst>
              <a:ext uri="{FF2B5EF4-FFF2-40B4-BE49-F238E27FC236}">
                <a16:creationId xmlns:a16="http://schemas.microsoft.com/office/drawing/2014/main" id="{2C52A21E-25EF-822F-66A9-6772C15BB3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4300" y="4229831"/>
            <a:ext cx="647700" cy="6477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B0B45EFF-FDF9-A360-92E4-7FFB52D296A6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5</a:t>
            </a:r>
            <a:endParaRPr lang="en-US" sz="1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A33FE4DB-9A31-2C6B-260F-4F32ABFAA8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273001"/>
              </p:ext>
            </p:extLst>
          </p:nvPr>
        </p:nvGraphicFramePr>
        <p:xfrm>
          <a:off x="432000" y="561794"/>
          <a:ext cx="8280000" cy="2543275"/>
        </p:xfrm>
        <a:graphic>
          <a:graphicData uri="http://schemas.openxmlformats.org/drawingml/2006/table">
            <a:tbl>
              <a:tblPr>
                <a:noFill/>
                <a:tableStyleId>{F6FDFBBA-7252-4AB3-9EA9-580C68586B57}</a:tableStyleId>
              </a:tblPr>
              <a:tblGrid>
                <a:gridCol w="1664425">
                  <a:extLst>
                    <a:ext uri="{9D8B030D-6E8A-4147-A177-3AD203B41FA5}">
                      <a16:colId xmlns:a16="http://schemas.microsoft.com/office/drawing/2014/main" val="1379398160"/>
                    </a:ext>
                  </a:extLst>
                </a:gridCol>
                <a:gridCol w="6615575">
                  <a:extLst>
                    <a:ext uri="{9D8B030D-6E8A-4147-A177-3AD203B41FA5}">
                      <a16:colId xmlns:a16="http://schemas.microsoft.com/office/drawing/2014/main" val="2312399705"/>
                    </a:ext>
                  </a:extLst>
                </a:gridCol>
              </a:tblGrid>
              <a:tr h="9583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Social function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i="0" u="none" strike="noStrike" cap="none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Arial"/>
                        </a:rPr>
                        <a:t>Conveying information, presenting research, teaching, and influencing.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645872"/>
                  </a:ext>
                </a:extLst>
              </a:tr>
              <a:tr h="6367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Target audience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2000" b="0" i="0" u="none" strike="noStrike" cap="none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Arial"/>
                        </a:rPr>
                        <a:t>Audience members, colleagues, students, interested parties.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16828"/>
                  </a:ext>
                </a:extLst>
              </a:tr>
              <a:tr h="6395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Who produces it?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i="0" u="none" strike="noStrike" cap="none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Arial"/>
                        </a:rPr>
                        <a:t>Presenter, speaker, educator, researcher, or expert.</a:t>
                      </a:r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165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6722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7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err="1"/>
              <a:t>Language</a:t>
            </a:r>
            <a:r>
              <a:rPr lang="pt-BR" dirty="0"/>
              <a:t> </a:t>
            </a:r>
            <a:r>
              <a:rPr lang="pt-BR" dirty="0" err="1"/>
              <a:t>Topics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45"/>
          <p:cNvSpPr txBox="1">
            <a:spLocks noGrp="1"/>
          </p:cNvSpPr>
          <p:nvPr>
            <p:ph type="title"/>
          </p:nvPr>
        </p:nvSpPr>
        <p:spPr>
          <a:xfrm>
            <a:off x="0" y="478783"/>
            <a:ext cx="9144000" cy="8420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Times New Roman"/>
              </a:rPr>
              <a:t>Degree</a:t>
            </a:r>
            <a:r>
              <a:rPr lang="pt-BR" sz="4000" b="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Times New Roman"/>
              </a:rPr>
              <a:t> </a:t>
            </a:r>
            <a:r>
              <a:rPr lang="pt-BR" sz="4000" b="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Times New Roman"/>
              </a:rPr>
              <a:t>of</a:t>
            </a:r>
            <a:r>
              <a:rPr lang="pt-BR" sz="4000" b="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Times New Roman"/>
              </a:rPr>
              <a:t> </a:t>
            </a:r>
            <a:r>
              <a:rPr lang="pt-BR" sz="4000" b="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Times New Roman"/>
              </a:rPr>
              <a:t>Adjectives</a:t>
            </a:r>
            <a:r>
              <a:rPr lang="pt-BR" sz="4000" b="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Times New Roman"/>
              </a:rPr>
              <a:t> – </a:t>
            </a:r>
            <a:r>
              <a:rPr lang="pt-BR" sz="4000" b="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Times New Roman"/>
              </a:rPr>
              <a:t>Comparative</a:t>
            </a:r>
            <a:endParaRPr sz="4000" b="0" dirty="0">
              <a:solidFill>
                <a:srgbClr val="4A86E8"/>
              </a:solidFill>
              <a:latin typeface="Roboto"/>
              <a:ea typeface="Roboto"/>
              <a:cs typeface="Roboto"/>
              <a:sym typeface="Times New Roman"/>
            </a:endParaRPr>
          </a:p>
        </p:txBody>
      </p:sp>
      <p:sp>
        <p:nvSpPr>
          <p:cNvPr id="262" name="Google Shape;262;p45"/>
          <p:cNvSpPr txBox="1"/>
          <p:nvPr/>
        </p:nvSpPr>
        <p:spPr>
          <a:xfrm>
            <a:off x="593400" y="1128253"/>
            <a:ext cx="7957200" cy="3554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 dirty="0">
              <a:latin typeface="+mn-lt"/>
              <a:ea typeface="Times New Roman"/>
              <a:cs typeface="Times New Roman"/>
              <a:sym typeface="Times New Roman"/>
            </a:endParaRPr>
          </a:p>
          <a:p>
            <a:pPr algn="l"/>
            <a: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  <a:t>Usamos comparativos de igualdade, superioridade ou inferioridade para comparar as qualidades de dois ou mais itens, pessoas, objetos etc.</a:t>
            </a:r>
          </a:p>
          <a:p>
            <a:pPr algn="l"/>
            <a:endParaRPr lang="pt-BR" sz="2000" dirty="0">
              <a:solidFill>
                <a:srgbClr val="2F2F2E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algn="l"/>
            <a:r>
              <a:rPr lang="en-US" sz="2100" b="1" i="0" u="none" strike="noStrike" baseline="0" dirty="0" err="1">
                <a:solidFill>
                  <a:srgbClr val="2F2F2E"/>
                </a:solidFill>
                <a:latin typeface="+mn-lt"/>
              </a:rPr>
              <a:t>Comparativo</a:t>
            </a:r>
            <a:r>
              <a:rPr lang="en-US" sz="2100" b="1" i="0" u="none" strike="noStrike" baseline="0" dirty="0">
                <a:solidFill>
                  <a:srgbClr val="2F2F2E"/>
                </a:solidFill>
                <a:latin typeface="+mn-lt"/>
              </a:rPr>
              <a:t> de </a:t>
            </a:r>
            <a:r>
              <a:rPr lang="en-US" sz="2100" b="1" i="0" u="none" strike="noStrike" baseline="0" dirty="0" err="1">
                <a:solidFill>
                  <a:srgbClr val="2F2F2E"/>
                </a:solidFill>
                <a:latin typeface="+mn-lt"/>
              </a:rPr>
              <a:t>igualdade</a:t>
            </a:r>
            <a:r>
              <a:rPr lang="en-US" sz="2100" b="1" i="0" u="none" strike="noStrike" baseline="0" dirty="0">
                <a:solidFill>
                  <a:srgbClr val="2F2F2E"/>
                </a:solidFill>
                <a:latin typeface="+mn-lt"/>
              </a:rPr>
              <a:t> (</a:t>
            </a:r>
            <a:r>
              <a:rPr lang="en-US" sz="2100" b="1" i="0" u="none" strike="noStrike" baseline="0" dirty="0" err="1">
                <a:solidFill>
                  <a:srgbClr val="2F2F2E"/>
                </a:solidFill>
                <a:latin typeface="+mn-lt"/>
              </a:rPr>
              <a:t>adjetivos</a:t>
            </a:r>
            <a:r>
              <a:rPr lang="en-US" sz="2100" b="1" i="0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en-US" sz="2100" b="1" i="0" u="none" strike="noStrike" baseline="0" dirty="0" err="1">
                <a:solidFill>
                  <a:srgbClr val="2F2F2E"/>
                </a:solidFill>
                <a:latin typeface="+mn-lt"/>
              </a:rPr>
              <a:t>curtos</a:t>
            </a:r>
            <a:r>
              <a:rPr lang="en-US" sz="2100" b="1" i="0" u="none" strike="noStrike" baseline="0" dirty="0">
                <a:solidFill>
                  <a:srgbClr val="2F2F2E"/>
                </a:solidFill>
                <a:latin typeface="+mn-lt"/>
              </a:rPr>
              <a:t> e </a:t>
            </a:r>
            <a:r>
              <a:rPr lang="en-US" sz="2100" b="1" i="0" u="none" strike="noStrike" baseline="0" dirty="0" err="1">
                <a:solidFill>
                  <a:srgbClr val="2F2F2E"/>
                </a:solidFill>
                <a:latin typeface="+mn-lt"/>
              </a:rPr>
              <a:t>longos</a:t>
            </a:r>
            <a:r>
              <a:rPr lang="pt-BR" sz="2100" b="1" i="0" u="none" strike="noStrike" baseline="0" dirty="0">
                <a:solidFill>
                  <a:srgbClr val="2F2F2E"/>
                </a:solidFill>
                <a:latin typeface="+mn-lt"/>
              </a:rPr>
              <a:t>)</a:t>
            </a:r>
          </a:p>
          <a:p>
            <a:pPr algn="l"/>
            <a:r>
              <a:rPr lang="pt-BR" sz="2000" i="0" u="none" strike="noStrike" baseline="0" dirty="0">
                <a:solidFill>
                  <a:srgbClr val="2F2F2E"/>
                </a:solidFill>
                <a:latin typeface="+mn-lt"/>
              </a:rPr>
              <a:t>Usamos para comparar dois itens que possuem o mesmo grau de alguma qualidade.</a:t>
            </a:r>
          </a:p>
          <a:p>
            <a:pPr algn="l"/>
            <a:endParaRPr lang="pt-BR" sz="2000" i="0" u="none" strike="noStrike" baseline="0" dirty="0">
              <a:solidFill>
                <a:srgbClr val="2F2F2E"/>
              </a:solidFill>
              <a:latin typeface="+mn-lt"/>
            </a:endParaRPr>
          </a:p>
          <a:p>
            <a:pPr algn="l"/>
            <a:r>
              <a:rPr lang="pt-BR" sz="2000" i="0" u="none" strike="noStrike" baseline="0" dirty="0">
                <a:solidFill>
                  <a:srgbClr val="2F2F2E"/>
                </a:solidFill>
                <a:latin typeface="+mn-lt"/>
              </a:rPr>
              <a:t>• Estrutura: </a:t>
            </a:r>
            <a:r>
              <a:rPr lang="pt-BR" sz="2000" i="1" u="none" strike="noStrike" baseline="0" dirty="0">
                <a:solidFill>
                  <a:srgbClr val="2F2F2E"/>
                </a:solidFill>
                <a:latin typeface="+mn-lt"/>
              </a:rPr>
              <a:t>as </a:t>
            </a:r>
            <a:r>
              <a:rPr lang="pt-BR" sz="2000" i="0" u="none" strike="noStrike" baseline="0" dirty="0">
                <a:solidFill>
                  <a:srgbClr val="2F2F2E"/>
                </a:solidFill>
                <a:latin typeface="+mn-lt"/>
              </a:rPr>
              <a:t>+ adjetivo + </a:t>
            </a:r>
            <a:r>
              <a:rPr lang="pt-BR" sz="2000" i="1" u="none" strike="noStrike" baseline="0" dirty="0">
                <a:solidFill>
                  <a:srgbClr val="2F2F2E"/>
                </a:solidFill>
                <a:latin typeface="+mn-lt"/>
              </a:rPr>
              <a:t>as</a:t>
            </a:r>
            <a:endParaRPr lang="pt-BR" sz="2000" dirty="0">
              <a:solidFill>
                <a:srgbClr val="2F2F2E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algn="l"/>
            <a:r>
              <a:rPr lang="en-US" sz="1800" i="1" u="none" strike="noStrike" baseline="0" dirty="0">
                <a:solidFill>
                  <a:srgbClr val="2F2F2E"/>
                </a:solidFill>
                <a:latin typeface="+mn-lt"/>
              </a:rPr>
              <a:t>Some pop songs are </a:t>
            </a:r>
            <a:r>
              <a:rPr lang="en-US" sz="1800" b="1" i="1" u="none" strike="noStrike" baseline="0" dirty="0">
                <a:solidFill>
                  <a:schemeClr val="bg2"/>
                </a:solidFill>
                <a:latin typeface="+mn-lt"/>
              </a:rPr>
              <a:t>as</a:t>
            </a:r>
            <a:r>
              <a:rPr lang="en-US" sz="1800" i="1" u="none" strike="noStrike" baseline="0" dirty="0">
                <a:solidFill>
                  <a:srgbClr val="BA5D2F"/>
                </a:solidFill>
                <a:latin typeface="+mn-lt"/>
              </a:rPr>
              <a:t> </a:t>
            </a:r>
            <a:r>
              <a:rPr lang="en-US" sz="1800" b="1" i="1" u="none" strike="noStrike" baseline="0" dirty="0">
                <a:solidFill>
                  <a:schemeClr val="bg2"/>
                </a:solidFill>
                <a:latin typeface="+mn-lt"/>
              </a:rPr>
              <a:t>energetic</a:t>
            </a:r>
            <a:r>
              <a:rPr lang="en-US" sz="1800" i="1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en-US" sz="1800" b="1" i="1" u="none" strike="noStrike" baseline="0" dirty="0">
                <a:solidFill>
                  <a:schemeClr val="bg2"/>
                </a:solidFill>
                <a:latin typeface="+mn-lt"/>
              </a:rPr>
              <a:t>as</a:t>
            </a:r>
            <a:r>
              <a:rPr lang="en-US" sz="1800" i="1" u="none" strike="noStrike" baseline="0" dirty="0">
                <a:solidFill>
                  <a:srgbClr val="BA5D2F"/>
                </a:solidFill>
                <a:latin typeface="+mn-lt"/>
              </a:rPr>
              <a:t> </a:t>
            </a:r>
            <a:r>
              <a:rPr lang="en-US" sz="1800" i="1" u="none" strike="noStrike" baseline="0" dirty="0">
                <a:solidFill>
                  <a:srgbClr val="2F2F2E"/>
                </a:solidFill>
                <a:latin typeface="+mn-lt"/>
              </a:rPr>
              <a:t>rock songs.</a:t>
            </a:r>
            <a:endParaRPr lang="en-US" sz="1800" dirty="0">
              <a:latin typeface="+mn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9B71197-E1FB-9218-379D-9C278E3FFD1F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5</a:t>
            </a:r>
            <a:endParaRPr lang="en-US" sz="1100" dirty="0"/>
          </a:p>
        </p:txBody>
      </p:sp>
      <p:pic>
        <p:nvPicPr>
          <p:cNvPr id="3" name="Gráfico 2" descr="Círculo com seta para a esquerda estrutura de tópicos">
            <a:extLst>
              <a:ext uri="{FF2B5EF4-FFF2-40B4-BE49-F238E27FC236}">
                <a16:creationId xmlns:a16="http://schemas.microsoft.com/office/drawing/2014/main" id="{3F698BF0-6176-EE55-AB67-5557BFF38C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55300" y="4187246"/>
            <a:ext cx="647700" cy="6477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50"/>
          <p:cNvSpPr txBox="1"/>
          <p:nvPr/>
        </p:nvSpPr>
        <p:spPr>
          <a:xfrm>
            <a:off x="766349" y="1212672"/>
            <a:ext cx="7428615" cy="17235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l"/>
            <a:r>
              <a:rPr lang="en-US" sz="2100" b="1" i="0" u="none" strike="noStrike" baseline="0" dirty="0" err="1">
                <a:solidFill>
                  <a:srgbClr val="2F2F2E"/>
                </a:solidFill>
                <a:latin typeface="+mn-lt"/>
              </a:rPr>
              <a:t>Comparativo</a:t>
            </a:r>
            <a:r>
              <a:rPr lang="en-US" sz="2100" b="1" i="0" u="none" strike="noStrike" baseline="0" dirty="0">
                <a:solidFill>
                  <a:srgbClr val="2F2F2E"/>
                </a:solidFill>
                <a:latin typeface="+mn-lt"/>
              </a:rPr>
              <a:t> de </a:t>
            </a:r>
            <a:r>
              <a:rPr lang="en-US" sz="2100" b="1" i="0" u="none" strike="noStrike" baseline="0" dirty="0" err="1">
                <a:solidFill>
                  <a:srgbClr val="2F2F2E"/>
                </a:solidFill>
                <a:latin typeface="+mn-lt"/>
              </a:rPr>
              <a:t>superioridade</a:t>
            </a:r>
            <a:r>
              <a:rPr lang="en-US" sz="2100" b="1" i="0" u="none" strike="noStrike" baseline="0" dirty="0">
                <a:solidFill>
                  <a:srgbClr val="2F2F2E"/>
                </a:solidFill>
                <a:latin typeface="+mn-lt"/>
              </a:rPr>
              <a:t> (</a:t>
            </a:r>
            <a:r>
              <a:rPr lang="en-US" sz="2100" b="1" i="0" u="none" strike="noStrike" baseline="0" dirty="0" err="1">
                <a:solidFill>
                  <a:srgbClr val="2F2F2E"/>
                </a:solidFill>
                <a:latin typeface="+mn-lt"/>
              </a:rPr>
              <a:t>adjetivos</a:t>
            </a:r>
            <a:r>
              <a:rPr lang="en-US" sz="2100" b="1" i="0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en-US" sz="2100" b="1" i="0" u="none" strike="noStrike" baseline="0" dirty="0" err="1">
                <a:solidFill>
                  <a:srgbClr val="2F2F2E"/>
                </a:solidFill>
                <a:latin typeface="+mn-lt"/>
              </a:rPr>
              <a:t>curtos</a:t>
            </a:r>
            <a:r>
              <a:rPr lang="pt-BR" sz="2100" b="1" i="0" u="none" strike="noStrike" baseline="0" dirty="0">
                <a:solidFill>
                  <a:srgbClr val="2F2F2E"/>
                </a:solidFill>
                <a:latin typeface="+mn-lt"/>
              </a:rPr>
              <a:t>)</a:t>
            </a:r>
          </a:p>
          <a:p>
            <a:pPr algn="l"/>
            <a:endParaRPr lang="pt-BR" sz="2000" b="1" i="0" u="none" strike="noStrike" baseline="0" dirty="0">
              <a:solidFill>
                <a:srgbClr val="2F2F2E"/>
              </a:solidFill>
              <a:latin typeface="+mn-lt"/>
            </a:endParaRPr>
          </a:p>
          <a:p>
            <a:pPr algn="l"/>
            <a:r>
              <a:rPr lang="pt-BR" sz="2000" i="0" u="none" strike="noStrike" baseline="0" dirty="0">
                <a:solidFill>
                  <a:srgbClr val="2F2F2E"/>
                </a:solidFill>
                <a:latin typeface="+mn-lt"/>
              </a:rPr>
              <a:t>Usamos para </a:t>
            </a:r>
            <a: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  <a:t>exprimir uma qualidade de alguém ou algo em maior grau em comparação a outro.</a:t>
            </a:r>
          </a:p>
          <a:p>
            <a:pPr algn="l"/>
            <a:endParaRPr sz="2000" dirty="0">
              <a:latin typeface="+mn-lt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4" name="Gráfico 3" descr="Círculo com seta para a esquerda estrutura de tópicos">
            <a:extLst>
              <a:ext uri="{FF2B5EF4-FFF2-40B4-BE49-F238E27FC236}">
                <a16:creationId xmlns:a16="http://schemas.microsoft.com/office/drawing/2014/main" id="{EB72876E-D116-560C-83A9-F4F7AD38DD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55300" y="4187246"/>
            <a:ext cx="647700" cy="6477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id="{71A071C8-15C9-9F10-563B-BE94112A87FD}"/>
              </a:ext>
            </a:extLst>
          </p:cNvPr>
          <p:cNvSpPr txBox="1"/>
          <p:nvPr/>
        </p:nvSpPr>
        <p:spPr>
          <a:xfrm>
            <a:off x="692727" y="736225"/>
            <a:ext cx="7356764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100" b="1" dirty="0">
                <a:solidFill>
                  <a:schemeClr val="bg2"/>
                </a:solidFill>
                <a:latin typeface="+mn-lt"/>
              </a:rPr>
              <a:t>Estrutura</a:t>
            </a:r>
          </a:p>
          <a:p>
            <a:endParaRPr lang="pt-BR" sz="2200" b="1" dirty="0">
              <a:solidFill>
                <a:schemeClr val="bg2"/>
              </a:solidFill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pt-BR" sz="2000" dirty="0">
                <a:solidFill>
                  <a:schemeClr val="dk2"/>
                </a:solidFill>
                <a:latin typeface="+mn-lt"/>
              </a:rPr>
              <a:t>• </a:t>
            </a:r>
            <a: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  <a:t>Adjetivos terminados </a:t>
            </a:r>
            <a:r>
              <a:rPr lang="pt-BR" sz="2000" i="0" u="none" strike="noStrike" baseline="0" dirty="0">
                <a:solidFill>
                  <a:srgbClr val="2F2F2E"/>
                </a:solidFill>
                <a:latin typeface="+mn-lt"/>
              </a:rPr>
              <a:t>em -e, acrescentamos apenas -r + </a:t>
            </a:r>
            <a:r>
              <a:rPr lang="pt-BR" sz="2000" i="1" u="none" strike="noStrike" baseline="0" dirty="0" err="1">
                <a:solidFill>
                  <a:srgbClr val="2F2F2E"/>
                </a:solidFill>
                <a:latin typeface="+mn-lt"/>
              </a:rPr>
              <a:t>than</a:t>
            </a:r>
            <a:r>
              <a:rPr lang="pt-BR" sz="2000" dirty="0">
                <a:solidFill>
                  <a:srgbClr val="2F2F2E"/>
                </a:solidFill>
                <a:latin typeface="+mn-lt"/>
              </a:rPr>
              <a:t> </a:t>
            </a:r>
            <a:r>
              <a:rPr lang="en-US" sz="1800" b="0" i="1" u="none" strike="noStrike" baseline="0" dirty="0">
                <a:solidFill>
                  <a:schemeClr val="bg2"/>
                </a:solidFill>
                <a:latin typeface="+mn-lt"/>
              </a:rPr>
              <a:t>Are pop stars nice</a:t>
            </a:r>
            <a:r>
              <a:rPr lang="en-US" sz="1800" b="1" i="1" u="none" strike="noStrike" baseline="0" dirty="0">
                <a:solidFill>
                  <a:schemeClr val="bg2"/>
                </a:solidFill>
                <a:latin typeface="+mn-lt"/>
              </a:rPr>
              <a:t>r than</a:t>
            </a:r>
            <a:r>
              <a:rPr lang="en-US" sz="1800" b="0" i="1" u="none" strike="noStrike" baseline="0" dirty="0">
                <a:solidFill>
                  <a:schemeClr val="bg2"/>
                </a:solidFill>
                <a:latin typeface="+mn-lt"/>
              </a:rPr>
              <a:t> rock stars?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pt-BR" sz="2000" b="0" i="0" u="none" strike="noStrike" baseline="0" dirty="0">
              <a:solidFill>
                <a:srgbClr val="2F2F2E"/>
              </a:solidFill>
              <a:latin typeface="+mn-lt"/>
            </a:endParaRPr>
          </a:p>
          <a:p>
            <a:r>
              <a:rPr lang="pt-BR" sz="2000" dirty="0">
                <a:solidFill>
                  <a:schemeClr val="dk2"/>
                </a:solidFill>
                <a:latin typeface="+mn-lt"/>
              </a:rPr>
              <a:t>• </a:t>
            </a:r>
            <a: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  <a:t>Adjetivos terminados </a:t>
            </a:r>
            <a:r>
              <a:rPr lang="pt-BR" sz="2000" i="0" u="none" strike="noStrike" baseline="0" dirty="0">
                <a:solidFill>
                  <a:srgbClr val="2F2F2E"/>
                </a:solidFill>
                <a:latin typeface="+mn-lt"/>
              </a:rPr>
              <a:t>em -y, eliminamos o y e acrescentamos -</a:t>
            </a:r>
            <a:r>
              <a:rPr lang="pt-BR" sz="2000" i="0" u="none" strike="noStrike" baseline="0" dirty="0" err="1">
                <a:solidFill>
                  <a:srgbClr val="2F2F2E"/>
                </a:solidFill>
                <a:latin typeface="+mn-lt"/>
              </a:rPr>
              <a:t>ier</a:t>
            </a:r>
            <a:r>
              <a:rPr lang="pt-BR" sz="2000" i="0" u="none" strike="noStrike" baseline="0" dirty="0">
                <a:solidFill>
                  <a:srgbClr val="2F2F2E"/>
                </a:solidFill>
                <a:latin typeface="+mn-lt"/>
              </a:rPr>
              <a:t> + </a:t>
            </a:r>
            <a:r>
              <a:rPr lang="pt-BR" sz="2000" i="1" u="none" strike="noStrike" baseline="0" dirty="0" err="1">
                <a:solidFill>
                  <a:srgbClr val="2F2F2E"/>
                </a:solidFill>
                <a:latin typeface="+mn-lt"/>
              </a:rPr>
              <a:t>than</a:t>
            </a:r>
            <a:endParaRPr lang="pt-BR" sz="2000" dirty="0">
              <a:solidFill>
                <a:srgbClr val="2F2F2E"/>
              </a:solidFill>
              <a:latin typeface="+mn-lt"/>
            </a:endParaRPr>
          </a:p>
          <a:p>
            <a:r>
              <a:rPr lang="en-US" sz="1800" b="0" i="1" u="none" strike="noStrike" baseline="0" dirty="0">
                <a:solidFill>
                  <a:srgbClr val="2F2F2E"/>
                </a:solidFill>
                <a:latin typeface="+mn-lt"/>
              </a:rPr>
              <a:t>Playing the drums is </a:t>
            </a:r>
            <a:r>
              <a:rPr lang="en-US" sz="1800" b="0" i="1" u="none" strike="noStrike" baseline="0" dirty="0">
                <a:solidFill>
                  <a:schemeClr val="bg2"/>
                </a:solidFill>
                <a:latin typeface="+mn-lt"/>
              </a:rPr>
              <a:t>eas</a:t>
            </a:r>
            <a:r>
              <a:rPr lang="en-US" sz="1800" b="1" i="1" u="none" strike="noStrike" baseline="0" dirty="0">
                <a:solidFill>
                  <a:schemeClr val="bg2"/>
                </a:solidFill>
                <a:latin typeface="+mn-lt"/>
              </a:rPr>
              <a:t>ier</a:t>
            </a:r>
            <a:r>
              <a:rPr lang="en-US" sz="1800" b="0" i="1" u="none" strike="noStrike" baseline="0" dirty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1800" b="1" i="1" u="none" strike="noStrike" baseline="0" dirty="0">
                <a:solidFill>
                  <a:schemeClr val="bg2"/>
                </a:solidFill>
                <a:latin typeface="+mn-lt"/>
              </a:rPr>
              <a:t>than</a:t>
            </a:r>
            <a:r>
              <a:rPr lang="en-US" sz="1800" b="0" i="1" u="none" strike="noStrike" baseline="0" dirty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1800" b="0" i="1" u="none" strike="noStrike" baseline="0" dirty="0">
                <a:solidFill>
                  <a:srgbClr val="2F2F2E"/>
                </a:solidFill>
                <a:latin typeface="+mn-lt"/>
              </a:rPr>
              <a:t>playing the guitar.</a:t>
            </a:r>
            <a:endParaRPr lang="pt-BR" sz="1800" b="0" i="0" u="none" strike="noStrike" baseline="0" dirty="0">
              <a:solidFill>
                <a:srgbClr val="2F2F2E"/>
              </a:solidFill>
              <a:latin typeface="+mn-lt"/>
            </a:endParaRPr>
          </a:p>
          <a:p>
            <a:pPr algn="l"/>
            <a:endParaRPr lang="pt-BR" sz="2000" dirty="0">
              <a:solidFill>
                <a:srgbClr val="2F2F2E"/>
              </a:solidFill>
              <a:latin typeface="+mn-lt"/>
            </a:endParaRPr>
          </a:p>
          <a:p>
            <a:r>
              <a:rPr lang="pt-BR" sz="2000" dirty="0">
                <a:solidFill>
                  <a:schemeClr val="dk2"/>
                </a:solidFill>
                <a:latin typeface="+mn-lt"/>
              </a:rPr>
              <a:t>• </a:t>
            </a:r>
            <a: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  <a:t>Adjetivos terminados </a:t>
            </a:r>
            <a:r>
              <a:rPr lang="pt-BR" sz="2000" i="0" u="none" strike="noStrike" baseline="0" dirty="0">
                <a:solidFill>
                  <a:srgbClr val="2F2F2E"/>
                </a:solidFill>
                <a:latin typeface="+mn-lt"/>
              </a:rPr>
              <a:t>em consoante + vogal + consoante (C-V-C), dobramos a última consoante e acrescentamos -</a:t>
            </a:r>
            <a:r>
              <a:rPr lang="pt-BR" sz="2000" i="0" u="none" strike="noStrike" baseline="0" dirty="0" err="1">
                <a:solidFill>
                  <a:srgbClr val="2F2F2E"/>
                </a:solidFill>
                <a:latin typeface="+mn-lt"/>
              </a:rPr>
              <a:t>er</a:t>
            </a:r>
            <a:endParaRPr lang="pt-BR" sz="2000" i="0" u="none" strike="noStrike" baseline="0" dirty="0">
              <a:solidFill>
                <a:srgbClr val="2F2F2E"/>
              </a:solidFill>
              <a:latin typeface="+mn-lt"/>
            </a:endParaRPr>
          </a:p>
          <a:p>
            <a:r>
              <a:rPr lang="en-US" sz="1800" b="0" i="1" u="none" strike="noStrike" baseline="0" dirty="0">
                <a:solidFill>
                  <a:srgbClr val="2F2F2E"/>
                </a:solidFill>
                <a:latin typeface="+mn-lt"/>
              </a:rPr>
              <a:t>An </a:t>
            </a:r>
            <a:r>
              <a:rPr lang="en-US" sz="1800" b="0" i="1" u="none" strike="noStrike" baseline="0" dirty="0">
                <a:solidFill>
                  <a:schemeClr val="bg2"/>
                </a:solidFill>
                <a:latin typeface="+mn-lt"/>
              </a:rPr>
              <a:t>orchestra is bigg</a:t>
            </a:r>
            <a:r>
              <a:rPr lang="en-US" sz="1800" b="1" i="1" u="none" strike="noStrike" baseline="0" dirty="0">
                <a:solidFill>
                  <a:schemeClr val="bg2"/>
                </a:solidFill>
                <a:latin typeface="+mn-lt"/>
              </a:rPr>
              <a:t>er</a:t>
            </a:r>
            <a:r>
              <a:rPr lang="en-US" sz="1800" b="0" i="1" u="none" strike="noStrike" baseline="0" dirty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1800" b="1" i="1" u="none" strike="noStrike" baseline="0" dirty="0">
                <a:solidFill>
                  <a:schemeClr val="bg2"/>
                </a:solidFill>
                <a:latin typeface="+mn-lt"/>
              </a:rPr>
              <a:t>than</a:t>
            </a:r>
            <a:r>
              <a:rPr lang="en-US" sz="1800" b="0" i="1" u="none" strike="noStrike" baseline="0" dirty="0">
                <a:solidFill>
                  <a:schemeClr val="bg2"/>
                </a:solidFill>
                <a:latin typeface="+mn-lt"/>
              </a:rPr>
              <a:t> a band.</a:t>
            </a:r>
          </a:p>
          <a:p>
            <a:endParaRPr lang="en-US" sz="1700" i="1" dirty="0">
              <a:solidFill>
                <a:schemeClr val="bg2"/>
              </a:solidFill>
              <a:latin typeface="+mn-lt"/>
            </a:endParaRPr>
          </a:p>
        </p:txBody>
      </p:sp>
      <p:pic>
        <p:nvPicPr>
          <p:cNvPr id="8" name="Gráfico 7" descr="Círculo com seta para a esquerda estrutura de tópicos">
            <a:extLst>
              <a:ext uri="{FF2B5EF4-FFF2-40B4-BE49-F238E27FC236}">
                <a16:creationId xmlns:a16="http://schemas.microsoft.com/office/drawing/2014/main" id="{BDC774E6-0FAF-0CDB-642A-1AB2C31433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55300" y="4187246"/>
            <a:ext cx="64770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704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289;p50">
            <a:extLst>
              <a:ext uri="{FF2B5EF4-FFF2-40B4-BE49-F238E27FC236}">
                <a16:creationId xmlns:a16="http://schemas.microsoft.com/office/drawing/2014/main" id="{E024106A-689B-13BD-685E-EA8FF1DB2D6A}"/>
              </a:ext>
            </a:extLst>
          </p:cNvPr>
          <p:cNvSpPr txBox="1"/>
          <p:nvPr/>
        </p:nvSpPr>
        <p:spPr>
          <a:xfrm>
            <a:off x="724785" y="1111657"/>
            <a:ext cx="7871961" cy="3785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l"/>
            <a:r>
              <a:rPr lang="en-US" sz="2100" b="1" i="0" u="none" strike="noStrike" baseline="0" dirty="0" err="1">
                <a:solidFill>
                  <a:srgbClr val="2F2F2E"/>
                </a:solidFill>
                <a:latin typeface="+mn-lt"/>
              </a:rPr>
              <a:t>Comparativo</a:t>
            </a:r>
            <a:r>
              <a:rPr lang="en-US" sz="2100" b="1" i="0" u="none" strike="noStrike" baseline="0" dirty="0">
                <a:solidFill>
                  <a:srgbClr val="2F2F2E"/>
                </a:solidFill>
                <a:latin typeface="+mn-lt"/>
              </a:rPr>
              <a:t> de </a:t>
            </a:r>
            <a:r>
              <a:rPr lang="en-US" sz="2100" b="1" i="0" u="none" strike="noStrike" baseline="0" dirty="0" err="1">
                <a:solidFill>
                  <a:srgbClr val="2F2F2E"/>
                </a:solidFill>
                <a:latin typeface="+mn-lt"/>
              </a:rPr>
              <a:t>superioridade</a:t>
            </a:r>
            <a:r>
              <a:rPr lang="en-US" sz="2100" b="1" i="0" u="none" strike="noStrike" baseline="0" dirty="0">
                <a:solidFill>
                  <a:srgbClr val="2F2F2E"/>
                </a:solidFill>
                <a:latin typeface="+mn-lt"/>
              </a:rPr>
              <a:t> (</a:t>
            </a:r>
            <a:r>
              <a:rPr lang="en-US" sz="2100" b="1" i="0" u="none" strike="noStrike" baseline="0" dirty="0" err="1">
                <a:solidFill>
                  <a:srgbClr val="2F2F2E"/>
                </a:solidFill>
                <a:latin typeface="+mn-lt"/>
              </a:rPr>
              <a:t>adjetivos</a:t>
            </a:r>
            <a:r>
              <a:rPr lang="en-US" sz="2100" b="1" i="0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en-US" sz="2100" b="1" i="0" u="none" strike="noStrike" baseline="0" dirty="0" err="1">
                <a:solidFill>
                  <a:srgbClr val="2F2F2E"/>
                </a:solidFill>
                <a:latin typeface="+mn-lt"/>
              </a:rPr>
              <a:t>longos</a:t>
            </a:r>
            <a:r>
              <a:rPr lang="pt-BR" sz="2100" b="1" i="0" u="none" strike="noStrike" baseline="0" dirty="0">
                <a:solidFill>
                  <a:srgbClr val="2F2F2E"/>
                </a:solidFill>
                <a:latin typeface="+mn-lt"/>
              </a:rPr>
              <a:t>)</a:t>
            </a:r>
          </a:p>
          <a:p>
            <a:pPr algn="l"/>
            <a:endParaRPr lang="pt-BR" sz="2000" b="1" i="0" u="none" strike="noStrike" baseline="0" dirty="0">
              <a:solidFill>
                <a:srgbClr val="2F2F2E"/>
              </a:solidFill>
              <a:latin typeface="+mn-lt"/>
            </a:endParaRPr>
          </a:p>
          <a:p>
            <a:pPr algn="l"/>
            <a: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  <a:t>• </a:t>
            </a:r>
            <a:r>
              <a:rPr lang="pt-BR" sz="2000" i="0" u="none" strike="noStrike" baseline="0" dirty="0">
                <a:solidFill>
                  <a:srgbClr val="2F2F2E"/>
                </a:solidFill>
                <a:latin typeface="+mn-lt"/>
              </a:rPr>
              <a:t>Estrutura: </a:t>
            </a:r>
            <a:r>
              <a:rPr lang="pt-BR" sz="2000" i="1" u="none" strike="noStrike" baseline="0" dirty="0">
                <a:solidFill>
                  <a:srgbClr val="2F2F2E"/>
                </a:solidFill>
                <a:latin typeface="+mn-lt"/>
              </a:rPr>
              <a:t>more </a:t>
            </a:r>
            <a:r>
              <a:rPr lang="pt-BR" sz="2000" i="0" u="none" strike="noStrike" baseline="0" dirty="0">
                <a:solidFill>
                  <a:srgbClr val="2F2F2E"/>
                </a:solidFill>
                <a:latin typeface="+mn-lt"/>
              </a:rPr>
              <a:t>+ adjetivo + </a:t>
            </a:r>
            <a:r>
              <a:rPr lang="pt-BR" sz="2000" i="1" u="none" strike="noStrike" baseline="0" dirty="0" err="1">
                <a:solidFill>
                  <a:srgbClr val="2F2F2E"/>
                </a:solidFill>
                <a:latin typeface="+mn-lt"/>
              </a:rPr>
              <a:t>than</a:t>
            </a:r>
            <a:endParaRPr lang="pt-BR" sz="2000" i="1" dirty="0">
              <a:solidFill>
                <a:srgbClr val="2F2F2E"/>
              </a:solidFill>
              <a:latin typeface="+mn-lt"/>
            </a:endParaRPr>
          </a:p>
          <a:p>
            <a:pPr algn="l"/>
            <a:r>
              <a:rPr lang="en-US" sz="1800" b="0" i="1" u="none" strike="noStrike" baseline="0" dirty="0">
                <a:solidFill>
                  <a:schemeClr val="bg2"/>
                </a:solidFill>
                <a:latin typeface="+mn-lt"/>
              </a:rPr>
              <a:t>The song she is playing now is </a:t>
            </a:r>
            <a:r>
              <a:rPr lang="en-US" sz="1800" b="1" i="1" u="none" strike="noStrike" baseline="0" dirty="0">
                <a:solidFill>
                  <a:schemeClr val="bg2"/>
                </a:solidFill>
                <a:latin typeface="+mn-lt"/>
              </a:rPr>
              <a:t>more</a:t>
            </a:r>
            <a:r>
              <a:rPr lang="en-US" sz="1800" b="0" i="1" u="none" strike="noStrike" baseline="0" dirty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1800" b="0" i="1" u="sng" strike="noStrike" baseline="0" dirty="0">
                <a:solidFill>
                  <a:schemeClr val="bg2"/>
                </a:solidFill>
                <a:latin typeface="+mn-lt"/>
              </a:rPr>
              <a:t>beautiful</a:t>
            </a:r>
            <a:r>
              <a:rPr lang="en-US" sz="1800" b="0" i="1" u="none" strike="noStrike" baseline="0" dirty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1800" b="1" i="1" u="none" strike="noStrike" baseline="0" dirty="0">
                <a:solidFill>
                  <a:schemeClr val="bg2"/>
                </a:solidFill>
                <a:latin typeface="+mn-lt"/>
              </a:rPr>
              <a:t>than</a:t>
            </a:r>
            <a:r>
              <a:rPr lang="en-US" sz="1800" b="0" i="1" u="none" strike="noStrike" baseline="0" dirty="0">
                <a:solidFill>
                  <a:schemeClr val="bg2"/>
                </a:solidFill>
                <a:latin typeface="+mn-lt"/>
              </a:rPr>
              <a:t> the previous one.</a:t>
            </a:r>
          </a:p>
          <a:p>
            <a:pPr algn="l"/>
            <a:endParaRPr lang="en-US" sz="2000" i="1" dirty="0">
              <a:solidFill>
                <a:schemeClr val="bg2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algn="l"/>
            <a:r>
              <a:rPr lang="en-US" sz="2100" b="1" i="0" u="none" strike="noStrike" baseline="0" dirty="0" err="1">
                <a:solidFill>
                  <a:srgbClr val="2F2F2E"/>
                </a:solidFill>
                <a:latin typeface="+mn-lt"/>
              </a:rPr>
              <a:t>Comparativo</a:t>
            </a:r>
            <a:r>
              <a:rPr lang="en-US" sz="2100" b="1" i="0" u="none" strike="noStrike" baseline="0" dirty="0">
                <a:solidFill>
                  <a:srgbClr val="2F2F2E"/>
                </a:solidFill>
                <a:latin typeface="+mn-lt"/>
              </a:rPr>
              <a:t> de </a:t>
            </a:r>
            <a:r>
              <a:rPr lang="en-US" sz="2100" b="1" i="0" u="none" strike="noStrike" baseline="0" dirty="0" err="1">
                <a:solidFill>
                  <a:srgbClr val="2F2F2E"/>
                </a:solidFill>
                <a:latin typeface="+mn-lt"/>
              </a:rPr>
              <a:t>inferioridade</a:t>
            </a:r>
            <a:r>
              <a:rPr lang="en-US" sz="2100" b="1" i="0" u="none" strike="noStrike" baseline="0" dirty="0">
                <a:solidFill>
                  <a:srgbClr val="2F2F2E"/>
                </a:solidFill>
                <a:latin typeface="+mn-lt"/>
              </a:rPr>
              <a:t> (</a:t>
            </a:r>
            <a:r>
              <a:rPr lang="en-US" sz="2100" b="1" i="0" u="none" strike="noStrike" baseline="0" dirty="0" err="1">
                <a:solidFill>
                  <a:srgbClr val="2F2F2E"/>
                </a:solidFill>
                <a:latin typeface="+mn-lt"/>
              </a:rPr>
              <a:t>adjetivos</a:t>
            </a:r>
            <a:r>
              <a:rPr lang="en-US" sz="2100" b="1" i="0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en-US" sz="2100" b="1" i="0" u="none" strike="noStrike" baseline="0" dirty="0" err="1">
                <a:solidFill>
                  <a:srgbClr val="2F2F2E"/>
                </a:solidFill>
                <a:latin typeface="+mn-lt"/>
              </a:rPr>
              <a:t>curtos</a:t>
            </a:r>
            <a:r>
              <a:rPr lang="en-US" sz="2100" b="1" i="0" u="none" strike="noStrike" baseline="0" dirty="0">
                <a:solidFill>
                  <a:srgbClr val="2F2F2E"/>
                </a:solidFill>
                <a:latin typeface="+mn-lt"/>
              </a:rPr>
              <a:t> e </a:t>
            </a:r>
            <a:r>
              <a:rPr lang="en-US" sz="2100" b="1" i="0" u="none" strike="noStrike" baseline="0" dirty="0" err="1">
                <a:solidFill>
                  <a:srgbClr val="2F2F2E"/>
                </a:solidFill>
                <a:latin typeface="+mn-lt"/>
              </a:rPr>
              <a:t>longos</a:t>
            </a:r>
            <a:r>
              <a:rPr lang="pt-BR" sz="2100" b="1" i="0" u="none" strike="noStrike" baseline="0" dirty="0">
                <a:solidFill>
                  <a:srgbClr val="2F2F2E"/>
                </a:solidFill>
                <a:latin typeface="+mn-lt"/>
              </a:rPr>
              <a:t>)</a:t>
            </a:r>
          </a:p>
          <a:p>
            <a:pPr algn="l"/>
            <a:endParaRPr lang="pt-BR" sz="2000" b="1" i="0" u="none" strike="noStrike" baseline="0" dirty="0">
              <a:solidFill>
                <a:srgbClr val="2F2F2E"/>
              </a:solidFill>
              <a:latin typeface="+mn-lt"/>
            </a:endParaRPr>
          </a:p>
          <a:p>
            <a:pPr algn="l"/>
            <a: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  <a:t>• </a:t>
            </a:r>
            <a:r>
              <a:rPr lang="pt-BR" sz="2000" i="0" u="none" strike="noStrike" baseline="0" dirty="0">
                <a:solidFill>
                  <a:srgbClr val="2F2F2E"/>
                </a:solidFill>
                <a:latin typeface="+mn-lt"/>
              </a:rPr>
              <a:t>Estrutura: </a:t>
            </a:r>
            <a:r>
              <a:rPr lang="pt-BR" sz="2000" i="1" u="none" strike="noStrike" baseline="0" dirty="0" err="1">
                <a:solidFill>
                  <a:srgbClr val="2F2F2E"/>
                </a:solidFill>
                <a:latin typeface="+mn-lt"/>
              </a:rPr>
              <a:t>less</a:t>
            </a:r>
            <a:r>
              <a:rPr lang="pt-BR" sz="2000" i="1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pt-BR" sz="2000" i="0" u="none" strike="noStrike" baseline="0" dirty="0">
                <a:solidFill>
                  <a:srgbClr val="2F2F2E"/>
                </a:solidFill>
                <a:latin typeface="+mn-lt"/>
              </a:rPr>
              <a:t>+ adjetivo + </a:t>
            </a:r>
            <a:r>
              <a:rPr lang="pt-BR" sz="2000" i="1" u="none" strike="noStrike" baseline="0" dirty="0" err="1">
                <a:solidFill>
                  <a:srgbClr val="2F2F2E"/>
                </a:solidFill>
                <a:latin typeface="+mn-lt"/>
              </a:rPr>
              <a:t>than</a:t>
            </a:r>
            <a:endParaRPr lang="pt-BR" sz="2000" i="1" u="none" strike="noStrike" baseline="0" dirty="0">
              <a:solidFill>
                <a:srgbClr val="2F2F2E"/>
              </a:solidFill>
              <a:latin typeface="+mn-lt"/>
            </a:endParaRPr>
          </a:p>
          <a:p>
            <a:pPr algn="l"/>
            <a:r>
              <a:rPr lang="en-US" sz="1800" b="0" i="1" u="none" strike="noStrike" baseline="0" dirty="0">
                <a:solidFill>
                  <a:srgbClr val="2F2F2E"/>
                </a:solidFill>
                <a:latin typeface="+mn-lt"/>
              </a:rPr>
              <a:t>Rock n’ roll is </a:t>
            </a:r>
            <a:r>
              <a:rPr lang="en-US" sz="1800" b="1" i="1" u="none" strike="noStrike" baseline="0" dirty="0">
                <a:solidFill>
                  <a:schemeClr val="bg2"/>
                </a:solidFill>
                <a:latin typeface="+mn-lt"/>
              </a:rPr>
              <a:t>less</a:t>
            </a:r>
            <a:r>
              <a:rPr lang="en-US" sz="1800" b="0" i="1" u="none" strike="noStrike" baseline="0" dirty="0">
                <a:solidFill>
                  <a:srgbClr val="BA5D2F"/>
                </a:solidFill>
                <a:latin typeface="+mn-lt"/>
              </a:rPr>
              <a:t> </a:t>
            </a:r>
            <a:r>
              <a:rPr lang="en-US" sz="1800" b="0" i="1" u="sng" strike="noStrike" baseline="0" dirty="0">
                <a:solidFill>
                  <a:srgbClr val="2F2F2E"/>
                </a:solidFill>
                <a:latin typeface="+mn-lt"/>
              </a:rPr>
              <a:t>loud</a:t>
            </a:r>
            <a:r>
              <a:rPr lang="en-US" sz="1800" b="0" i="1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en-US" sz="1800" b="1" i="1" u="none" strike="noStrike" baseline="0" dirty="0">
                <a:solidFill>
                  <a:schemeClr val="bg2"/>
                </a:solidFill>
                <a:latin typeface="+mn-lt"/>
              </a:rPr>
              <a:t>than</a:t>
            </a:r>
            <a:r>
              <a:rPr lang="en-US" sz="1800" b="0" i="1" u="none" strike="noStrike" baseline="0" dirty="0">
                <a:solidFill>
                  <a:srgbClr val="BA5D2F"/>
                </a:solidFill>
                <a:latin typeface="+mn-lt"/>
              </a:rPr>
              <a:t> </a:t>
            </a:r>
            <a:r>
              <a:rPr lang="en-US" sz="1800" b="0" i="1" u="none" strike="noStrike" baseline="0" dirty="0">
                <a:solidFill>
                  <a:srgbClr val="2F2F2E"/>
                </a:solidFill>
                <a:latin typeface="+mn-lt"/>
              </a:rPr>
              <a:t>heavy metal.</a:t>
            </a:r>
          </a:p>
          <a:p>
            <a:pPr algn="l"/>
            <a:endParaRPr lang="pt-BR" sz="2000" i="1" u="none" strike="noStrike" baseline="0" dirty="0">
              <a:solidFill>
                <a:srgbClr val="2F2F2E"/>
              </a:solidFill>
              <a:latin typeface="+mn-lt"/>
            </a:endParaRPr>
          </a:p>
          <a:p>
            <a:pPr algn="l"/>
            <a: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  <a:t>• Uso informal: </a:t>
            </a:r>
            <a:r>
              <a:rPr lang="pt-BR" sz="2000" i="1" u="none" strike="noStrike" baseline="0" dirty="0" err="1">
                <a:solidFill>
                  <a:srgbClr val="2F2F2E"/>
                </a:solidFill>
                <a:latin typeface="+mn-lt"/>
              </a:rPr>
              <a:t>not</a:t>
            </a:r>
            <a:r>
              <a:rPr lang="pt-BR" sz="2000" i="1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pt-BR" sz="2000" i="1" u="none" strike="noStrike" baseline="0" dirty="0" err="1">
                <a:solidFill>
                  <a:srgbClr val="2F2F2E"/>
                </a:solidFill>
                <a:latin typeface="+mn-lt"/>
              </a:rPr>
              <a:t>so</a:t>
            </a:r>
            <a:r>
              <a:rPr lang="pt-BR" sz="2000" i="1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pt-BR" sz="2000" i="0" u="none" strike="noStrike" baseline="0" dirty="0">
                <a:solidFill>
                  <a:srgbClr val="2F2F2E"/>
                </a:solidFill>
                <a:latin typeface="+mn-lt"/>
              </a:rPr>
              <a:t>+ adjetivo + </a:t>
            </a:r>
            <a:r>
              <a:rPr lang="pt-BR" sz="2000" i="1" u="none" strike="noStrike" baseline="0" dirty="0">
                <a:solidFill>
                  <a:srgbClr val="2F2F2E"/>
                </a:solidFill>
                <a:latin typeface="+mn-lt"/>
              </a:rPr>
              <a:t>as </a:t>
            </a:r>
            <a:r>
              <a:rPr lang="pt-BR" sz="2000" i="0" u="none" strike="noStrike" baseline="0" dirty="0">
                <a:solidFill>
                  <a:srgbClr val="2F2F2E"/>
                </a:solidFill>
                <a:latin typeface="+mn-lt"/>
              </a:rPr>
              <a:t>/ </a:t>
            </a:r>
            <a:r>
              <a:rPr lang="pt-BR" sz="2000" i="1" u="none" strike="noStrike" baseline="0" dirty="0" err="1">
                <a:solidFill>
                  <a:srgbClr val="2F2F2E"/>
                </a:solidFill>
                <a:latin typeface="+mn-lt"/>
              </a:rPr>
              <a:t>not</a:t>
            </a:r>
            <a:r>
              <a:rPr lang="pt-BR" sz="2000" i="1" u="none" strike="noStrike" baseline="0" dirty="0">
                <a:solidFill>
                  <a:srgbClr val="2F2F2E"/>
                </a:solidFill>
                <a:latin typeface="+mn-lt"/>
              </a:rPr>
              <a:t> as </a:t>
            </a:r>
            <a:r>
              <a:rPr lang="pt-BR" sz="2000" i="0" u="none" strike="noStrike" baseline="0" dirty="0">
                <a:solidFill>
                  <a:srgbClr val="2F2F2E"/>
                </a:solidFill>
                <a:latin typeface="+mn-lt"/>
              </a:rPr>
              <a:t>+ adjetivo + </a:t>
            </a:r>
            <a:r>
              <a:rPr lang="pt-BR" sz="2000" i="1" u="none" strike="noStrike" baseline="0" dirty="0">
                <a:solidFill>
                  <a:srgbClr val="2F2F2E"/>
                </a:solidFill>
                <a:latin typeface="+mn-lt"/>
              </a:rPr>
              <a:t>as</a:t>
            </a:r>
          </a:p>
          <a:p>
            <a:pPr algn="l"/>
            <a:r>
              <a:rPr lang="en-US" sz="1800" b="0" i="1" u="none" strike="noStrike" baseline="0" dirty="0">
                <a:solidFill>
                  <a:srgbClr val="2F2F2E"/>
                </a:solidFill>
                <a:latin typeface="+mn-lt"/>
              </a:rPr>
              <a:t>A guitar is </a:t>
            </a:r>
            <a:r>
              <a:rPr lang="en-US" sz="1800" b="1" i="1" u="none" strike="noStrike" baseline="0" dirty="0">
                <a:solidFill>
                  <a:schemeClr val="bg2"/>
                </a:solidFill>
                <a:latin typeface="+mn-lt"/>
              </a:rPr>
              <a:t>not as</a:t>
            </a:r>
            <a:r>
              <a:rPr lang="en-US" sz="1800" b="0" i="1" u="none" strike="noStrike" baseline="0" dirty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1800" b="0" i="1" u="sng" strike="noStrike" baseline="0" dirty="0">
                <a:solidFill>
                  <a:srgbClr val="2F2F2E"/>
                </a:solidFill>
                <a:latin typeface="+mn-lt"/>
              </a:rPr>
              <a:t>expensive</a:t>
            </a:r>
            <a:r>
              <a:rPr lang="en-US" sz="1800" b="0" i="1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en-US" sz="1800" b="1" i="1" u="none" strike="noStrike" baseline="0" dirty="0">
                <a:solidFill>
                  <a:schemeClr val="bg2"/>
                </a:solidFill>
                <a:latin typeface="+mn-lt"/>
              </a:rPr>
              <a:t>as</a:t>
            </a:r>
            <a:r>
              <a:rPr lang="en-US" sz="1800" b="0" i="1" u="none" strike="noStrike" baseline="0" dirty="0">
                <a:solidFill>
                  <a:srgbClr val="BA5D2F"/>
                </a:solidFill>
                <a:latin typeface="+mn-lt"/>
              </a:rPr>
              <a:t> </a:t>
            </a:r>
            <a:r>
              <a:rPr lang="en-US" sz="1800" b="0" i="1" u="none" strike="noStrike" baseline="0" dirty="0">
                <a:solidFill>
                  <a:srgbClr val="2F2F2E"/>
                </a:solidFill>
                <a:latin typeface="+mn-lt"/>
              </a:rPr>
              <a:t>a piano.</a:t>
            </a:r>
            <a:endParaRPr sz="1800" dirty="0">
              <a:solidFill>
                <a:schemeClr val="bg2"/>
              </a:solidFill>
              <a:latin typeface="+mn-lt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19648806"/>
      </p:ext>
    </p:extLst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</TotalTime>
  <Words>541</Words>
  <Application>Microsoft Office PowerPoint</Application>
  <PresentationFormat>Apresentação na tela (16:9)</PresentationFormat>
  <Paragraphs>89</Paragraphs>
  <Slides>13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8" baseType="lpstr">
      <vt:lpstr>Roboto</vt:lpstr>
      <vt:lpstr>Lato</vt:lpstr>
      <vt:lpstr>Raleway</vt:lpstr>
      <vt:lpstr>Arial</vt:lpstr>
      <vt:lpstr>Streamline</vt:lpstr>
      <vt:lpstr>8º ano</vt:lpstr>
      <vt:lpstr>Discourse Genres</vt:lpstr>
      <vt:lpstr>Apresentação do PowerPoint</vt:lpstr>
      <vt:lpstr>Apresentação do PowerPoint</vt:lpstr>
      <vt:lpstr>Language Topics</vt:lpstr>
      <vt:lpstr>Degree of Adjectives – Comparative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8º ano</dc:title>
  <dc:creator>Vivian Marques Viccino Maffei</dc:creator>
  <cp:lastModifiedBy> </cp:lastModifiedBy>
  <cp:revision>7</cp:revision>
  <dcterms:modified xsi:type="dcterms:W3CDTF">2023-06-21T15:17:08Z</dcterms:modified>
</cp:coreProperties>
</file>