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61" r:id="rId4"/>
    <p:sldId id="321" r:id="rId5"/>
    <p:sldId id="270" r:id="rId6"/>
    <p:sldId id="285" r:id="rId7"/>
    <p:sldId id="286" r:id="rId8"/>
    <p:sldId id="341" r:id="rId9"/>
  </p:sldIdLst>
  <p:sldSz cx="9144000" cy="5143500" type="screen16x9"/>
  <p:notesSz cx="6858000" cy="9144000"/>
  <p:embeddedFontLst>
    <p:embeddedFont>
      <p:font typeface="Lato" panose="020F0502020204030203" pitchFamily="34" charset="0"/>
      <p:regular r:id="rId11"/>
      <p:bold r:id="rId12"/>
      <p:italic r:id="rId13"/>
      <p:boldItalic r:id="rId14"/>
    </p:embeddedFont>
    <p:embeddedFont>
      <p:font typeface="Raleway" pitchFamily="2" charset="0"/>
      <p:regular r:id="rId15"/>
      <p:bold r:id="rId16"/>
      <p:italic r:id="rId17"/>
      <p:boldItalic r:id="rId18"/>
    </p:embeddedFont>
    <p:embeddedFont>
      <p:font typeface="Roboto" panose="02000000000000000000" pitchFamily="2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211">
          <p15:clr>
            <a:srgbClr val="747775"/>
          </p15:clr>
        </p15:guide>
        <p15:guide id="2" pos="261">
          <p15:clr>
            <a:srgbClr val="747775"/>
          </p15:clr>
        </p15:guide>
        <p15:guide id="3" pos="5499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E9EA83-E7E9-1E52-FE14-3B0581D2784F}" v="1" dt="2023-05-23T13:52:27.561"/>
  </p1510:revLst>
</p1510:revInfo>
</file>

<file path=ppt/tableStyles.xml><?xml version="1.0" encoding="utf-8"?>
<a:tblStyleLst xmlns:a="http://schemas.openxmlformats.org/drawingml/2006/main" def="{F6FDFBBA-7252-4AB3-9EA9-580C68586B57}">
  <a:tblStyle styleId="{F6FDFBBA-7252-4AB3-9EA9-580C68586B5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816" y="84"/>
      </p:cViewPr>
      <p:guideLst>
        <p:guide orient="horz" pos="2211"/>
        <p:guide pos="261"/>
        <p:guide pos="54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Relationship Id="rId27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41457e93ce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41457e93ce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e25bb0191b_0_9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e25bb0191b_0_9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41425aa8e2_0_1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241425aa8e2_0_1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241425aa8e2_0_3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241425aa8e2_0_3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g241425aa8e2_0_1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8" name="Google Shape;248;g241425aa8e2_0_1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4" name="Google Shape;14;p2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oogle Shape;74;p11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75" name="Google Shape;75;p1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1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7" name="Google Shape;77;p11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8" name="Google Shape;78;p11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9" name="Google Shape;79;p1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oogle Shape;18;p3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9" name="Google Shape;19;p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3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" name="Google Shape;33;p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34" name="Google Shape;34;p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6" name="Google Shape;36;p5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43" name="Google Shape;43;p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5" name="Google Shape;45;p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49;p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0" name="Google Shape;50;p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8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57" name="Google Shape;57;p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3" name="Google Shape;63;p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67" name="Google Shape;67;p9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8" name="Google Shape;68;p9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69" name="Google Shape;69;p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900"/>
              <a:t>8º ano</a:t>
            </a:r>
            <a:endParaRPr sz="5900"/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2CEDC82-070F-FE4B-4EB3-35087B657E74}"/>
              </a:ext>
            </a:extLst>
          </p:cNvPr>
          <p:cNvSpPr txBox="1"/>
          <p:nvPr/>
        </p:nvSpPr>
        <p:spPr>
          <a:xfrm>
            <a:off x="3911203" y="67469"/>
            <a:ext cx="1330325" cy="307777"/>
          </a:xfrm>
          <a:prstGeom prst="rect">
            <a:avLst/>
          </a:prstGeom>
          <a:noFill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pt-BR" b="1" dirty="0"/>
              <a:t>CONJUNTO 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/>
              <a:t>Discourse Genres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" name="Google Shape;112;p18"/>
          <p:cNvGraphicFramePr/>
          <p:nvPr>
            <p:extLst>
              <p:ext uri="{D42A27DB-BD31-4B8C-83A1-F6EECF244321}">
                <p14:modId xmlns:p14="http://schemas.microsoft.com/office/powerpoint/2010/main" val="189840169"/>
              </p:ext>
            </p:extLst>
          </p:nvPr>
        </p:nvGraphicFramePr>
        <p:xfrm>
          <a:off x="414000" y="852850"/>
          <a:ext cx="8316000" cy="2560200"/>
        </p:xfrm>
        <a:graphic>
          <a:graphicData uri="http://schemas.openxmlformats.org/drawingml/2006/table">
            <a:tbl>
              <a:tblPr>
                <a:noFill/>
                <a:tableStyleId>{F6FDFBBA-7252-4AB3-9EA9-580C68586B57}</a:tableStyleId>
              </a:tblPr>
              <a:tblGrid>
                <a:gridCol w="1684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31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3850">
                <a:tc gridSpan="2">
                  <a:txBody>
                    <a:bodyPr/>
                    <a:lstStyle/>
                    <a:p>
                      <a:pPr marL="0" lvl="0" indent="0" algn="ctr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Article</a:t>
                      </a: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Recurrent structure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Introduction, body, and conclusion.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Main themes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Varied, depending on the topic or subject of the article.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Social function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To inform, persuade, or entertain readers.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id="{F54AC525-2388-9BAE-E9C5-0AC3FBF04F85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4</a:t>
            </a:r>
            <a:endParaRPr lang="en-US" sz="1100" dirty="0"/>
          </a:p>
        </p:txBody>
      </p:sp>
      <p:pic>
        <p:nvPicPr>
          <p:cNvPr id="4" name="Gráfico 3" descr="Círculo com seta para a esquerda estrutura de tópicos">
            <a:extLst>
              <a:ext uri="{FF2B5EF4-FFF2-40B4-BE49-F238E27FC236}">
                <a16:creationId xmlns:a16="http://schemas.microsoft.com/office/drawing/2014/main" id="{0CEA11E3-0F47-F14B-4339-1970637C51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82300" y="4160449"/>
            <a:ext cx="647700" cy="6477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9BB0F93E-4F31-71C7-FAA2-D83B401DE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166459"/>
              </p:ext>
            </p:extLst>
          </p:nvPr>
        </p:nvGraphicFramePr>
        <p:xfrm>
          <a:off x="414000" y="700970"/>
          <a:ext cx="8316000" cy="1889700"/>
        </p:xfrm>
        <a:graphic>
          <a:graphicData uri="http://schemas.openxmlformats.org/drawingml/2006/table">
            <a:tbl>
              <a:tblPr>
                <a:noFill/>
                <a:tableStyleId>{F6FDFBBA-7252-4AB3-9EA9-580C68586B57}</a:tableStyleId>
              </a:tblPr>
              <a:tblGrid>
                <a:gridCol w="1684975">
                  <a:extLst>
                    <a:ext uri="{9D8B030D-6E8A-4147-A177-3AD203B41FA5}">
                      <a16:colId xmlns:a16="http://schemas.microsoft.com/office/drawing/2014/main" val="3126926909"/>
                    </a:ext>
                  </a:extLst>
                </a:gridCol>
                <a:gridCol w="6631025">
                  <a:extLst>
                    <a:ext uri="{9D8B030D-6E8A-4147-A177-3AD203B41FA5}">
                      <a16:colId xmlns:a16="http://schemas.microsoft.com/office/drawing/2014/main" val="2002591489"/>
                    </a:ext>
                  </a:extLst>
                </a:gridCol>
              </a:tblGrid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Target audience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General readership, specific audience depending on the topic and target publication.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298013"/>
                  </a:ext>
                </a:extLst>
              </a:tr>
              <a:tr h="54292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b="1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Who produces it?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0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000" noProof="0" dirty="0">
                          <a:solidFill>
                            <a:srgbClr val="374151"/>
                          </a:solidFill>
                          <a:highlight>
                            <a:srgbClr val="D9EAD3"/>
                          </a:highlight>
                          <a:latin typeface="Roboto"/>
                          <a:ea typeface="Roboto"/>
                          <a:cs typeface="Roboto"/>
                          <a:sym typeface="Roboto"/>
                        </a:rPr>
                        <a:t>Journalists, freelance writers, subject-matter experts, and other professionals with experience in writing and researching articles.</a:t>
                      </a: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D9D9E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9EAD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27048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3536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7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 err="1"/>
              <a:t>Language</a:t>
            </a:r>
            <a:r>
              <a:rPr lang="pt-BR" dirty="0"/>
              <a:t> </a:t>
            </a:r>
            <a:r>
              <a:rPr lang="pt-BR" dirty="0" err="1"/>
              <a:t>Topics</a:t>
            </a:r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42"/>
          <p:cNvSpPr txBox="1">
            <a:spLocks noGrp="1"/>
          </p:cNvSpPr>
          <p:nvPr>
            <p:ph type="title"/>
          </p:nvPr>
        </p:nvSpPr>
        <p:spPr>
          <a:xfrm>
            <a:off x="727800" y="54200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000" b="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Relative</a:t>
            </a:r>
            <a:r>
              <a:rPr lang="pt-BR" sz="5000" b="0" dirty="0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 </a:t>
            </a:r>
            <a:r>
              <a:rPr lang="pt-BR" sz="5000" b="0" dirty="0" err="1">
                <a:solidFill>
                  <a:srgbClr val="4A86E8"/>
                </a:solidFill>
                <a:latin typeface="Roboto"/>
                <a:ea typeface="Roboto"/>
                <a:cs typeface="Roboto"/>
                <a:sym typeface="Times New Roman"/>
              </a:rPr>
              <a:t>Pronouns</a:t>
            </a:r>
            <a:endParaRPr sz="5000" b="0" dirty="0">
              <a:solidFill>
                <a:srgbClr val="4A86E8"/>
              </a:solidFill>
              <a:latin typeface="Roboto"/>
              <a:ea typeface="Roboto"/>
              <a:cs typeface="Roboto"/>
              <a:sym typeface="Times New Roman"/>
            </a:endParaRPr>
          </a:p>
        </p:txBody>
      </p:sp>
      <p:sp>
        <p:nvSpPr>
          <p:cNvPr id="245" name="Google Shape;245;p42"/>
          <p:cNvSpPr txBox="1"/>
          <p:nvPr/>
        </p:nvSpPr>
        <p:spPr>
          <a:xfrm>
            <a:off x="593400" y="1362800"/>
            <a:ext cx="7957200" cy="2954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algn="l"/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Usamos os </a:t>
            </a:r>
            <a:r>
              <a:rPr lang="pt-BR" sz="2000" i="1" u="none" strike="noStrike" baseline="0" dirty="0" err="1">
                <a:solidFill>
                  <a:srgbClr val="2F2F2E"/>
                </a:solidFill>
                <a:latin typeface="+mn-lt"/>
              </a:rPr>
              <a:t>relative</a:t>
            </a:r>
            <a:r>
              <a:rPr lang="pt-BR" sz="200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000" i="1" u="none" strike="noStrike" baseline="0" dirty="0" err="1">
                <a:solidFill>
                  <a:srgbClr val="2F2F2E"/>
                </a:solidFill>
                <a:latin typeface="+mn-lt"/>
              </a:rPr>
              <a:t>pronouns</a:t>
            </a:r>
            <a:r>
              <a:rPr lang="pt-BR" sz="200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para:</a:t>
            </a:r>
          </a:p>
          <a:p>
            <a:pPr algn="l"/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• estabelecer relação entre duas orações.</a:t>
            </a:r>
          </a:p>
          <a:p>
            <a:pPr algn="l"/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• referir-nos a pessoas, animais ou outros itens já mencionados na oração anterior.</a:t>
            </a:r>
          </a:p>
          <a:p>
            <a:pPr algn="l"/>
            <a:endParaRPr lang="pt-BR" sz="2000" dirty="0">
              <a:solidFill>
                <a:srgbClr val="2F2F2E"/>
              </a:solidFill>
              <a:latin typeface="+mn-lt"/>
              <a:ea typeface="Times New Roman"/>
              <a:cs typeface="Times New Roman"/>
              <a:sym typeface="Times New Roman"/>
            </a:endParaRPr>
          </a:p>
          <a:p>
            <a:pPr algn="l"/>
            <a:r>
              <a:rPr lang="pt-BR" sz="2000" b="1" u="none" strike="noStrike" baseline="0" dirty="0">
                <a:solidFill>
                  <a:srgbClr val="2F2F2E"/>
                </a:solidFill>
                <a:latin typeface="+mn-lt"/>
              </a:rPr>
              <a:t>• </a:t>
            </a:r>
            <a:r>
              <a:rPr lang="pt-BR" sz="2000" b="1" i="1" u="none" strike="noStrike" baseline="0" dirty="0">
                <a:solidFill>
                  <a:srgbClr val="2F2F2E"/>
                </a:solidFill>
                <a:latin typeface="+mn-lt"/>
              </a:rPr>
              <a:t>Who</a:t>
            </a:r>
            <a:r>
              <a:rPr lang="pt-BR" sz="2000" b="1" u="none" strike="noStrike" baseline="0" dirty="0">
                <a:solidFill>
                  <a:srgbClr val="2F2F2E"/>
                </a:solidFill>
                <a:latin typeface="+mn-lt"/>
              </a:rPr>
              <a:t>: </a:t>
            </a:r>
            <a:r>
              <a:rPr lang="pt-BR" sz="2000" u="none" strike="noStrike" baseline="0" dirty="0">
                <a:solidFill>
                  <a:srgbClr val="2F2F2E"/>
                </a:solidFill>
                <a:latin typeface="+mn-lt"/>
              </a:rPr>
              <a:t>us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amos quando vamos nos referir a uma ou mais pessoas já mencionadas anteriormente.</a:t>
            </a:r>
          </a:p>
          <a:p>
            <a:pPr algn="l"/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These are some of </a:t>
            </a:r>
            <a:r>
              <a:rPr lang="en-US" sz="1800" b="0" i="1" u="sng" strike="noStrike" baseline="0" dirty="0">
                <a:solidFill>
                  <a:schemeClr val="bg2"/>
                </a:solidFill>
                <a:latin typeface="+mn-lt"/>
              </a:rPr>
              <a:t>my friends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who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 study at my school.</a:t>
            </a:r>
            <a:endParaRPr lang="pt-BR" sz="1800" dirty="0">
              <a:solidFill>
                <a:schemeClr val="bg2"/>
              </a:solidFill>
              <a:latin typeface="+mn-lt"/>
            </a:endParaRPr>
          </a:p>
          <a:p>
            <a:pPr algn="l"/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It was </a:t>
            </a:r>
            <a:r>
              <a:rPr lang="en-US" sz="1800" b="0" i="1" u="sng" strike="noStrike" baseline="0" dirty="0">
                <a:solidFill>
                  <a:schemeClr val="bg2"/>
                </a:solidFill>
                <a:latin typeface="+mn-lt"/>
              </a:rPr>
              <a:t>Mike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who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 was talking to the girl during the break.</a:t>
            </a:r>
            <a:endParaRPr sz="1800" dirty="0">
              <a:solidFill>
                <a:schemeClr val="bg2"/>
              </a:solidFill>
              <a:latin typeface="+mn-lt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BD58023E-F44C-ADFF-9810-6BF166BBCD37}"/>
              </a:ext>
            </a:extLst>
          </p:cNvPr>
          <p:cNvSpPr txBox="1"/>
          <p:nvPr/>
        </p:nvSpPr>
        <p:spPr>
          <a:xfrm>
            <a:off x="432650" y="217173"/>
            <a:ext cx="55656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solidFill>
                  <a:srgbClr val="374151"/>
                </a:solidFill>
                <a:latin typeface="Roboto"/>
                <a:ea typeface="Roboto"/>
                <a:cs typeface="Roboto"/>
                <a:sym typeface="Roboto"/>
              </a:rPr>
              <a:t>Unit 4</a:t>
            </a:r>
            <a:endParaRPr lang="en-US" sz="1100" dirty="0"/>
          </a:p>
        </p:txBody>
      </p:sp>
      <p:pic>
        <p:nvPicPr>
          <p:cNvPr id="3" name="Gráfico 2" descr="Círculo com seta para a esquerda estrutura de tópicos">
            <a:extLst>
              <a:ext uri="{FF2B5EF4-FFF2-40B4-BE49-F238E27FC236}">
                <a16:creationId xmlns:a16="http://schemas.microsoft.com/office/drawing/2014/main" id="{42149050-3C6E-8B79-AEF0-7CE17950EE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55300" y="4187246"/>
            <a:ext cx="647700" cy="6477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47565A3-8A57-E333-65FB-C5C5A3B66D7E}"/>
              </a:ext>
            </a:extLst>
          </p:cNvPr>
          <p:cNvSpPr txBox="1"/>
          <p:nvPr/>
        </p:nvSpPr>
        <p:spPr>
          <a:xfrm>
            <a:off x="852310" y="1415267"/>
            <a:ext cx="7636933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t-BR" sz="2000" b="1" u="none" strike="noStrike" baseline="0" dirty="0">
                <a:solidFill>
                  <a:srgbClr val="2F2F2E"/>
                </a:solidFill>
                <a:latin typeface="+mn-lt"/>
              </a:rPr>
              <a:t>• </a:t>
            </a:r>
            <a:r>
              <a:rPr lang="pt-BR" sz="2000" b="1" i="1" dirty="0" err="1">
                <a:solidFill>
                  <a:srgbClr val="2F2F2E"/>
                </a:solidFill>
                <a:latin typeface="+mn-lt"/>
              </a:rPr>
              <a:t>That</a:t>
            </a:r>
            <a:r>
              <a:rPr lang="pt-BR" sz="2000" b="1" u="none" strike="noStrike" baseline="0" dirty="0">
                <a:solidFill>
                  <a:srgbClr val="2F2F2E"/>
                </a:solidFill>
                <a:latin typeface="+mn-lt"/>
              </a:rPr>
              <a:t>: 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também podemos usar </a:t>
            </a:r>
            <a:r>
              <a:rPr lang="pt-BR" sz="2000" i="1" u="none" strike="noStrike" baseline="0" dirty="0" err="1">
                <a:solidFill>
                  <a:srgbClr val="2F2F2E"/>
                </a:solidFill>
                <a:latin typeface="+mn-lt"/>
              </a:rPr>
              <a:t>that</a:t>
            </a:r>
            <a:r>
              <a:rPr lang="pt-BR" sz="2000" b="1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para nos referir a pessoas. Mas, nesse caso, a frase fica mais informal.</a:t>
            </a:r>
            <a:endParaRPr lang="pt-BR" sz="2000" b="1" u="none" strike="noStrike" baseline="0" dirty="0">
              <a:solidFill>
                <a:srgbClr val="2F2F2E"/>
              </a:solidFill>
              <a:latin typeface="+mn-lt"/>
            </a:endParaRPr>
          </a:p>
          <a:p>
            <a:r>
              <a:rPr lang="en-US" sz="1800" b="0" i="1" u="none" strike="noStrike" baseline="0" dirty="0">
                <a:solidFill>
                  <a:srgbClr val="2F2F2E"/>
                </a:solidFill>
                <a:latin typeface="+mn-lt"/>
              </a:rPr>
              <a:t>The beautiful teen 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that</a:t>
            </a:r>
            <a:r>
              <a:rPr lang="en-US" sz="1800" b="0" i="1" u="none" strike="noStrike" baseline="0" dirty="0">
                <a:solidFill>
                  <a:srgbClr val="BA5D2F"/>
                </a:solidFill>
                <a:latin typeface="+mn-lt"/>
              </a:rPr>
              <a:t> </a:t>
            </a:r>
            <a:r>
              <a:rPr lang="en-US" sz="1800" b="0" i="1" u="none" strike="noStrike" baseline="0" dirty="0">
                <a:solidFill>
                  <a:srgbClr val="2F2F2E"/>
                </a:solidFill>
                <a:latin typeface="+mn-lt"/>
              </a:rPr>
              <a:t>is wearing a hijab is Anna.</a:t>
            </a:r>
            <a:endParaRPr lang="pt-BR" sz="1800" b="1" dirty="0">
              <a:solidFill>
                <a:srgbClr val="2F2F2E"/>
              </a:solidFill>
              <a:latin typeface="+mn-lt"/>
            </a:endParaRPr>
          </a:p>
          <a:p>
            <a:endParaRPr lang="pt-BR" sz="2000" b="1" dirty="0">
              <a:solidFill>
                <a:srgbClr val="2F2F2E"/>
              </a:solidFill>
              <a:latin typeface="+mn-lt"/>
            </a:endParaRPr>
          </a:p>
          <a:p>
            <a:pPr algn="l"/>
            <a:r>
              <a:rPr lang="pt-BR" sz="2000" b="1" u="none" strike="noStrike" baseline="0" dirty="0">
                <a:solidFill>
                  <a:srgbClr val="2F2F2E"/>
                </a:solidFill>
                <a:latin typeface="+mn-lt"/>
              </a:rPr>
              <a:t>• </a:t>
            </a:r>
            <a:r>
              <a:rPr lang="pt-BR" sz="2000" b="1" i="1" dirty="0" err="1">
                <a:solidFill>
                  <a:srgbClr val="2F2F2E"/>
                </a:solidFill>
                <a:latin typeface="+mn-lt"/>
              </a:rPr>
              <a:t>That</a:t>
            </a:r>
            <a:r>
              <a:rPr lang="pt-BR" sz="2000" b="1" i="1" dirty="0">
                <a:solidFill>
                  <a:srgbClr val="2F2F2E"/>
                </a:solidFill>
                <a:latin typeface="+mn-lt"/>
              </a:rPr>
              <a:t>/</a:t>
            </a:r>
            <a:r>
              <a:rPr lang="pt-BR" sz="2000" b="1" i="1" dirty="0" err="1">
                <a:solidFill>
                  <a:srgbClr val="2F2F2E"/>
                </a:solidFill>
                <a:latin typeface="+mn-lt"/>
              </a:rPr>
              <a:t>Which</a:t>
            </a:r>
            <a:r>
              <a:rPr lang="pt-BR" sz="2000" b="1" u="none" strike="noStrike" baseline="0" dirty="0">
                <a:solidFill>
                  <a:srgbClr val="2F2F2E"/>
                </a:solidFill>
                <a:latin typeface="+mn-lt"/>
              </a:rPr>
              <a:t>: 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usamos </a:t>
            </a:r>
            <a:r>
              <a:rPr lang="pt-BR" sz="2000" i="1" u="none" strike="noStrike" baseline="0" dirty="0" err="1">
                <a:solidFill>
                  <a:srgbClr val="2F2F2E"/>
                </a:solidFill>
                <a:latin typeface="+mn-lt"/>
              </a:rPr>
              <a:t>that</a:t>
            </a:r>
            <a:r>
              <a:rPr lang="pt-BR" sz="2000" b="1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ou </a:t>
            </a:r>
            <a:r>
              <a:rPr lang="pt-BR" sz="2000" i="1" u="none" strike="noStrike" baseline="0" dirty="0" err="1">
                <a:solidFill>
                  <a:srgbClr val="2F2F2E"/>
                </a:solidFill>
                <a:latin typeface="+mn-lt"/>
              </a:rPr>
              <a:t>which</a:t>
            </a:r>
            <a:r>
              <a:rPr lang="pt-BR" sz="2000" b="1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para nos referirmos a animais, objetos e itens; </a:t>
            </a:r>
            <a:r>
              <a:rPr lang="pt-BR" sz="2000" i="1" u="none" strike="noStrike" baseline="0" dirty="0" err="1">
                <a:solidFill>
                  <a:srgbClr val="2F2F2E"/>
                </a:solidFill>
                <a:latin typeface="+mn-lt"/>
              </a:rPr>
              <a:t>which</a:t>
            </a:r>
            <a:r>
              <a:rPr lang="pt-BR" sz="2000" b="1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é mais formal que </a:t>
            </a:r>
            <a:r>
              <a:rPr lang="pt-BR" sz="2000" i="1" u="none" strike="noStrike" baseline="0" dirty="0" err="1">
                <a:solidFill>
                  <a:srgbClr val="2F2F2E"/>
                </a:solidFill>
                <a:latin typeface="+mn-lt"/>
              </a:rPr>
              <a:t>that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.</a:t>
            </a:r>
            <a:endParaRPr lang="pt-BR" sz="2000" dirty="0">
              <a:latin typeface="+mn-lt"/>
            </a:endParaRPr>
          </a:p>
          <a:p>
            <a:r>
              <a:rPr lang="en-US" sz="1800" b="0" i="1" u="none" strike="noStrike" baseline="0" dirty="0">
                <a:solidFill>
                  <a:srgbClr val="2F2F2E"/>
                </a:solidFill>
                <a:latin typeface="+mn-lt"/>
              </a:rPr>
              <a:t>It’s my father’s dog 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that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/</a:t>
            </a:r>
            <a:r>
              <a:rPr lang="en-US" sz="1800" b="1" i="1" u="none" strike="noStrike" baseline="0" dirty="0">
                <a:solidFill>
                  <a:schemeClr val="bg2"/>
                </a:solidFill>
                <a:latin typeface="+mn-lt"/>
              </a:rPr>
              <a:t>which</a:t>
            </a:r>
            <a:r>
              <a:rPr lang="en-US" sz="1800" b="0" i="1" u="none" strike="noStrike" baseline="0" dirty="0">
                <a:solidFill>
                  <a:schemeClr val="bg2"/>
                </a:solidFill>
                <a:latin typeface="+mn-lt"/>
              </a:rPr>
              <a:t> </a:t>
            </a:r>
            <a:r>
              <a:rPr lang="en-US" sz="1800" b="0" i="1" u="none" strike="noStrike" baseline="0" dirty="0">
                <a:solidFill>
                  <a:srgbClr val="2F2F2E"/>
                </a:solidFill>
                <a:latin typeface="+mn-lt"/>
              </a:rPr>
              <a:t>is learning some tricks.</a:t>
            </a:r>
          </a:p>
          <a:p>
            <a:endParaRPr lang="pt-BR" dirty="0"/>
          </a:p>
        </p:txBody>
      </p:sp>
      <p:pic>
        <p:nvPicPr>
          <p:cNvPr id="2" name="Gráfico 1" descr="Círculo com seta para a esquerda estrutura de tópicos">
            <a:extLst>
              <a:ext uri="{FF2B5EF4-FFF2-40B4-BE49-F238E27FC236}">
                <a16:creationId xmlns:a16="http://schemas.microsoft.com/office/drawing/2014/main" id="{ED3D5B6A-8C4F-9F99-4F6B-B7D63A1DB8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055300" y="4187246"/>
            <a:ext cx="647700" cy="6477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3E4889-2F56-3D59-E4E9-C860365FE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472" y="1320799"/>
            <a:ext cx="7688400" cy="2731911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pt-BR" sz="2000" b="1" u="none" strike="noStrike" baseline="0" dirty="0">
                <a:solidFill>
                  <a:srgbClr val="2F2F2E"/>
                </a:solidFill>
                <a:latin typeface="+mn-lt"/>
              </a:rPr>
              <a:t>• </a:t>
            </a:r>
            <a:r>
              <a:rPr lang="pt-BR" sz="2000" b="1" i="1" dirty="0" err="1">
                <a:solidFill>
                  <a:srgbClr val="2F2F2E"/>
                </a:solidFill>
                <a:latin typeface="+mn-lt"/>
              </a:rPr>
              <a:t>Whose</a:t>
            </a:r>
            <a:r>
              <a:rPr lang="pt-BR" sz="2000" b="1" u="none" strike="noStrike" baseline="0" dirty="0">
                <a:solidFill>
                  <a:srgbClr val="2F2F2E"/>
                </a:solidFill>
                <a:latin typeface="+mn-lt"/>
              </a:rPr>
              <a:t>: </a:t>
            </a:r>
            <a:r>
              <a:rPr lang="pt-BR" sz="2000" b="0" dirty="0">
                <a:solidFill>
                  <a:srgbClr val="2F2F2E"/>
                </a:solidFill>
                <a:latin typeface="+mn-lt"/>
              </a:rPr>
              <a:t>u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samos </a:t>
            </a:r>
            <a:r>
              <a:rPr lang="pt-BR" sz="2000" b="0" i="1" u="none" strike="noStrike" baseline="0" dirty="0" err="1">
                <a:solidFill>
                  <a:srgbClr val="2F2F2E"/>
                </a:solidFill>
                <a:latin typeface="+mn-lt"/>
              </a:rPr>
              <a:t>whose</a:t>
            </a:r>
            <a:r>
              <a:rPr lang="pt-BR" sz="2000" b="1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2000" b="0" i="0" u="none" strike="noStrike" baseline="0" dirty="0">
                <a:solidFill>
                  <a:srgbClr val="2F2F2E"/>
                </a:solidFill>
                <a:latin typeface="+mn-lt"/>
              </a:rPr>
              <a:t>para indicar posse e para nos referirmos a pessoas, coisas ou animais. Equivale a “cujo(s)”, “cuja(s)”, em português.</a:t>
            </a:r>
            <a:br>
              <a:rPr lang="pt-BR" sz="2000" dirty="0">
                <a:latin typeface="+mn-lt"/>
              </a:rPr>
            </a:br>
            <a:r>
              <a:rPr lang="en-US" sz="1800" b="0" i="1" u="none" strike="noStrike" baseline="0" dirty="0">
                <a:solidFill>
                  <a:srgbClr val="2F2F2E"/>
                </a:solidFill>
                <a:latin typeface="+mn-lt"/>
              </a:rPr>
              <a:t>This girl </a:t>
            </a:r>
            <a:r>
              <a:rPr lang="en-US" sz="1800" i="1" u="none" strike="noStrike" baseline="0" dirty="0">
                <a:solidFill>
                  <a:schemeClr val="bg2"/>
                </a:solidFill>
                <a:latin typeface="+mn-lt"/>
              </a:rPr>
              <a:t>whose</a:t>
            </a:r>
            <a:r>
              <a:rPr lang="en-US" sz="1800" b="0" i="1" u="none" strike="noStrike" baseline="0" dirty="0">
                <a:solidFill>
                  <a:srgbClr val="BA5D2F"/>
                </a:solidFill>
                <a:latin typeface="+mn-lt"/>
              </a:rPr>
              <a:t> </a:t>
            </a:r>
            <a:r>
              <a:rPr lang="en-US" sz="1800" b="0" i="1" u="none" strike="noStrike" baseline="0" dirty="0">
                <a:solidFill>
                  <a:srgbClr val="2F2F2E"/>
                </a:solidFill>
                <a:latin typeface="+mn-lt"/>
              </a:rPr>
              <a:t>hand is up is Camila.</a:t>
            </a:r>
            <a:br>
              <a:rPr lang="en-US" sz="1800" b="0" i="1" u="none" strike="noStrike" baseline="0" dirty="0">
                <a:solidFill>
                  <a:srgbClr val="2F2F2E"/>
                </a:solidFill>
                <a:latin typeface="+mn-lt"/>
              </a:rPr>
            </a:br>
            <a:r>
              <a:rPr lang="en-US" sz="1800" b="0" i="1" u="none" strike="noStrike" baseline="0" dirty="0">
                <a:solidFill>
                  <a:srgbClr val="2F2F2E"/>
                </a:solidFill>
                <a:latin typeface="+mn-lt"/>
              </a:rPr>
              <a:t>Paulo </a:t>
            </a:r>
            <a:r>
              <a:rPr lang="en-US" sz="1800" i="1" u="none" strike="noStrike" baseline="0" dirty="0">
                <a:solidFill>
                  <a:schemeClr val="bg2"/>
                </a:solidFill>
                <a:latin typeface="+mn-lt"/>
              </a:rPr>
              <a:t>whose</a:t>
            </a:r>
            <a:r>
              <a:rPr lang="en-US" sz="1800" b="0" i="1" u="none" strike="noStrike" baseline="0" dirty="0">
                <a:solidFill>
                  <a:srgbClr val="BA5D2F"/>
                </a:solidFill>
                <a:latin typeface="+mn-lt"/>
              </a:rPr>
              <a:t> </a:t>
            </a:r>
            <a:r>
              <a:rPr lang="en-US" sz="1800" b="0" i="1" u="none" strike="noStrike" baseline="0" dirty="0">
                <a:solidFill>
                  <a:srgbClr val="2F2F2E"/>
                </a:solidFill>
                <a:latin typeface="+mn-lt"/>
              </a:rPr>
              <a:t>brother is blond and plays </a:t>
            </a:r>
            <a:r>
              <a:rPr lang="pt-BR" sz="1800" b="0" i="1" u="none" strike="noStrike" baseline="0" dirty="0" err="1">
                <a:solidFill>
                  <a:srgbClr val="2F2F2E"/>
                </a:solidFill>
                <a:latin typeface="+mn-lt"/>
              </a:rPr>
              <a:t>the</a:t>
            </a:r>
            <a:r>
              <a:rPr lang="pt-BR" sz="1800" b="0" i="1" u="none" strike="noStrike" baseline="0" dirty="0">
                <a:solidFill>
                  <a:srgbClr val="2F2F2E"/>
                </a:solidFill>
                <a:latin typeface="+mn-lt"/>
              </a:rPr>
              <a:t> </a:t>
            </a:r>
            <a:r>
              <a:rPr lang="pt-BR" sz="1800" b="0" i="1" u="none" strike="noStrike" baseline="0" dirty="0" err="1">
                <a:solidFill>
                  <a:srgbClr val="2F2F2E"/>
                </a:solidFill>
                <a:latin typeface="+mn-lt"/>
              </a:rPr>
              <a:t>guitar</a:t>
            </a:r>
            <a:r>
              <a:rPr lang="pt-BR" sz="1800" b="0" i="1" u="none" strike="noStrike" baseline="0" dirty="0">
                <a:solidFill>
                  <a:srgbClr val="2F2F2E"/>
                </a:solidFill>
                <a:latin typeface="+mn-lt"/>
              </a:rPr>
              <a:t>.</a:t>
            </a:r>
            <a:br>
              <a:rPr lang="pt-BR" sz="2800" b="0" i="1" u="none" strike="noStrike" baseline="0" dirty="0">
                <a:solidFill>
                  <a:srgbClr val="2F2F2E"/>
                </a:solidFill>
                <a:latin typeface="ConduitITCStd-LightItalic"/>
              </a:rPr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5995094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286</Words>
  <Application>Microsoft Office PowerPoint</Application>
  <PresentationFormat>Apresentação na tela (16:9)</PresentationFormat>
  <Paragraphs>31</Paragraphs>
  <Slides>8</Slides>
  <Notes>6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4" baseType="lpstr">
      <vt:lpstr>ConduitITCStd-LightItalic</vt:lpstr>
      <vt:lpstr>Raleway</vt:lpstr>
      <vt:lpstr>Roboto</vt:lpstr>
      <vt:lpstr>Arial</vt:lpstr>
      <vt:lpstr>Lato</vt:lpstr>
      <vt:lpstr>Streamline</vt:lpstr>
      <vt:lpstr>8º ano</vt:lpstr>
      <vt:lpstr>Discourse Genres</vt:lpstr>
      <vt:lpstr>Apresentação do PowerPoint</vt:lpstr>
      <vt:lpstr>Apresentação do PowerPoint</vt:lpstr>
      <vt:lpstr>Language Topics</vt:lpstr>
      <vt:lpstr>Relative Pronouns</vt:lpstr>
      <vt:lpstr>Apresentação do PowerPoint</vt:lpstr>
      <vt:lpstr>• Whose: usamos whose para indicar posse e para nos referirmos a pessoas, coisas ou animais. Equivale a “cujo(s)”, “cuja(s)”, em português. This girl whose hand is up is Camila. Paulo whose brother is blond and plays the guitar.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8º ano</dc:title>
  <dc:creator>Vivian Marques Viccino Maffei</dc:creator>
  <cp:lastModifiedBy> </cp:lastModifiedBy>
  <cp:revision>7</cp:revision>
  <dcterms:modified xsi:type="dcterms:W3CDTF">2023-06-21T15:16:12Z</dcterms:modified>
</cp:coreProperties>
</file>