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1" r:id="rId4"/>
    <p:sldId id="321" r:id="rId5"/>
    <p:sldId id="270" r:id="rId6"/>
    <p:sldId id="285" r:id="rId7"/>
    <p:sldId id="286" r:id="rId8"/>
    <p:sldId id="341" r:id="rId9"/>
  </p:sldIdLst>
  <p:sldSz cx="9144000" cy="5143500" type="screen16x9"/>
  <p:notesSz cx="6858000" cy="9144000"/>
  <p:embeddedFontLst>
    <p:embeddedFont>
      <p:font typeface="Lato" panose="020F0502020204030203" pitchFamily="34" charset="0"/>
      <p:regular r:id="rId11"/>
      <p:bold r:id="rId12"/>
      <p:italic r:id="rId13"/>
      <p:boldItalic r:id="rId14"/>
    </p:embeddedFont>
    <p:embeddedFont>
      <p:font typeface="Raleway" pitchFamily="2" charset="0"/>
      <p:regular r:id="rId15"/>
      <p:bold r:id="rId16"/>
      <p:italic r:id="rId17"/>
      <p:boldItalic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747775"/>
          </p15:clr>
        </p15:guide>
        <p15:guide id="2" pos="261">
          <p15:clr>
            <a:srgbClr val="747775"/>
          </p15:clr>
        </p15:guide>
        <p15:guide id="3" pos="549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9EA83-E7E9-1E52-FE14-3B0581D2784F}" v="1" dt="2023-05-23T13:52:27.561"/>
  </p1510:revLst>
</p1510:revInfo>
</file>

<file path=ppt/tableStyles.xml><?xml version="1.0" encoding="utf-8"?>
<a:tblStyleLst xmlns:a="http://schemas.openxmlformats.org/drawingml/2006/main" def="{F6FDFBBA-7252-4AB3-9EA9-580C68586B57}">
  <a:tblStyle styleId="{F6FDFBBA-7252-4AB3-9EA9-580C68586B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2211"/>
        <p:guide pos="261"/>
        <p:guide pos="5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1457e93c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1457e93c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e25bb0191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e25bb0191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41425aa8e2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41425aa8e2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41425aa8e2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41425aa8e2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41425aa8e2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41425aa8e2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8º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Discourse Genres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p18"/>
          <p:cNvGraphicFramePr/>
          <p:nvPr>
            <p:extLst>
              <p:ext uri="{D42A27DB-BD31-4B8C-83A1-F6EECF244321}">
                <p14:modId xmlns:p14="http://schemas.microsoft.com/office/powerpoint/2010/main" val="189840169"/>
              </p:ext>
            </p:extLst>
          </p:nvPr>
        </p:nvGraphicFramePr>
        <p:xfrm>
          <a:off x="414000" y="852850"/>
          <a:ext cx="8316000" cy="2560200"/>
        </p:xfrm>
        <a:graphic>
          <a:graphicData uri="http://schemas.openxmlformats.org/drawingml/2006/table">
            <a:tbl>
              <a:tblPr>
                <a:noFill/>
                <a:tableStyleId>{F6FDFBBA-7252-4AB3-9EA9-580C68586B57}</a:tableStyleId>
              </a:tblPr>
              <a:tblGrid>
                <a:gridCol w="168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Article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Introduction, body, and conclusion.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Varied, depending on the topic or subject of the article.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inform, persuade, or entertain readers.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F54AC525-2388-9BAE-E9C5-0AC3FBF04F85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 dirty="0"/>
          </a:p>
        </p:txBody>
      </p:sp>
      <p:pic>
        <p:nvPicPr>
          <p:cNvPr id="4" name="Gráfico 3" descr="Círculo com seta para a esquerda estrutura de tópicos">
            <a:extLst>
              <a:ext uri="{FF2B5EF4-FFF2-40B4-BE49-F238E27FC236}">
                <a16:creationId xmlns:a16="http://schemas.microsoft.com/office/drawing/2014/main" id="{0CEA11E3-0F47-F14B-4339-1970637C51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2300" y="4160449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BB0F93E-4F31-71C7-FAA2-D83B401DE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166459"/>
              </p:ext>
            </p:extLst>
          </p:nvPr>
        </p:nvGraphicFramePr>
        <p:xfrm>
          <a:off x="414000" y="700970"/>
          <a:ext cx="8316000" cy="1889700"/>
        </p:xfrm>
        <a:graphic>
          <a:graphicData uri="http://schemas.openxmlformats.org/drawingml/2006/table">
            <a:tbl>
              <a:tblPr>
                <a:noFill/>
                <a:tableStyleId>{F6FDFBBA-7252-4AB3-9EA9-580C68586B57}</a:tableStyleId>
              </a:tblPr>
              <a:tblGrid>
                <a:gridCol w="1684975">
                  <a:extLst>
                    <a:ext uri="{9D8B030D-6E8A-4147-A177-3AD203B41FA5}">
                      <a16:colId xmlns:a16="http://schemas.microsoft.com/office/drawing/2014/main" val="3126926909"/>
                    </a:ext>
                  </a:extLst>
                </a:gridCol>
                <a:gridCol w="6631025">
                  <a:extLst>
                    <a:ext uri="{9D8B030D-6E8A-4147-A177-3AD203B41FA5}">
                      <a16:colId xmlns:a16="http://schemas.microsoft.com/office/drawing/2014/main" val="2002591489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General readership, specific audience depending on the topic and target publication.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29801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Journalists, freelance writers, subject-matter experts, and other professionals with experience in writing and researching articles.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0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53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Topics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2"/>
          <p:cNvSpPr txBox="1">
            <a:spLocks noGrp="1"/>
          </p:cNvSpPr>
          <p:nvPr>
            <p:ph type="title"/>
          </p:nvPr>
        </p:nvSpPr>
        <p:spPr>
          <a:xfrm>
            <a:off x="727800" y="5420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Relative</a:t>
            </a:r>
            <a:r>
              <a:rPr lang="pt-BR" sz="5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5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Pronouns</a:t>
            </a:r>
            <a:endParaRPr sz="5000" b="0" dirty="0">
              <a:solidFill>
                <a:srgbClr val="4A86E8"/>
              </a:solidFill>
              <a:latin typeface="Roboto"/>
              <a:ea typeface="Roboto"/>
              <a:cs typeface="Roboto"/>
              <a:sym typeface="Times New Roman"/>
            </a:endParaRPr>
          </a:p>
        </p:txBody>
      </p:sp>
      <p:sp>
        <p:nvSpPr>
          <p:cNvPr id="245" name="Google Shape;245;p42"/>
          <p:cNvSpPr txBox="1"/>
          <p:nvPr/>
        </p:nvSpPr>
        <p:spPr>
          <a:xfrm>
            <a:off x="593400" y="1362800"/>
            <a:ext cx="7957200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Usamos os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relative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pronouns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para:</a:t>
            </a: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estabelecer relação entre duas orações.</a:t>
            </a: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referir-nos a pessoas, animais ou outros itens já mencionados na oração anterior.</a:t>
            </a:r>
          </a:p>
          <a:p>
            <a:pPr algn="l"/>
            <a:endParaRPr lang="pt-BR" sz="2000" dirty="0">
              <a:solidFill>
                <a:srgbClr val="2F2F2E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algn="l"/>
            <a:r>
              <a:rPr lang="pt-BR" sz="2000" b="1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b="1" i="1" u="none" strike="noStrike" baseline="0" dirty="0">
                <a:solidFill>
                  <a:srgbClr val="2F2F2E"/>
                </a:solidFill>
                <a:latin typeface="+mn-lt"/>
              </a:rPr>
              <a:t>Who</a:t>
            </a:r>
            <a:r>
              <a:rPr lang="pt-BR" sz="2000" b="1" u="none" strike="noStrike" baseline="0" dirty="0">
                <a:solidFill>
                  <a:srgbClr val="2F2F2E"/>
                </a:solidFill>
                <a:latin typeface="+mn-lt"/>
              </a:rPr>
              <a:t>: </a:t>
            </a:r>
            <a:r>
              <a:rPr lang="pt-BR" sz="2000" u="none" strike="noStrike" baseline="0" dirty="0">
                <a:solidFill>
                  <a:srgbClr val="2F2F2E"/>
                </a:solidFill>
                <a:latin typeface="+mn-lt"/>
              </a:rPr>
              <a:t>us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amos quando vamos nos referir a uma ou mais pessoas já mencionadas anteriormente.</a:t>
            </a:r>
          </a:p>
          <a:p>
            <a:pPr algn="l"/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These are some of </a:t>
            </a:r>
            <a:r>
              <a:rPr lang="en-US" sz="1800" b="0" i="1" u="sng" strike="noStrike" baseline="0" dirty="0">
                <a:solidFill>
                  <a:schemeClr val="bg2"/>
                </a:solidFill>
                <a:latin typeface="+mn-lt"/>
              </a:rPr>
              <a:t>my friends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who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study at my school.</a:t>
            </a:r>
            <a:endParaRPr lang="pt-BR" sz="1800" dirty="0">
              <a:solidFill>
                <a:schemeClr val="bg2"/>
              </a:solidFill>
              <a:latin typeface="+mn-lt"/>
            </a:endParaRPr>
          </a:p>
          <a:p>
            <a:pPr algn="l"/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It was </a:t>
            </a:r>
            <a:r>
              <a:rPr lang="en-US" sz="1800" b="0" i="1" u="sng" strike="noStrike" baseline="0" dirty="0">
                <a:solidFill>
                  <a:schemeClr val="bg2"/>
                </a:solidFill>
                <a:latin typeface="+mn-lt"/>
              </a:rPr>
              <a:t>Mike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who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was talking to the girl during the break.</a:t>
            </a:r>
            <a:endParaRPr sz="180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D58023E-F44C-ADFF-9810-6BF166BBCD3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 dirty="0"/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42149050-3C6E-8B79-AEF0-7CE17950E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47565A3-8A57-E333-65FB-C5C5A3B66D7E}"/>
              </a:ext>
            </a:extLst>
          </p:cNvPr>
          <p:cNvSpPr txBox="1"/>
          <p:nvPr/>
        </p:nvSpPr>
        <p:spPr>
          <a:xfrm>
            <a:off x="852310" y="1415267"/>
            <a:ext cx="7636933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1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b="1" i="1" dirty="0" err="1">
                <a:solidFill>
                  <a:srgbClr val="2F2F2E"/>
                </a:solidFill>
                <a:latin typeface="+mn-lt"/>
              </a:rPr>
              <a:t>That</a:t>
            </a:r>
            <a:r>
              <a:rPr lang="pt-BR" sz="2000" b="1" u="none" strike="noStrike" baseline="0" dirty="0">
                <a:solidFill>
                  <a:srgbClr val="2F2F2E"/>
                </a:solidFill>
                <a:latin typeface="+mn-lt"/>
              </a:rPr>
              <a:t>: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também podemos usar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that</a:t>
            </a:r>
            <a:r>
              <a:rPr lang="pt-BR" sz="2000" b="1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para nos referir a pessoas. Mas, nesse caso, a frase fica mais informal.</a:t>
            </a:r>
            <a:endParaRPr lang="pt-BR" sz="2000" b="1" u="none" strike="noStrike" baseline="0" dirty="0">
              <a:solidFill>
                <a:srgbClr val="2F2F2E"/>
              </a:solidFill>
              <a:latin typeface="+mn-lt"/>
            </a:endParaRPr>
          </a:p>
          <a:p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The beautiful teen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that</a:t>
            </a:r>
            <a:r>
              <a:rPr lang="en-US" sz="1800" b="0" i="1" u="none" strike="noStrike" baseline="0" dirty="0">
                <a:solidFill>
                  <a:srgbClr val="BA5D2F"/>
                </a:solidFill>
                <a:latin typeface="+mn-lt"/>
              </a:rPr>
              <a:t> 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is wearing a hijab is Anna.</a:t>
            </a:r>
            <a:endParaRPr lang="pt-BR" sz="1800" b="1" dirty="0">
              <a:solidFill>
                <a:srgbClr val="2F2F2E"/>
              </a:solidFill>
              <a:latin typeface="+mn-lt"/>
            </a:endParaRPr>
          </a:p>
          <a:p>
            <a:endParaRPr lang="pt-BR" sz="2000" b="1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1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b="1" i="1" dirty="0" err="1">
                <a:solidFill>
                  <a:srgbClr val="2F2F2E"/>
                </a:solidFill>
                <a:latin typeface="+mn-lt"/>
              </a:rPr>
              <a:t>That</a:t>
            </a:r>
            <a:r>
              <a:rPr lang="pt-BR" sz="2000" b="1" i="1" dirty="0">
                <a:solidFill>
                  <a:srgbClr val="2F2F2E"/>
                </a:solidFill>
                <a:latin typeface="+mn-lt"/>
              </a:rPr>
              <a:t>/</a:t>
            </a:r>
            <a:r>
              <a:rPr lang="pt-BR" sz="2000" b="1" i="1" dirty="0" err="1">
                <a:solidFill>
                  <a:srgbClr val="2F2F2E"/>
                </a:solidFill>
                <a:latin typeface="+mn-lt"/>
              </a:rPr>
              <a:t>Which</a:t>
            </a:r>
            <a:r>
              <a:rPr lang="pt-BR" sz="2000" b="1" u="none" strike="noStrike" baseline="0" dirty="0">
                <a:solidFill>
                  <a:srgbClr val="2F2F2E"/>
                </a:solidFill>
                <a:latin typeface="+mn-lt"/>
              </a:rPr>
              <a:t>: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usamos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that</a:t>
            </a:r>
            <a:r>
              <a:rPr lang="pt-BR" sz="2000" b="1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ou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which</a:t>
            </a:r>
            <a:r>
              <a:rPr lang="pt-BR" sz="2000" b="1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para nos referirmos a animais, objetos e itens;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which</a:t>
            </a:r>
            <a:r>
              <a:rPr lang="pt-BR" sz="2000" b="1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é mais formal que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that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.</a:t>
            </a:r>
            <a:endParaRPr lang="pt-BR" sz="2000" dirty="0">
              <a:latin typeface="+mn-lt"/>
            </a:endParaRPr>
          </a:p>
          <a:p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It’s my father’s dog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that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/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which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is learning some tricks.</a:t>
            </a:r>
          </a:p>
          <a:p>
            <a:endParaRPr lang="pt-BR" dirty="0"/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ED3D5B6A-8C4F-9F99-4F6B-B7D63A1DB8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3E4889-2F56-3D59-E4E9-C860365FE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472" y="1320799"/>
            <a:ext cx="7688400" cy="273191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2000" b="1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b="1" i="1" dirty="0" err="1">
                <a:solidFill>
                  <a:srgbClr val="2F2F2E"/>
                </a:solidFill>
                <a:latin typeface="+mn-lt"/>
              </a:rPr>
              <a:t>Whose</a:t>
            </a:r>
            <a:r>
              <a:rPr lang="pt-BR" sz="2000" b="1" u="none" strike="noStrike" baseline="0" dirty="0">
                <a:solidFill>
                  <a:srgbClr val="2F2F2E"/>
                </a:solidFill>
                <a:latin typeface="+mn-lt"/>
              </a:rPr>
              <a:t>: </a:t>
            </a:r>
            <a:r>
              <a:rPr lang="pt-BR" sz="2000" b="0" dirty="0">
                <a:solidFill>
                  <a:srgbClr val="2F2F2E"/>
                </a:solidFill>
                <a:latin typeface="+mn-lt"/>
              </a:rPr>
              <a:t>u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samos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whose</a:t>
            </a:r>
            <a:r>
              <a:rPr lang="pt-BR" sz="2000" b="1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para indicar posse e para nos referirmos a pessoas, coisas ou animais. Equivale a “cujo(s)”, “cuja(s)”, em português.</a:t>
            </a:r>
            <a:br>
              <a:rPr lang="pt-BR" sz="2000" dirty="0">
                <a:latin typeface="+mn-lt"/>
              </a:rPr>
            </a:b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This girl </a:t>
            </a:r>
            <a:r>
              <a:rPr lang="en-US" sz="1800" i="1" u="none" strike="noStrike" baseline="0" dirty="0">
                <a:solidFill>
                  <a:schemeClr val="bg2"/>
                </a:solidFill>
                <a:latin typeface="+mn-lt"/>
              </a:rPr>
              <a:t>whose</a:t>
            </a:r>
            <a:r>
              <a:rPr lang="en-US" sz="1800" b="0" i="1" u="none" strike="noStrike" baseline="0" dirty="0">
                <a:solidFill>
                  <a:srgbClr val="BA5D2F"/>
                </a:solidFill>
                <a:latin typeface="+mn-lt"/>
              </a:rPr>
              <a:t> 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hand is up is Camila.</a:t>
            </a:r>
            <a:b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</a:b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Paulo </a:t>
            </a:r>
            <a:r>
              <a:rPr lang="en-US" sz="1800" i="1" u="none" strike="noStrike" baseline="0" dirty="0">
                <a:solidFill>
                  <a:schemeClr val="bg2"/>
                </a:solidFill>
                <a:latin typeface="+mn-lt"/>
              </a:rPr>
              <a:t>whose</a:t>
            </a:r>
            <a:r>
              <a:rPr lang="en-US" sz="1800" b="0" i="1" u="none" strike="noStrike" baseline="0" dirty="0">
                <a:solidFill>
                  <a:srgbClr val="BA5D2F"/>
                </a:solidFill>
                <a:latin typeface="+mn-lt"/>
              </a:rPr>
              <a:t> 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brother is blond and plays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the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guitar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.</a:t>
            </a:r>
            <a:br>
              <a:rPr lang="pt-BR" sz="2800" b="0" i="1" u="none" strike="noStrike" baseline="0" dirty="0">
                <a:solidFill>
                  <a:srgbClr val="2F2F2E"/>
                </a:solidFill>
                <a:latin typeface="ConduitITCStd-LightItalic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995094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286</Words>
  <Application>Microsoft Office PowerPoint</Application>
  <PresentationFormat>Apresentação na tela (16:9)</PresentationFormat>
  <Paragraphs>31</Paragraphs>
  <Slides>8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ConduitITCStd-LightItalic</vt:lpstr>
      <vt:lpstr>Raleway</vt:lpstr>
      <vt:lpstr>Roboto</vt:lpstr>
      <vt:lpstr>Arial</vt:lpstr>
      <vt:lpstr>Lato</vt:lpstr>
      <vt:lpstr>Streamline</vt:lpstr>
      <vt:lpstr>8º ano</vt:lpstr>
      <vt:lpstr>Discourse Genres</vt:lpstr>
      <vt:lpstr>Apresentação do PowerPoint</vt:lpstr>
      <vt:lpstr>Apresentação do PowerPoint</vt:lpstr>
      <vt:lpstr>Language Topics</vt:lpstr>
      <vt:lpstr>Relative Pronouns</vt:lpstr>
      <vt:lpstr>Apresentação do PowerPoint</vt:lpstr>
      <vt:lpstr>• Whose: usamos whose para indicar posse e para nos referirmos a pessoas, coisas ou animais. Equivale a “cujo(s)”, “cuja(s)”, em português. This girl whose hand is up is Camila. Paulo whose brother is blond and plays the guitar.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8º ano</dc:title>
  <dc:creator>Vivian Marques Viccino Maffei</dc:creator>
  <cp:lastModifiedBy> </cp:lastModifiedBy>
  <cp:revision>7</cp:revision>
  <dcterms:modified xsi:type="dcterms:W3CDTF">2023-06-21T15:16:12Z</dcterms:modified>
</cp:coreProperties>
</file>