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60" r:id="rId4"/>
    <p:sldId id="320" r:id="rId5"/>
    <p:sldId id="265" r:id="rId6"/>
    <p:sldId id="314" r:id="rId7"/>
    <p:sldId id="270" r:id="rId8"/>
    <p:sldId id="282" r:id="rId9"/>
    <p:sldId id="283" r:id="rId10"/>
    <p:sldId id="339" r:id="rId11"/>
    <p:sldId id="340" r:id="rId12"/>
    <p:sldId id="349" r:id="rId13"/>
  </p:sldIdLst>
  <p:sldSz cx="9144000" cy="5143500" type="screen16x9"/>
  <p:notesSz cx="6858000" cy="9144000"/>
  <p:embeddedFontLst>
    <p:embeddedFont>
      <p:font typeface="Lato" panose="020F0502020204030203" pitchFamily="34" charset="0"/>
      <p:regular r:id="rId15"/>
      <p:bold r:id="rId16"/>
      <p:italic r:id="rId17"/>
      <p:boldItalic r:id="rId18"/>
    </p:embeddedFont>
    <p:embeddedFont>
      <p:font typeface="Raleway" pitchFamily="2" charset="0"/>
      <p:regular r:id="rId19"/>
      <p:bold r:id="rId20"/>
      <p:italic r:id="rId21"/>
      <p:boldItalic r:id="rId22"/>
    </p:embeddedFont>
    <p:embeddedFont>
      <p:font typeface="Roboto" panose="02000000000000000000" pitchFamily="2"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211">
          <p15:clr>
            <a:srgbClr val="747775"/>
          </p15:clr>
        </p15:guide>
        <p15:guide id="2" pos="261">
          <p15:clr>
            <a:srgbClr val="747775"/>
          </p15:clr>
        </p15:guide>
        <p15:guide id="3" pos="5499">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E9EA83-E7E9-1E52-FE14-3B0581D2784F}" v="1" dt="2023-05-23T13:52:27.561"/>
  </p1510:revLst>
</p1510:revInfo>
</file>

<file path=ppt/tableStyles.xml><?xml version="1.0" encoding="utf-8"?>
<a:tblStyleLst xmlns:a="http://schemas.openxmlformats.org/drawingml/2006/main" def="{F6FDFBBA-7252-4AB3-9EA9-580C68586B57}">
  <a:tblStyle styleId="{F6FDFBBA-7252-4AB3-9EA9-580C68586B57}"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16" y="84"/>
      </p:cViewPr>
      <p:guideLst>
        <p:guide orient="horz" pos="2211"/>
        <p:guide pos="261"/>
        <p:guide pos="54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font" Target="fonts/font11.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0.fntdata"/><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5.fntdata"/><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41457e93ce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41457e93ce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1e25bb0191b_0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1e25bb0191b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41457e93ce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41457e93ce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241425aa8e2_0_1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241425aa8e2_0_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241425aa8e2_0_1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241425aa8e2_0_1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241425aa8e2_0_3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241425aa8e2_0_3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0"/>
              </a:spcBef>
              <a:spcAft>
                <a:spcPts val="0"/>
              </a:spcAft>
              <a:buClr>
                <a:schemeClr val="lt1"/>
              </a:buClr>
              <a:buSzPts val="1100"/>
              <a:buChar char="○"/>
              <a:defRPr>
                <a:solidFill>
                  <a:schemeClr val="lt1"/>
                </a:solidFill>
              </a:defRPr>
            </a:lvl2pPr>
            <a:lvl3pPr marL="1371600" lvl="2" indent="-298450">
              <a:spcBef>
                <a:spcPts val="0"/>
              </a:spcBef>
              <a:spcAft>
                <a:spcPts val="0"/>
              </a:spcAft>
              <a:buClr>
                <a:schemeClr val="lt1"/>
              </a:buClr>
              <a:buSzPts val="1100"/>
              <a:buChar char="■"/>
              <a:defRPr>
                <a:solidFill>
                  <a:schemeClr val="lt1"/>
                </a:solidFill>
              </a:defRPr>
            </a:lvl3pPr>
            <a:lvl4pPr marL="1828800" lvl="3" indent="-298450">
              <a:spcBef>
                <a:spcPts val="0"/>
              </a:spcBef>
              <a:spcAft>
                <a:spcPts val="0"/>
              </a:spcAft>
              <a:buClr>
                <a:schemeClr val="lt1"/>
              </a:buClr>
              <a:buSzPts val="1100"/>
              <a:buChar char="●"/>
              <a:defRPr>
                <a:solidFill>
                  <a:schemeClr val="lt1"/>
                </a:solidFill>
              </a:defRPr>
            </a:lvl4pPr>
            <a:lvl5pPr marL="2286000" lvl="4" indent="-298450">
              <a:spcBef>
                <a:spcPts val="0"/>
              </a:spcBef>
              <a:spcAft>
                <a:spcPts val="0"/>
              </a:spcAft>
              <a:buClr>
                <a:schemeClr val="lt1"/>
              </a:buClr>
              <a:buSzPts val="1100"/>
              <a:buChar char="○"/>
              <a:defRPr>
                <a:solidFill>
                  <a:schemeClr val="lt1"/>
                </a:solidFill>
              </a:defRPr>
            </a:lvl5pPr>
            <a:lvl6pPr marL="2743200" lvl="5" indent="-298450">
              <a:spcBef>
                <a:spcPts val="0"/>
              </a:spcBef>
              <a:spcAft>
                <a:spcPts val="0"/>
              </a:spcAft>
              <a:buClr>
                <a:schemeClr val="lt1"/>
              </a:buClr>
              <a:buSzPts val="1100"/>
              <a:buChar char="■"/>
              <a:defRPr>
                <a:solidFill>
                  <a:schemeClr val="lt1"/>
                </a:solidFill>
              </a:defRPr>
            </a:lvl6pPr>
            <a:lvl7pPr marL="3200400" lvl="6" indent="-298450">
              <a:spcBef>
                <a:spcPts val="0"/>
              </a:spcBef>
              <a:spcAft>
                <a:spcPts val="0"/>
              </a:spcAft>
              <a:buClr>
                <a:schemeClr val="lt1"/>
              </a:buClr>
              <a:buSzPts val="1100"/>
              <a:buChar char="●"/>
              <a:defRPr>
                <a:solidFill>
                  <a:schemeClr val="lt1"/>
                </a:solidFill>
              </a:defRPr>
            </a:lvl7pPr>
            <a:lvl8pPr marL="3657600" lvl="7" indent="-298450">
              <a:spcBef>
                <a:spcPts val="0"/>
              </a:spcBef>
              <a:spcAft>
                <a:spcPts val="0"/>
              </a:spcAft>
              <a:buClr>
                <a:schemeClr val="lt1"/>
              </a:buClr>
              <a:buSzPts val="1100"/>
              <a:buChar char="○"/>
              <a:defRPr>
                <a:solidFill>
                  <a:schemeClr val="lt1"/>
                </a:solidFill>
              </a:defRPr>
            </a:lvl8pPr>
            <a:lvl9pPr marL="4114800" lvl="8" indent="-298450">
              <a:spcBef>
                <a:spcPts val="0"/>
              </a:spcBef>
              <a:spcAft>
                <a:spcPts val="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2.sv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sz="5900"/>
              <a:t>8º ano</a:t>
            </a:r>
            <a:endParaRPr sz="5900"/>
          </a:p>
        </p:txBody>
      </p:sp>
      <p:sp>
        <p:nvSpPr>
          <p:cNvPr id="2" name="CaixaDeTexto 1">
            <a:extLst>
              <a:ext uri="{FF2B5EF4-FFF2-40B4-BE49-F238E27FC236}">
                <a16:creationId xmlns:a16="http://schemas.microsoft.com/office/drawing/2014/main" id="{72CEDC82-070F-FE4B-4EB3-35087B657E74}"/>
              </a:ext>
            </a:extLst>
          </p:cNvPr>
          <p:cNvSpPr txBox="1"/>
          <p:nvPr/>
        </p:nvSpPr>
        <p:spPr>
          <a:xfrm>
            <a:off x="3911203" y="67469"/>
            <a:ext cx="1330325" cy="307777"/>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pt-BR" b="1" dirty="0"/>
              <a:t>CONJUNTO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28D4B71D-595B-EDD5-D06A-1EF26F0F3C39}"/>
              </a:ext>
            </a:extLst>
          </p:cNvPr>
          <p:cNvSpPr txBox="1"/>
          <p:nvPr/>
        </p:nvSpPr>
        <p:spPr>
          <a:xfrm>
            <a:off x="778934" y="834760"/>
            <a:ext cx="7902222" cy="3477875"/>
          </a:xfrm>
          <a:prstGeom prst="rect">
            <a:avLst/>
          </a:prstGeom>
          <a:noFill/>
        </p:spPr>
        <p:txBody>
          <a:bodyPr wrap="square">
            <a:spAutoFit/>
          </a:bodyPr>
          <a:lstStyle/>
          <a:p>
            <a:pPr algn="l"/>
            <a:r>
              <a:rPr lang="pt-BR" sz="2000" b="1" i="1" u="none" strike="noStrike" baseline="0" dirty="0">
                <a:solidFill>
                  <a:srgbClr val="2F2F2E"/>
                </a:solidFill>
                <a:latin typeface="+mn-lt"/>
              </a:rPr>
              <a:t>Will vs. </a:t>
            </a:r>
            <a:r>
              <a:rPr lang="pt-BR" sz="2000" b="1" i="1" u="none" strike="noStrike" baseline="0" dirty="0" err="1">
                <a:solidFill>
                  <a:srgbClr val="2F2F2E"/>
                </a:solidFill>
                <a:latin typeface="+mn-lt"/>
              </a:rPr>
              <a:t>Going</a:t>
            </a:r>
            <a:r>
              <a:rPr lang="pt-BR" sz="2000" b="1" i="1" u="none" strike="noStrike" baseline="0" dirty="0">
                <a:solidFill>
                  <a:srgbClr val="2F2F2E"/>
                </a:solidFill>
                <a:latin typeface="+mn-lt"/>
              </a:rPr>
              <a:t> </a:t>
            </a:r>
            <a:r>
              <a:rPr lang="pt-BR" sz="2000" b="1" i="1" u="none" strike="noStrike" baseline="0" dirty="0" err="1">
                <a:solidFill>
                  <a:srgbClr val="2F2F2E"/>
                </a:solidFill>
                <a:latin typeface="+mn-lt"/>
              </a:rPr>
              <a:t>To</a:t>
            </a:r>
            <a:endParaRPr lang="pt-BR" sz="2000" b="1" i="1" u="none" strike="noStrike" baseline="0" dirty="0">
              <a:solidFill>
                <a:srgbClr val="2F2F2E"/>
              </a:solidFill>
              <a:latin typeface="+mn-lt"/>
            </a:endParaRPr>
          </a:p>
          <a:p>
            <a:pPr algn="l"/>
            <a:endParaRPr lang="pt-BR" sz="2000" b="1" i="1" u="none" strike="noStrike" baseline="0" dirty="0">
              <a:solidFill>
                <a:srgbClr val="2F2F2E"/>
              </a:solidFill>
              <a:latin typeface="+mn-lt"/>
            </a:endParaRPr>
          </a:p>
          <a:p>
            <a:pPr algn="l"/>
            <a:r>
              <a:rPr lang="pt-BR" sz="2000" b="0" i="0" u="none" strike="noStrike" baseline="0" dirty="0">
                <a:solidFill>
                  <a:srgbClr val="2F2F2E"/>
                </a:solidFill>
                <a:latin typeface="+mn-lt"/>
              </a:rPr>
              <a:t>• Usamos </a:t>
            </a:r>
            <a:r>
              <a:rPr lang="pt-BR" sz="2000" i="1" u="none" strike="noStrike" baseline="0" dirty="0" err="1">
                <a:solidFill>
                  <a:srgbClr val="2F2F2E"/>
                </a:solidFill>
                <a:latin typeface="+mn-lt"/>
              </a:rPr>
              <a:t>will</a:t>
            </a:r>
            <a:r>
              <a:rPr lang="pt-BR" sz="2000" i="1" u="none" strike="noStrike" baseline="0" dirty="0">
                <a:solidFill>
                  <a:srgbClr val="2F2F2E"/>
                </a:solidFill>
                <a:latin typeface="+mn-lt"/>
              </a:rPr>
              <a:t> </a:t>
            </a:r>
            <a:r>
              <a:rPr lang="pt-BR" sz="2000" i="0" u="none" strike="noStrike" baseline="0" dirty="0">
                <a:solidFill>
                  <a:srgbClr val="2F2F2E"/>
                </a:solidFill>
                <a:latin typeface="+mn-lt"/>
              </a:rPr>
              <a:t>ou </a:t>
            </a:r>
            <a:r>
              <a:rPr lang="pt-BR" sz="2000" i="1" u="none" strike="noStrike" baseline="0" dirty="0" err="1">
                <a:solidFill>
                  <a:srgbClr val="2F2F2E"/>
                </a:solidFill>
                <a:latin typeface="+mn-lt"/>
              </a:rPr>
              <a:t>going</a:t>
            </a:r>
            <a:r>
              <a:rPr lang="pt-BR" sz="2000" i="1" u="none" strike="noStrike" baseline="0" dirty="0">
                <a:solidFill>
                  <a:srgbClr val="2F2F2E"/>
                </a:solidFill>
                <a:latin typeface="+mn-lt"/>
              </a:rPr>
              <a:t> </a:t>
            </a:r>
            <a:r>
              <a:rPr lang="pt-BR" sz="2000" i="1" u="none" strike="noStrike" baseline="0" dirty="0" err="1">
                <a:solidFill>
                  <a:srgbClr val="2F2F2E"/>
                </a:solidFill>
                <a:latin typeface="+mn-lt"/>
              </a:rPr>
              <a:t>to</a:t>
            </a:r>
            <a:r>
              <a:rPr lang="pt-BR" sz="2000" i="1" u="none" strike="noStrike" baseline="0" dirty="0">
                <a:solidFill>
                  <a:srgbClr val="2F2F2E"/>
                </a:solidFill>
                <a:latin typeface="+mn-lt"/>
              </a:rPr>
              <a:t> </a:t>
            </a:r>
            <a:r>
              <a:rPr lang="pt-BR" sz="2000" i="0" u="none" strike="noStrike" baseline="0" dirty="0">
                <a:solidFill>
                  <a:srgbClr val="2F2F2E"/>
                </a:solidFill>
                <a:latin typeface="+mn-lt"/>
              </a:rPr>
              <a:t>para </a:t>
            </a:r>
            <a:r>
              <a:rPr lang="pt-BR" sz="2000" b="0" i="0" u="none" strike="noStrike" baseline="0" dirty="0">
                <a:solidFill>
                  <a:srgbClr val="2F2F2E"/>
                </a:solidFill>
                <a:latin typeface="+mn-lt"/>
              </a:rPr>
              <a:t>falarmos de eventos futuros ou previsões.</a:t>
            </a:r>
          </a:p>
          <a:p>
            <a:pPr algn="l"/>
            <a:r>
              <a:rPr lang="en-US" sz="1800" b="0" i="1" u="none" strike="noStrike" baseline="0" dirty="0">
                <a:solidFill>
                  <a:schemeClr val="bg2"/>
                </a:solidFill>
                <a:latin typeface="+mn-lt"/>
              </a:rPr>
              <a:t>It</a:t>
            </a:r>
            <a:r>
              <a:rPr lang="en-US" sz="1800" b="1" i="1" u="none" strike="noStrike" baseline="0" dirty="0">
                <a:solidFill>
                  <a:schemeClr val="bg2"/>
                </a:solidFill>
                <a:latin typeface="+mn-lt"/>
              </a:rPr>
              <a:t>’s</a:t>
            </a:r>
            <a:r>
              <a:rPr lang="en-US" sz="1800" b="0" i="1" u="none" strike="noStrike" baseline="0" dirty="0">
                <a:solidFill>
                  <a:schemeClr val="bg2"/>
                </a:solidFill>
                <a:latin typeface="+mn-lt"/>
              </a:rPr>
              <a:t> </a:t>
            </a:r>
            <a:r>
              <a:rPr lang="en-US" sz="1800" b="1" i="1" u="none" strike="noStrike" baseline="0" dirty="0">
                <a:solidFill>
                  <a:schemeClr val="bg2"/>
                </a:solidFill>
                <a:latin typeface="+mn-lt"/>
              </a:rPr>
              <a:t>going to</a:t>
            </a:r>
            <a:r>
              <a:rPr lang="en-US" sz="1800" b="0" i="1" u="none" strike="noStrike" baseline="0" dirty="0">
                <a:solidFill>
                  <a:schemeClr val="bg2"/>
                </a:solidFill>
                <a:latin typeface="+mn-lt"/>
              </a:rPr>
              <a:t> / </a:t>
            </a:r>
            <a:r>
              <a:rPr lang="en-US" sz="1800" b="1" i="1" u="none" strike="noStrike" baseline="0" dirty="0">
                <a:solidFill>
                  <a:schemeClr val="bg2"/>
                </a:solidFill>
                <a:latin typeface="+mn-lt"/>
              </a:rPr>
              <a:t>’ll</a:t>
            </a:r>
            <a:r>
              <a:rPr lang="en-US" sz="1800" b="0" i="1" u="none" strike="noStrike" baseline="0" dirty="0">
                <a:solidFill>
                  <a:schemeClr val="bg2"/>
                </a:solidFill>
                <a:latin typeface="+mn-lt"/>
              </a:rPr>
              <a:t> be awesome! </a:t>
            </a:r>
            <a:r>
              <a:rPr lang="en-US" sz="1800" b="0" u="none" strike="noStrike" baseline="0" dirty="0">
                <a:solidFill>
                  <a:schemeClr val="bg2"/>
                </a:solidFill>
                <a:latin typeface="+mn-lt"/>
              </a:rPr>
              <a:t>(</a:t>
            </a:r>
            <a:r>
              <a:rPr lang="en-US" sz="1800" b="0" u="none" strike="noStrike" baseline="0" dirty="0" err="1">
                <a:solidFill>
                  <a:schemeClr val="bg2"/>
                </a:solidFill>
                <a:latin typeface="+mn-lt"/>
              </a:rPr>
              <a:t>previsão</a:t>
            </a:r>
            <a:r>
              <a:rPr lang="en-US" sz="1800" b="0" u="none" strike="noStrike" baseline="0" dirty="0">
                <a:solidFill>
                  <a:schemeClr val="bg2"/>
                </a:solidFill>
                <a:latin typeface="+mn-lt"/>
              </a:rPr>
              <a:t>)</a:t>
            </a:r>
          </a:p>
          <a:p>
            <a:pPr algn="l"/>
            <a:endParaRPr lang="pt-BR" sz="2000" b="0" i="0" u="none" strike="noStrike" baseline="0" dirty="0">
              <a:solidFill>
                <a:srgbClr val="2F2F2E"/>
              </a:solidFill>
              <a:latin typeface="+mn-lt"/>
            </a:endParaRPr>
          </a:p>
          <a:p>
            <a:pPr algn="l"/>
            <a:r>
              <a:rPr lang="pt-BR" sz="2000" b="0" i="0" u="none" strike="noStrike" baseline="0" dirty="0">
                <a:solidFill>
                  <a:srgbClr val="2F2F2E"/>
                </a:solidFill>
                <a:latin typeface="+mn-lt"/>
              </a:rPr>
              <a:t>• Em geral, </a:t>
            </a:r>
            <a:r>
              <a:rPr lang="pt-BR" sz="2000" i="1" u="none" strike="noStrike" baseline="0" dirty="0" err="1">
                <a:solidFill>
                  <a:srgbClr val="2F2F2E"/>
                </a:solidFill>
                <a:latin typeface="+mn-lt"/>
              </a:rPr>
              <a:t>will</a:t>
            </a:r>
            <a:r>
              <a:rPr lang="pt-BR" sz="2000" i="1" u="none" strike="noStrike" baseline="0" dirty="0">
                <a:solidFill>
                  <a:srgbClr val="2F2F2E"/>
                </a:solidFill>
                <a:latin typeface="+mn-lt"/>
              </a:rPr>
              <a:t> </a:t>
            </a:r>
            <a:r>
              <a:rPr lang="pt-BR" sz="2000" i="0" u="none" strike="noStrike" baseline="0" dirty="0">
                <a:solidFill>
                  <a:srgbClr val="2F2F2E"/>
                </a:solidFill>
                <a:latin typeface="+mn-lt"/>
              </a:rPr>
              <a:t>é mais formal que </a:t>
            </a:r>
            <a:r>
              <a:rPr lang="pt-BR" sz="2000" i="1" u="none" strike="noStrike" baseline="0" dirty="0" err="1">
                <a:solidFill>
                  <a:srgbClr val="2F2F2E"/>
                </a:solidFill>
                <a:latin typeface="+mn-lt"/>
              </a:rPr>
              <a:t>going</a:t>
            </a:r>
            <a:r>
              <a:rPr lang="pt-BR" sz="2000" i="1" u="none" strike="noStrike" baseline="0" dirty="0">
                <a:solidFill>
                  <a:srgbClr val="2F2F2E"/>
                </a:solidFill>
                <a:latin typeface="+mn-lt"/>
              </a:rPr>
              <a:t> </a:t>
            </a:r>
            <a:r>
              <a:rPr lang="pt-BR" sz="2000" i="1" u="none" strike="noStrike" baseline="0" dirty="0" err="1">
                <a:solidFill>
                  <a:srgbClr val="2F2F2E"/>
                </a:solidFill>
                <a:latin typeface="+mn-lt"/>
              </a:rPr>
              <a:t>to</a:t>
            </a:r>
            <a:r>
              <a:rPr lang="pt-BR" sz="2000" i="0" u="none" strike="noStrike" baseline="0" dirty="0">
                <a:solidFill>
                  <a:srgbClr val="2F2F2E"/>
                </a:solidFill>
                <a:latin typeface="+mn-lt"/>
              </a:rPr>
              <a:t>.</a:t>
            </a:r>
          </a:p>
          <a:p>
            <a:pPr algn="l"/>
            <a:endParaRPr lang="pt-BR" sz="2000" b="0" i="0" u="none" strike="noStrike" baseline="0" dirty="0">
              <a:solidFill>
                <a:srgbClr val="2F2F2E"/>
              </a:solidFill>
              <a:latin typeface="+mn-lt"/>
            </a:endParaRPr>
          </a:p>
          <a:p>
            <a:pPr algn="l"/>
            <a:r>
              <a:rPr lang="pt-BR" sz="2000" b="0" i="0" u="none" strike="noStrike" baseline="0" dirty="0">
                <a:solidFill>
                  <a:srgbClr val="2F2F2E"/>
                </a:solidFill>
                <a:latin typeface="+mn-lt"/>
              </a:rPr>
              <a:t>• </a:t>
            </a:r>
            <a:r>
              <a:rPr lang="pt-BR" sz="2000" i="0" u="none" strike="noStrike" baseline="0" dirty="0">
                <a:solidFill>
                  <a:srgbClr val="2F2F2E"/>
                </a:solidFill>
                <a:latin typeface="+mn-lt"/>
              </a:rPr>
              <a:t>Usamos </a:t>
            </a:r>
            <a:r>
              <a:rPr lang="pt-BR" sz="2000" i="1" u="none" strike="noStrike" baseline="0" dirty="0" err="1">
                <a:solidFill>
                  <a:schemeClr val="bg2"/>
                </a:solidFill>
                <a:latin typeface="+mn-lt"/>
              </a:rPr>
              <a:t>going</a:t>
            </a:r>
            <a:r>
              <a:rPr lang="pt-BR" sz="2000" i="1" u="none" strike="noStrike" baseline="0" dirty="0">
                <a:solidFill>
                  <a:schemeClr val="bg2"/>
                </a:solidFill>
                <a:latin typeface="+mn-lt"/>
              </a:rPr>
              <a:t> </a:t>
            </a:r>
            <a:r>
              <a:rPr lang="pt-BR" sz="2000" i="1" u="none" strike="noStrike" baseline="0" dirty="0" err="1">
                <a:solidFill>
                  <a:schemeClr val="bg2"/>
                </a:solidFill>
                <a:latin typeface="+mn-lt"/>
              </a:rPr>
              <a:t>to</a:t>
            </a:r>
            <a:r>
              <a:rPr lang="pt-BR" sz="2000" i="1" u="none" strike="noStrike" baseline="0" dirty="0">
                <a:solidFill>
                  <a:schemeClr val="bg2"/>
                </a:solidFill>
                <a:latin typeface="+mn-lt"/>
              </a:rPr>
              <a:t> </a:t>
            </a:r>
            <a:r>
              <a:rPr lang="pt-BR" sz="2000" i="0" u="none" strike="noStrike" baseline="0" dirty="0">
                <a:solidFill>
                  <a:srgbClr val="2F2F2E"/>
                </a:solidFill>
                <a:latin typeface="+mn-lt"/>
              </a:rPr>
              <a:t>em vez de </a:t>
            </a:r>
            <a:r>
              <a:rPr lang="pt-BR" sz="2000" i="1" u="none" strike="noStrike" baseline="0" dirty="0" err="1">
                <a:solidFill>
                  <a:srgbClr val="2F2F2E"/>
                </a:solidFill>
                <a:latin typeface="+mn-lt"/>
              </a:rPr>
              <a:t>will</a:t>
            </a:r>
            <a:r>
              <a:rPr lang="pt-BR" sz="2000" i="1" u="none" strike="noStrike" baseline="0" dirty="0">
                <a:solidFill>
                  <a:srgbClr val="2F2F2E"/>
                </a:solidFill>
                <a:latin typeface="+mn-lt"/>
              </a:rPr>
              <a:t> </a:t>
            </a:r>
            <a:r>
              <a:rPr lang="pt-BR" sz="2000" i="0" u="none" strike="noStrike" baseline="0" dirty="0">
                <a:solidFill>
                  <a:srgbClr val="2F2F2E"/>
                </a:solidFill>
                <a:latin typeface="+mn-lt"/>
              </a:rPr>
              <a:t>para falarmos de planos ou decisões para o futur</a:t>
            </a:r>
            <a:r>
              <a:rPr lang="pt-BR" sz="2000" b="0" i="0" u="none" strike="noStrike" baseline="0" dirty="0">
                <a:solidFill>
                  <a:srgbClr val="2F2F2E"/>
                </a:solidFill>
                <a:latin typeface="+mn-lt"/>
              </a:rPr>
              <a:t>o.</a:t>
            </a:r>
          </a:p>
          <a:p>
            <a:pPr algn="l"/>
            <a:r>
              <a:rPr lang="en-US" sz="1800" b="0" i="1" u="none" strike="noStrike" baseline="0" dirty="0">
                <a:solidFill>
                  <a:srgbClr val="2F2F2E"/>
                </a:solidFill>
                <a:latin typeface="+mn-lt"/>
              </a:rPr>
              <a:t>We</a:t>
            </a:r>
            <a:r>
              <a:rPr lang="en-US" sz="1800" b="1" i="1" u="none" strike="noStrike" baseline="0" dirty="0">
                <a:solidFill>
                  <a:schemeClr val="bg2"/>
                </a:solidFill>
                <a:latin typeface="+mn-lt"/>
              </a:rPr>
              <a:t>’re going to eat </a:t>
            </a:r>
            <a:r>
              <a:rPr lang="en-US" sz="1800" b="0" i="1" u="none" strike="noStrike" baseline="0" dirty="0">
                <a:solidFill>
                  <a:srgbClr val="2F2F2E"/>
                </a:solidFill>
                <a:latin typeface="+mn-lt"/>
              </a:rPr>
              <a:t>at a local restaurant. </a:t>
            </a:r>
            <a:r>
              <a:rPr lang="en-US" sz="1800" b="0" u="none" strike="noStrike" baseline="0" dirty="0">
                <a:solidFill>
                  <a:srgbClr val="2F2F2E"/>
                </a:solidFill>
                <a:latin typeface="+mn-lt"/>
              </a:rPr>
              <a:t>(</a:t>
            </a:r>
            <a:r>
              <a:rPr lang="en-US" sz="1800" b="0" u="none" strike="noStrike" baseline="0" dirty="0" err="1">
                <a:solidFill>
                  <a:srgbClr val="2F2F2E"/>
                </a:solidFill>
                <a:latin typeface="+mn-lt"/>
              </a:rPr>
              <a:t>plano</a:t>
            </a:r>
            <a:r>
              <a:rPr lang="en-US" sz="1800" b="0" u="none" strike="noStrike" baseline="0" dirty="0">
                <a:solidFill>
                  <a:srgbClr val="2F2F2E"/>
                </a:solidFill>
                <a:latin typeface="+mn-lt"/>
              </a:rPr>
              <a:t>)</a:t>
            </a:r>
          </a:p>
        </p:txBody>
      </p:sp>
      <p:pic>
        <p:nvPicPr>
          <p:cNvPr id="5" name="Gráfico 4" descr="Círculo com seta para a esquerda estrutura de tópicos">
            <a:extLst>
              <a:ext uri="{FF2B5EF4-FFF2-40B4-BE49-F238E27FC236}">
                <a16:creationId xmlns:a16="http://schemas.microsoft.com/office/drawing/2014/main" id="{19E03584-2669-5DF1-72BF-DDFA5DE9836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064300" y="4229831"/>
            <a:ext cx="647700" cy="647700"/>
          </a:xfrm>
          <a:prstGeom prst="rect">
            <a:avLst/>
          </a:prstGeom>
        </p:spPr>
      </p:pic>
    </p:spTree>
    <p:extLst>
      <p:ext uri="{BB962C8B-B14F-4D97-AF65-F5344CB8AC3E}">
        <p14:creationId xmlns:p14="http://schemas.microsoft.com/office/powerpoint/2010/main" val="3281361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a:extLst>
              <a:ext uri="{FF2B5EF4-FFF2-40B4-BE49-F238E27FC236}">
                <a16:creationId xmlns:a16="http://schemas.microsoft.com/office/drawing/2014/main" id="{115BBE0A-8899-2B0E-05EC-02A572C10F6F}"/>
              </a:ext>
            </a:extLst>
          </p:cNvPr>
          <p:cNvSpPr txBox="1"/>
          <p:nvPr/>
        </p:nvSpPr>
        <p:spPr>
          <a:xfrm>
            <a:off x="736599" y="1448365"/>
            <a:ext cx="7786512" cy="2554545"/>
          </a:xfrm>
          <a:prstGeom prst="rect">
            <a:avLst/>
          </a:prstGeom>
          <a:noFill/>
        </p:spPr>
        <p:txBody>
          <a:bodyPr wrap="square">
            <a:spAutoFit/>
          </a:bodyPr>
          <a:lstStyle/>
          <a:p>
            <a:pPr algn="l"/>
            <a:r>
              <a:rPr lang="pt-BR" sz="2000" b="0" i="0" u="none" strike="noStrike" baseline="0" dirty="0">
                <a:solidFill>
                  <a:schemeClr val="bg2"/>
                </a:solidFill>
                <a:latin typeface="+mn-lt"/>
              </a:rPr>
              <a:t>• Usamos </a:t>
            </a:r>
            <a:r>
              <a:rPr lang="pt-BR" sz="2000" i="1" u="none" strike="noStrike" baseline="0" dirty="0" err="1">
                <a:solidFill>
                  <a:schemeClr val="bg2"/>
                </a:solidFill>
                <a:latin typeface="+mn-lt"/>
              </a:rPr>
              <a:t>will</a:t>
            </a:r>
            <a:r>
              <a:rPr lang="pt-BR" sz="2000" b="1" i="1" u="none" strike="noStrike" baseline="0" dirty="0">
                <a:solidFill>
                  <a:schemeClr val="bg2"/>
                </a:solidFill>
                <a:latin typeface="+mn-lt"/>
              </a:rPr>
              <a:t> </a:t>
            </a:r>
            <a:r>
              <a:rPr lang="pt-BR" sz="2000" b="0" i="0" u="none" strike="noStrike" baseline="0" dirty="0">
                <a:solidFill>
                  <a:schemeClr val="bg2"/>
                </a:solidFill>
                <a:latin typeface="+mn-lt"/>
              </a:rPr>
              <a:t>para falar de certezas no futuro.</a:t>
            </a:r>
          </a:p>
          <a:p>
            <a:r>
              <a:rPr lang="en-US" sz="1800" b="0" i="1" u="none" strike="noStrike" baseline="0" dirty="0">
                <a:solidFill>
                  <a:srgbClr val="2F2F2E"/>
                </a:solidFill>
                <a:latin typeface="+mn-lt"/>
              </a:rPr>
              <a:t>My birthday </a:t>
            </a:r>
            <a:r>
              <a:rPr lang="en-US" sz="1800" b="1" i="1" u="none" strike="noStrike" baseline="0" dirty="0">
                <a:solidFill>
                  <a:schemeClr val="bg2"/>
                </a:solidFill>
                <a:latin typeface="+mn-lt"/>
              </a:rPr>
              <a:t>will be </a:t>
            </a:r>
            <a:r>
              <a:rPr lang="en-US" sz="1800" b="0" i="1" u="none" strike="noStrike" baseline="0" dirty="0">
                <a:solidFill>
                  <a:srgbClr val="2F2F2E"/>
                </a:solidFill>
                <a:latin typeface="+mn-lt"/>
              </a:rPr>
              <a:t>next weekend. </a:t>
            </a:r>
            <a:r>
              <a:rPr lang="en-US" sz="1800" b="0" u="none" strike="noStrike" baseline="0" dirty="0">
                <a:solidFill>
                  <a:srgbClr val="2F2F2E"/>
                </a:solidFill>
                <a:latin typeface="+mn-lt"/>
              </a:rPr>
              <a:t>(</a:t>
            </a:r>
            <a:r>
              <a:rPr lang="en-US" sz="1800" b="0" u="none" strike="noStrike" baseline="0" dirty="0" err="1">
                <a:solidFill>
                  <a:srgbClr val="2F2F2E"/>
                </a:solidFill>
                <a:latin typeface="+mn-lt"/>
              </a:rPr>
              <a:t>certeza</a:t>
            </a:r>
            <a:r>
              <a:rPr lang="en-US" sz="1800" b="0" u="none" strike="noStrike" baseline="0" dirty="0">
                <a:solidFill>
                  <a:srgbClr val="2F2F2E"/>
                </a:solidFill>
                <a:latin typeface="+mn-lt"/>
              </a:rPr>
              <a:t>)</a:t>
            </a:r>
          </a:p>
          <a:p>
            <a:pPr algn="l"/>
            <a:endParaRPr lang="pt-BR" sz="2000" b="0" i="0" u="none" strike="noStrike" baseline="0" dirty="0">
              <a:solidFill>
                <a:schemeClr val="bg2"/>
              </a:solidFill>
              <a:latin typeface="+mn-lt"/>
            </a:endParaRPr>
          </a:p>
          <a:p>
            <a:pPr algn="l"/>
            <a:r>
              <a:rPr lang="pt-BR" sz="2000" b="0" i="0" u="none" strike="noStrike" baseline="0" dirty="0">
                <a:solidFill>
                  <a:schemeClr val="bg2"/>
                </a:solidFill>
                <a:latin typeface="+mn-lt"/>
              </a:rPr>
              <a:t>• Usamos </a:t>
            </a:r>
            <a:r>
              <a:rPr lang="pt-BR" sz="2000" i="1" u="none" strike="noStrike" baseline="0" dirty="0" err="1">
                <a:solidFill>
                  <a:schemeClr val="bg2"/>
                </a:solidFill>
                <a:latin typeface="+mn-lt"/>
              </a:rPr>
              <a:t>going</a:t>
            </a:r>
            <a:r>
              <a:rPr lang="pt-BR" sz="2000" i="1" u="none" strike="noStrike" baseline="0" dirty="0">
                <a:solidFill>
                  <a:schemeClr val="bg2"/>
                </a:solidFill>
                <a:latin typeface="+mn-lt"/>
              </a:rPr>
              <a:t> </a:t>
            </a:r>
            <a:r>
              <a:rPr lang="pt-BR" sz="2000" i="1" u="none" strike="noStrike" baseline="0" dirty="0" err="1">
                <a:solidFill>
                  <a:schemeClr val="bg2"/>
                </a:solidFill>
                <a:latin typeface="+mn-lt"/>
              </a:rPr>
              <a:t>to</a:t>
            </a:r>
            <a:r>
              <a:rPr lang="pt-BR" sz="2000" i="1" u="none" strike="noStrike" baseline="0" dirty="0">
                <a:solidFill>
                  <a:schemeClr val="bg2"/>
                </a:solidFill>
                <a:latin typeface="+mn-lt"/>
              </a:rPr>
              <a:t> </a:t>
            </a:r>
            <a:r>
              <a:rPr lang="pt-BR" sz="2000" b="0" i="0" u="none" strike="noStrike" baseline="0" dirty="0">
                <a:solidFill>
                  <a:schemeClr val="bg2"/>
                </a:solidFill>
                <a:latin typeface="+mn-lt"/>
              </a:rPr>
              <a:t>para falar de uma previsão quando é baseada em algo externo, que percebemos, por exemplo, no momento em que falamos.</a:t>
            </a:r>
          </a:p>
          <a:p>
            <a:pPr algn="l"/>
            <a:r>
              <a:rPr lang="en-US" sz="1800" b="0" i="1" u="none" strike="noStrike" baseline="0" dirty="0">
                <a:solidFill>
                  <a:schemeClr val="bg2"/>
                </a:solidFill>
                <a:latin typeface="+mn-lt"/>
              </a:rPr>
              <a:t>Today it’</a:t>
            </a:r>
            <a:r>
              <a:rPr lang="en-US" sz="1800" b="1" i="1" u="none" strike="noStrike" baseline="0" dirty="0">
                <a:solidFill>
                  <a:schemeClr val="bg2"/>
                </a:solidFill>
                <a:latin typeface="+mn-lt"/>
              </a:rPr>
              <a:t>s going to </a:t>
            </a:r>
            <a:r>
              <a:rPr lang="en-US" sz="1800" b="0" i="1" u="none" strike="noStrike" baseline="0" dirty="0">
                <a:solidFill>
                  <a:schemeClr val="bg2"/>
                </a:solidFill>
                <a:latin typeface="+mn-lt"/>
              </a:rPr>
              <a:t>rain. There are so many clouds in </a:t>
            </a:r>
            <a:r>
              <a:rPr lang="pt-BR" sz="1800" b="0" i="1" u="none" strike="noStrike" baseline="0" dirty="0" err="1">
                <a:solidFill>
                  <a:schemeClr val="bg2"/>
                </a:solidFill>
                <a:latin typeface="+mn-lt"/>
              </a:rPr>
              <a:t>the</a:t>
            </a:r>
            <a:r>
              <a:rPr lang="pt-BR" sz="1800" b="0" i="1" u="none" strike="noStrike" baseline="0" dirty="0">
                <a:solidFill>
                  <a:schemeClr val="bg2"/>
                </a:solidFill>
                <a:latin typeface="+mn-lt"/>
              </a:rPr>
              <a:t> </a:t>
            </a:r>
            <a:r>
              <a:rPr lang="pt-BR" sz="1800" b="0" i="1" u="none" strike="noStrike" baseline="0" dirty="0" err="1">
                <a:solidFill>
                  <a:schemeClr val="bg2"/>
                </a:solidFill>
                <a:latin typeface="+mn-lt"/>
              </a:rPr>
              <a:t>sky</a:t>
            </a:r>
            <a:r>
              <a:rPr lang="pt-BR" sz="1800" i="1" dirty="0">
                <a:solidFill>
                  <a:schemeClr val="bg2"/>
                </a:solidFill>
                <a:latin typeface="+mn-lt"/>
              </a:rPr>
              <a:t>. </a:t>
            </a:r>
            <a:r>
              <a:rPr lang="pt-BR" sz="1800" b="0" u="none" strike="noStrike" baseline="0" dirty="0">
                <a:solidFill>
                  <a:schemeClr val="bg2"/>
                </a:solidFill>
                <a:latin typeface="+mn-lt"/>
              </a:rPr>
              <a:t>(Observando as nuvens, percebemos que irá chover).</a:t>
            </a:r>
            <a:endParaRPr lang="pt-BR" sz="1800" dirty="0">
              <a:solidFill>
                <a:schemeClr val="bg2"/>
              </a:solidFill>
              <a:latin typeface="+mn-lt"/>
            </a:endParaRPr>
          </a:p>
        </p:txBody>
      </p:sp>
    </p:spTree>
    <p:extLst>
      <p:ext uri="{BB962C8B-B14F-4D97-AF65-F5344CB8AC3E}">
        <p14:creationId xmlns:p14="http://schemas.microsoft.com/office/powerpoint/2010/main" val="3773381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0A6C57-AB92-8C84-193A-06BCEBBB640A}"/>
              </a:ext>
            </a:extLst>
          </p:cNvPr>
          <p:cNvSpPr>
            <a:spLocks noGrp="1"/>
          </p:cNvSpPr>
          <p:nvPr>
            <p:ph type="title"/>
          </p:nvPr>
        </p:nvSpPr>
        <p:spPr>
          <a:xfrm>
            <a:off x="727800" y="625923"/>
            <a:ext cx="7688400" cy="3821386"/>
          </a:xfrm>
        </p:spPr>
        <p:txBody>
          <a:bodyPr>
            <a:normAutofit fontScale="90000"/>
          </a:bodyPr>
          <a:lstStyle/>
          <a:p>
            <a:pPr>
              <a:lnSpc>
                <a:spcPct val="150000"/>
              </a:lnSpc>
            </a:pPr>
            <a:r>
              <a:rPr lang="pt-BR" sz="2300" dirty="0">
                <a:latin typeface="+mn-lt"/>
                <a:ea typeface="Times New Roman"/>
                <a:cs typeface="Times New Roman"/>
                <a:sym typeface="Times New Roman"/>
              </a:rPr>
              <a:t>Advérbios de frequência</a:t>
            </a:r>
            <a:br>
              <a:rPr lang="pt-BR" sz="2400" dirty="0">
                <a:latin typeface="+mn-lt"/>
                <a:ea typeface="Times New Roman"/>
                <a:cs typeface="Times New Roman"/>
                <a:sym typeface="Times New Roman"/>
              </a:rPr>
            </a:br>
            <a:r>
              <a:rPr lang="pt-BR" sz="2200" b="0" dirty="0">
                <a:latin typeface="+mn-lt"/>
                <a:ea typeface="Times New Roman"/>
                <a:cs typeface="Times New Roman"/>
                <a:sym typeface="Times New Roman"/>
              </a:rPr>
              <a:t>A</a:t>
            </a:r>
            <a:r>
              <a:rPr lang="en-US" sz="2200" b="0" dirty="0" err="1">
                <a:latin typeface="+mn-lt"/>
                <a:ea typeface="Times New Roman"/>
                <a:cs typeface="Times New Roman"/>
                <a:sym typeface="Times New Roman"/>
              </a:rPr>
              <a:t>lways</a:t>
            </a:r>
            <a:r>
              <a:rPr lang="en-US" sz="2200" b="0" dirty="0">
                <a:latin typeface="+mn-lt"/>
                <a:ea typeface="Times New Roman"/>
                <a:cs typeface="Times New Roman"/>
                <a:sym typeface="Times New Roman"/>
              </a:rPr>
              <a:t> → 100%</a:t>
            </a:r>
            <a:br>
              <a:rPr lang="en-US" sz="2200" b="0" dirty="0">
                <a:latin typeface="+mn-lt"/>
                <a:ea typeface="Times New Roman"/>
                <a:cs typeface="Times New Roman"/>
                <a:sym typeface="Times New Roman"/>
              </a:rPr>
            </a:br>
            <a:r>
              <a:rPr lang="en-US" sz="2200" b="0" dirty="0">
                <a:latin typeface="+mn-lt"/>
                <a:ea typeface="Times New Roman"/>
                <a:cs typeface="Times New Roman"/>
                <a:sym typeface="Times New Roman"/>
              </a:rPr>
              <a:t>Usually → 80-90%</a:t>
            </a:r>
            <a:br>
              <a:rPr lang="en-US" sz="2200" b="0" dirty="0">
                <a:latin typeface="+mn-lt"/>
                <a:ea typeface="Times New Roman"/>
                <a:cs typeface="Times New Roman"/>
                <a:sym typeface="Times New Roman"/>
              </a:rPr>
            </a:br>
            <a:r>
              <a:rPr lang="en-US" sz="2200" b="0" dirty="0">
                <a:latin typeface="+mn-lt"/>
                <a:ea typeface="Times New Roman"/>
                <a:cs typeface="Times New Roman"/>
                <a:sym typeface="Times New Roman"/>
              </a:rPr>
              <a:t>Often → 70-80%</a:t>
            </a:r>
            <a:br>
              <a:rPr lang="en-US" sz="2200" b="0" dirty="0">
                <a:latin typeface="+mn-lt"/>
                <a:ea typeface="Times New Roman"/>
                <a:cs typeface="Times New Roman"/>
                <a:sym typeface="Times New Roman"/>
              </a:rPr>
            </a:br>
            <a:r>
              <a:rPr lang="en-US" sz="2200" b="0" dirty="0">
                <a:latin typeface="+mn-lt"/>
                <a:ea typeface="Times New Roman"/>
                <a:cs typeface="Times New Roman"/>
                <a:sym typeface="Times New Roman"/>
              </a:rPr>
              <a:t>Sometimes → 50%</a:t>
            </a:r>
            <a:br>
              <a:rPr lang="en-US" sz="2200" b="0" dirty="0">
                <a:latin typeface="+mn-lt"/>
                <a:ea typeface="Times New Roman"/>
                <a:cs typeface="Times New Roman"/>
                <a:sym typeface="Times New Roman"/>
              </a:rPr>
            </a:br>
            <a:r>
              <a:rPr lang="en-US" sz="2200" b="0" dirty="0">
                <a:latin typeface="+mn-lt"/>
                <a:ea typeface="Times New Roman"/>
                <a:cs typeface="Times New Roman"/>
                <a:sym typeface="Times New Roman"/>
              </a:rPr>
              <a:t>Rarely → 20-30%</a:t>
            </a:r>
            <a:br>
              <a:rPr lang="en-US" sz="2200" b="0" dirty="0">
                <a:latin typeface="+mn-lt"/>
                <a:ea typeface="Times New Roman"/>
                <a:cs typeface="Times New Roman"/>
                <a:sym typeface="Times New Roman"/>
              </a:rPr>
            </a:br>
            <a:r>
              <a:rPr lang="en-US" sz="2200" b="0" dirty="0">
                <a:latin typeface="+mn-lt"/>
                <a:ea typeface="Times New Roman"/>
                <a:cs typeface="Times New Roman"/>
                <a:sym typeface="Times New Roman"/>
              </a:rPr>
              <a:t>Hardly ever → 10-20%</a:t>
            </a:r>
            <a:br>
              <a:rPr lang="en-US" sz="2200" b="0" dirty="0">
                <a:latin typeface="+mn-lt"/>
                <a:ea typeface="Times New Roman"/>
                <a:cs typeface="Times New Roman"/>
                <a:sym typeface="Times New Roman"/>
              </a:rPr>
            </a:br>
            <a:r>
              <a:rPr lang="en-US" sz="2200" b="0" dirty="0">
                <a:latin typeface="+mn-lt"/>
                <a:ea typeface="Times New Roman"/>
                <a:cs typeface="Times New Roman"/>
                <a:sym typeface="Times New Roman"/>
              </a:rPr>
              <a:t>Never → 0%</a:t>
            </a:r>
            <a:br>
              <a:rPr lang="en-US" sz="2800" dirty="0">
                <a:latin typeface="+mn-lt"/>
                <a:ea typeface="Times New Roman"/>
                <a:cs typeface="Times New Roman"/>
                <a:sym typeface="Times New Roman"/>
              </a:rPr>
            </a:br>
            <a:endParaRPr lang="pt-BR" dirty="0"/>
          </a:p>
        </p:txBody>
      </p:sp>
    </p:spTree>
    <p:extLst>
      <p:ext uri="{BB962C8B-B14F-4D97-AF65-F5344CB8AC3E}">
        <p14:creationId xmlns:p14="http://schemas.microsoft.com/office/powerpoint/2010/main" val="1913534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a:t>Discourse Genres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graphicFrame>
        <p:nvGraphicFramePr>
          <p:cNvPr id="107" name="Google Shape;107;p17"/>
          <p:cNvGraphicFramePr/>
          <p:nvPr>
            <p:extLst>
              <p:ext uri="{D42A27DB-BD31-4B8C-83A1-F6EECF244321}">
                <p14:modId xmlns:p14="http://schemas.microsoft.com/office/powerpoint/2010/main" val="1506032413"/>
              </p:ext>
            </p:extLst>
          </p:nvPr>
        </p:nvGraphicFramePr>
        <p:xfrm>
          <a:off x="432650" y="740894"/>
          <a:ext cx="8316000" cy="3291750"/>
        </p:xfrm>
        <a:graphic>
          <a:graphicData uri="http://schemas.openxmlformats.org/drawingml/2006/table">
            <a:tbl>
              <a:tblPr>
                <a:noFill/>
                <a:tableStyleId>{F6FDFBBA-7252-4AB3-9EA9-580C68586B57}</a:tableStyleId>
              </a:tblPr>
              <a:tblGrid>
                <a:gridCol w="1631575">
                  <a:extLst>
                    <a:ext uri="{9D8B030D-6E8A-4147-A177-3AD203B41FA5}">
                      <a16:colId xmlns:a16="http://schemas.microsoft.com/office/drawing/2014/main" val="20000"/>
                    </a:ext>
                  </a:extLst>
                </a:gridCol>
                <a:gridCol w="6684425">
                  <a:extLst>
                    <a:ext uri="{9D8B030D-6E8A-4147-A177-3AD203B41FA5}">
                      <a16:colId xmlns:a16="http://schemas.microsoft.com/office/drawing/2014/main" val="20001"/>
                    </a:ext>
                  </a:extLst>
                </a:gridCol>
              </a:tblGrid>
              <a:tr h="286875">
                <a:tc gridSpan="2">
                  <a:txBody>
                    <a:bodyPr/>
                    <a:lstStyle/>
                    <a:p>
                      <a:pPr marL="0" lvl="0" indent="0" algn="ctr"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Online Tour Package Program</a:t>
                      </a:r>
                    </a:p>
                  </a:txBody>
                  <a:tcPr marL="91425" marR="91425" marT="91425" marB="91425" anchor="b">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hMerge="1">
                  <a:txBody>
                    <a:bodyPr/>
                    <a:lstStyle/>
                    <a:p>
                      <a:endParaRPr lang="en-US"/>
                    </a:p>
                  </a:txBody>
                  <a:tcPr/>
                </a:tc>
                <a:extLst>
                  <a:ext uri="{0D108BD9-81ED-4DB2-BD59-A6C34878D82A}">
                    <a16:rowId xmlns:a16="http://schemas.microsoft.com/office/drawing/2014/main" val="10000"/>
                  </a:ext>
                </a:extLst>
              </a:tr>
              <a:tr h="1000125">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Recurrent structure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Descriptive and persuasive language to promote a tour package program. Typically, it includes a title, an introduction, a list of destinations, details about accommodation, transportation, activities, and meals, a price list, and a call-to-action.</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r h="542925">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Main themes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Travel, tourism, leisure, adventure, cultural experiences, accommodation, transportation, foods and drinks, sightseeing, and entertainment.</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2"/>
                  </a:ext>
                </a:extLst>
              </a:tr>
            </a:tbl>
          </a:graphicData>
        </a:graphic>
      </p:graphicFrame>
      <p:sp>
        <p:nvSpPr>
          <p:cNvPr id="3" name="CaixaDeTexto 2">
            <a:extLst>
              <a:ext uri="{FF2B5EF4-FFF2-40B4-BE49-F238E27FC236}">
                <a16:creationId xmlns:a16="http://schemas.microsoft.com/office/drawing/2014/main" id="{46668E0D-BC5C-6921-1B10-261F83F6F046}"/>
              </a:ext>
            </a:extLst>
          </p:cNvPr>
          <p:cNvSpPr txBox="1"/>
          <p:nvPr/>
        </p:nvSpPr>
        <p:spPr>
          <a:xfrm>
            <a:off x="432650" y="217173"/>
            <a:ext cx="556563" cy="261610"/>
          </a:xfrm>
          <a:prstGeom prst="rect">
            <a:avLst/>
          </a:prstGeom>
          <a:noFill/>
        </p:spPr>
        <p:txBody>
          <a:bodyPr wrap="none" rtlCol="0">
            <a:spAutoFit/>
          </a:bodyPr>
          <a:lstStyle/>
          <a:p>
            <a:r>
              <a:rPr lang="en-US" sz="1100" b="1" dirty="0">
                <a:solidFill>
                  <a:srgbClr val="374151"/>
                </a:solidFill>
                <a:latin typeface="Roboto"/>
                <a:ea typeface="Roboto"/>
                <a:cs typeface="Roboto"/>
                <a:sym typeface="Roboto"/>
              </a:rPr>
              <a:t>Unit 3</a:t>
            </a:r>
            <a:endParaRPr lang="en-US" sz="1100" dirty="0"/>
          </a:p>
        </p:txBody>
      </p:sp>
      <p:pic>
        <p:nvPicPr>
          <p:cNvPr id="4" name="Gráfico 3" descr="Círculo com seta para a esquerda estrutura de tópicos">
            <a:extLst>
              <a:ext uri="{FF2B5EF4-FFF2-40B4-BE49-F238E27FC236}">
                <a16:creationId xmlns:a16="http://schemas.microsoft.com/office/drawing/2014/main" id="{487E2A18-68F8-7FAC-2EA5-79E437831E4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00950" y="4294755"/>
            <a:ext cx="647700" cy="6477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a:extLst>
              <a:ext uri="{FF2B5EF4-FFF2-40B4-BE49-F238E27FC236}">
                <a16:creationId xmlns:a16="http://schemas.microsoft.com/office/drawing/2014/main" id="{16EE4FA7-EEAB-F21F-496C-631E02D864DA}"/>
              </a:ext>
            </a:extLst>
          </p:cNvPr>
          <p:cNvGraphicFramePr>
            <a:graphicFrameLocks noGrp="1"/>
          </p:cNvGraphicFramePr>
          <p:nvPr>
            <p:extLst>
              <p:ext uri="{D42A27DB-BD31-4B8C-83A1-F6EECF244321}">
                <p14:modId xmlns:p14="http://schemas.microsoft.com/office/powerpoint/2010/main" val="2988229878"/>
              </p:ext>
            </p:extLst>
          </p:nvPr>
        </p:nvGraphicFramePr>
        <p:xfrm>
          <a:off x="293511" y="571336"/>
          <a:ext cx="8556978" cy="3840390"/>
        </p:xfrm>
        <a:graphic>
          <a:graphicData uri="http://schemas.openxmlformats.org/drawingml/2006/table">
            <a:tbl>
              <a:tblPr>
                <a:noFill/>
                <a:tableStyleId>{F6FDFBBA-7252-4AB3-9EA9-580C68586B57}</a:tableStyleId>
              </a:tblPr>
              <a:tblGrid>
                <a:gridCol w="1720102">
                  <a:extLst>
                    <a:ext uri="{9D8B030D-6E8A-4147-A177-3AD203B41FA5}">
                      <a16:colId xmlns:a16="http://schemas.microsoft.com/office/drawing/2014/main" val="1379398160"/>
                    </a:ext>
                  </a:extLst>
                </a:gridCol>
                <a:gridCol w="6836876">
                  <a:extLst>
                    <a:ext uri="{9D8B030D-6E8A-4147-A177-3AD203B41FA5}">
                      <a16:colId xmlns:a16="http://schemas.microsoft.com/office/drawing/2014/main" val="2312399705"/>
                    </a:ext>
                  </a:extLst>
                </a:gridCol>
              </a:tblGrid>
              <a:tr h="958375">
                <a:tc>
                  <a:txBody>
                    <a:bodyPr/>
                    <a:lstStyle/>
                    <a:p>
                      <a:pPr marL="0" lvl="0" indent="0" algn="l" rtl="0">
                        <a:lnSpc>
                          <a:spcPct val="100000"/>
                        </a:lnSpc>
                        <a:spcBef>
                          <a:spcPts val="0"/>
                        </a:spcBef>
                        <a:spcAft>
                          <a:spcPts val="0"/>
                        </a:spcAft>
                        <a:buNone/>
                      </a:pPr>
                      <a:r>
                        <a:rPr lang="en-US" sz="1950" b="1" noProof="0" dirty="0">
                          <a:solidFill>
                            <a:srgbClr val="374151"/>
                          </a:solidFill>
                          <a:highlight>
                            <a:srgbClr val="D9EAD3"/>
                          </a:highlight>
                          <a:latin typeface="Roboto"/>
                          <a:ea typeface="Roboto"/>
                          <a:cs typeface="Roboto"/>
                          <a:sym typeface="Roboto"/>
                        </a:rPr>
                        <a:t>Social function</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noProof="0" dirty="0">
                          <a:solidFill>
                            <a:srgbClr val="374151"/>
                          </a:solidFill>
                          <a:highlight>
                            <a:srgbClr val="D9EAD3"/>
                          </a:highlight>
                          <a:latin typeface="Roboto"/>
                          <a:ea typeface="Roboto"/>
                          <a:cs typeface="Roboto"/>
                          <a:sym typeface="Roboto"/>
                        </a:rPr>
                        <a:t>To promote a tour package program and persuade potential customers to book and participate in a trip or vacation. It aims to highlight the main attractions, experiences, and benefits of the package, and provide all necessary information to enable a customer to make an informed decision.</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531645872"/>
                  </a:ext>
                </a:extLst>
              </a:tr>
              <a:tr h="636775">
                <a:tc>
                  <a:txBody>
                    <a:bodyPr/>
                    <a:lstStyle/>
                    <a:p>
                      <a:pPr marL="0" lvl="0" indent="0" algn="l" rtl="0">
                        <a:lnSpc>
                          <a:spcPct val="100000"/>
                        </a:lnSpc>
                        <a:spcBef>
                          <a:spcPts val="0"/>
                        </a:spcBef>
                        <a:spcAft>
                          <a:spcPts val="0"/>
                        </a:spcAft>
                        <a:buNone/>
                      </a:pPr>
                      <a:r>
                        <a:rPr lang="en-US" sz="1950" b="1" noProof="0" dirty="0">
                          <a:solidFill>
                            <a:srgbClr val="374151"/>
                          </a:solidFill>
                          <a:highlight>
                            <a:srgbClr val="D9EAD3"/>
                          </a:highlight>
                          <a:latin typeface="Roboto"/>
                          <a:ea typeface="Roboto"/>
                          <a:cs typeface="Roboto"/>
                          <a:sym typeface="Roboto"/>
                        </a:rPr>
                        <a:t>Target audience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noProof="0" dirty="0">
                          <a:solidFill>
                            <a:srgbClr val="374151"/>
                          </a:solidFill>
                          <a:highlight>
                            <a:srgbClr val="D9EAD3"/>
                          </a:highlight>
                          <a:latin typeface="Roboto"/>
                          <a:ea typeface="Roboto"/>
                          <a:cs typeface="Roboto"/>
                          <a:sym typeface="Roboto"/>
                        </a:rPr>
                        <a:t>People interested in traveling and experiencing new cultures and destinations. They may search for tour packages online or receive recommendations from friends, family, or travel agencies.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411816828"/>
                  </a:ext>
                </a:extLst>
              </a:tr>
              <a:tr h="639550">
                <a:tc>
                  <a:txBody>
                    <a:bodyPr/>
                    <a:lstStyle/>
                    <a:p>
                      <a:pPr marL="0" lvl="0" indent="0" algn="l" rtl="0">
                        <a:lnSpc>
                          <a:spcPct val="100000"/>
                        </a:lnSpc>
                        <a:spcBef>
                          <a:spcPts val="0"/>
                        </a:spcBef>
                        <a:spcAft>
                          <a:spcPts val="0"/>
                        </a:spcAft>
                        <a:buNone/>
                      </a:pPr>
                      <a:r>
                        <a:rPr lang="en-US" sz="1950" b="1" noProof="0" dirty="0">
                          <a:solidFill>
                            <a:srgbClr val="374151"/>
                          </a:solidFill>
                          <a:highlight>
                            <a:srgbClr val="D9EAD3"/>
                          </a:highlight>
                          <a:latin typeface="Roboto"/>
                          <a:ea typeface="Roboto"/>
                          <a:cs typeface="Roboto"/>
                          <a:sym typeface="Roboto"/>
                        </a:rPr>
                        <a:t>Who produces it?</a:t>
                      </a:r>
                    </a:p>
                  </a:txBody>
                  <a:tcPr marL="91425" marR="91425" marT="91425" marB="91425" anchor="ctr">
                    <a:lnL w="9525" cap="flat" cmpd="sng">
                      <a:solidFill>
                        <a:srgbClr val="D9D9E3"/>
                      </a:solidFill>
                      <a:prstDash val="solid"/>
                      <a:round/>
                      <a:headEnd type="none" w="sm" len="sm"/>
                      <a:tailEnd type="none" w="sm" len="sm"/>
                    </a:lnL>
                    <a:lnR w="9525" cap="flat" cmpd="sng" algn="ctr">
                      <a:solidFill>
                        <a:srgbClr val="D9D9E3"/>
                      </a:solidFill>
                      <a:prstDash val="solid"/>
                      <a:round/>
                      <a:headEnd type="none" w="sm" len="sm"/>
                      <a:tailEnd type="none" w="sm" len="sm"/>
                    </a:lnR>
                    <a:lnT w="9525" cap="flat" cmpd="sng" algn="ctr">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noProof="0" dirty="0">
                          <a:solidFill>
                            <a:srgbClr val="374151"/>
                          </a:solidFill>
                          <a:highlight>
                            <a:srgbClr val="D9EAD3"/>
                          </a:highlight>
                          <a:latin typeface="Roboto"/>
                          <a:ea typeface="Roboto"/>
                          <a:cs typeface="Roboto"/>
                          <a:sym typeface="Roboto"/>
                        </a:rPr>
                        <a:t>Tour operators, travel agencies, hotels, and other tourism-related businesses that offer tour packages. They may hire professional copywriters or marketing specialists to write and design the online tour package program.</a:t>
                      </a:r>
                    </a:p>
                  </a:txBody>
                  <a:tcPr marL="91425" marR="91425" marT="91425" marB="91425" anchor="ctr">
                    <a:lnL w="9525" cap="flat" cmpd="sng" algn="ctr">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lgn="ctr">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507165007"/>
                  </a:ext>
                </a:extLst>
              </a:tr>
            </a:tbl>
          </a:graphicData>
        </a:graphic>
      </p:graphicFrame>
    </p:spTree>
    <p:extLst>
      <p:ext uri="{BB962C8B-B14F-4D97-AF65-F5344CB8AC3E}">
        <p14:creationId xmlns:p14="http://schemas.microsoft.com/office/powerpoint/2010/main" val="3608601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graphicFrame>
        <p:nvGraphicFramePr>
          <p:cNvPr id="132" name="Google Shape;132;p22"/>
          <p:cNvGraphicFramePr/>
          <p:nvPr>
            <p:extLst>
              <p:ext uri="{D42A27DB-BD31-4B8C-83A1-F6EECF244321}">
                <p14:modId xmlns:p14="http://schemas.microsoft.com/office/powerpoint/2010/main" val="4148995873"/>
              </p:ext>
            </p:extLst>
          </p:nvPr>
        </p:nvGraphicFramePr>
        <p:xfrm>
          <a:off x="432000" y="546272"/>
          <a:ext cx="8280000" cy="4050956"/>
        </p:xfrm>
        <a:graphic>
          <a:graphicData uri="http://schemas.openxmlformats.org/drawingml/2006/table">
            <a:tbl>
              <a:tblPr>
                <a:noFill/>
                <a:tableStyleId>{F6FDFBBA-7252-4AB3-9EA9-580C68586B57}</a:tableStyleId>
              </a:tblPr>
              <a:tblGrid>
                <a:gridCol w="1664425">
                  <a:extLst>
                    <a:ext uri="{9D8B030D-6E8A-4147-A177-3AD203B41FA5}">
                      <a16:colId xmlns:a16="http://schemas.microsoft.com/office/drawing/2014/main" val="20000"/>
                    </a:ext>
                  </a:extLst>
                </a:gridCol>
                <a:gridCol w="6615575">
                  <a:extLst>
                    <a:ext uri="{9D8B030D-6E8A-4147-A177-3AD203B41FA5}">
                      <a16:colId xmlns:a16="http://schemas.microsoft.com/office/drawing/2014/main" val="20001"/>
                    </a:ext>
                  </a:extLst>
                </a:gridCol>
              </a:tblGrid>
              <a:tr h="580475">
                <a:tc gridSpan="2">
                  <a:txBody>
                    <a:bodyPr/>
                    <a:lstStyle/>
                    <a:p>
                      <a:pPr marL="0" lvl="0" indent="0" algn="ctr" rtl="0">
                        <a:lnSpc>
                          <a:spcPct val="171429"/>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Educational Video about Sustainable Tourism</a:t>
                      </a:r>
                    </a:p>
                  </a:txBody>
                  <a:tcPr marL="91425" marR="91425" marT="91425" marB="91425" anchor="b">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hMerge="1">
                  <a:txBody>
                    <a:bodyPr/>
                    <a:lstStyle/>
                    <a:p>
                      <a:endParaRPr lang="en-US"/>
                    </a:p>
                  </a:txBody>
                  <a:tcPr/>
                </a:tc>
                <a:extLst>
                  <a:ext uri="{0D108BD9-81ED-4DB2-BD59-A6C34878D82A}">
                    <a16:rowId xmlns:a16="http://schemas.microsoft.com/office/drawing/2014/main" val="10000"/>
                  </a:ext>
                </a:extLst>
              </a:tr>
              <a:tr h="859125">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Recurrent structure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Typically, they may follow a structured format, such as an introduction to the topic, followed by an explanation of the impacts of unsustainable tourism, and then providing examples. They may also include interviews with experts or case studies.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r h="797575">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Main themes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The importance of preserving natural and cultural resources, reducing environmental impacts, supporting local communities, and promoting responsible travel behavior. The video may also address topics such as ecotourism, sustainable accommodations, etc.</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2"/>
                  </a:ext>
                </a:extLst>
              </a:tr>
            </a:tbl>
          </a:graphicData>
        </a:graphic>
      </p:graphicFrame>
      <p:pic>
        <p:nvPicPr>
          <p:cNvPr id="2" name="Gráfico 1" descr="Círculo com seta para a esquerda estrutura de tópicos">
            <a:extLst>
              <a:ext uri="{FF2B5EF4-FFF2-40B4-BE49-F238E27FC236}">
                <a16:creationId xmlns:a16="http://schemas.microsoft.com/office/drawing/2014/main" id="{730FDE00-AEF1-99CE-835D-373AF5C50BB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60056" y="4591556"/>
            <a:ext cx="551944" cy="551944"/>
          </a:xfrm>
          <a:prstGeom prst="rect">
            <a:avLst/>
          </a:prstGeom>
        </p:spPr>
      </p:pic>
      <p:sp>
        <p:nvSpPr>
          <p:cNvPr id="3" name="CaixaDeTexto 2">
            <a:extLst>
              <a:ext uri="{FF2B5EF4-FFF2-40B4-BE49-F238E27FC236}">
                <a16:creationId xmlns:a16="http://schemas.microsoft.com/office/drawing/2014/main" id="{7174A13C-8CB0-1F6A-EA7F-0FE1203D3543}"/>
              </a:ext>
            </a:extLst>
          </p:cNvPr>
          <p:cNvSpPr txBox="1"/>
          <p:nvPr/>
        </p:nvSpPr>
        <p:spPr>
          <a:xfrm>
            <a:off x="432650" y="217173"/>
            <a:ext cx="556563" cy="261610"/>
          </a:xfrm>
          <a:prstGeom prst="rect">
            <a:avLst/>
          </a:prstGeom>
          <a:noFill/>
        </p:spPr>
        <p:txBody>
          <a:bodyPr wrap="none" rtlCol="0">
            <a:spAutoFit/>
          </a:bodyPr>
          <a:lstStyle/>
          <a:p>
            <a:r>
              <a:rPr lang="en-US" sz="1100" b="1" dirty="0">
                <a:solidFill>
                  <a:srgbClr val="374151"/>
                </a:solidFill>
                <a:latin typeface="Roboto"/>
                <a:ea typeface="Roboto"/>
                <a:cs typeface="Roboto"/>
                <a:sym typeface="Roboto"/>
              </a:rPr>
              <a:t>Unit 3</a:t>
            </a:r>
            <a:endParaRPr lang="en-US" sz="11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a:extLst>
              <a:ext uri="{FF2B5EF4-FFF2-40B4-BE49-F238E27FC236}">
                <a16:creationId xmlns:a16="http://schemas.microsoft.com/office/drawing/2014/main" id="{A33FE4DB-9A31-2C6B-260F-4F32ABFAA8C4}"/>
              </a:ext>
            </a:extLst>
          </p:cNvPr>
          <p:cNvGraphicFramePr>
            <a:graphicFrameLocks noGrp="1"/>
          </p:cNvGraphicFramePr>
          <p:nvPr>
            <p:extLst>
              <p:ext uri="{D42A27DB-BD31-4B8C-83A1-F6EECF244321}">
                <p14:modId xmlns:p14="http://schemas.microsoft.com/office/powerpoint/2010/main" val="1028488825"/>
              </p:ext>
            </p:extLst>
          </p:nvPr>
        </p:nvGraphicFramePr>
        <p:xfrm>
          <a:off x="432000" y="561794"/>
          <a:ext cx="8280000" cy="4206150"/>
        </p:xfrm>
        <a:graphic>
          <a:graphicData uri="http://schemas.openxmlformats.org/drawingml/2006/table">
            <a:tbl>
              <a:tblPr>
                <a:noFill/>
                <a:tableStyleId>{F6FDFBBA-7252-4AB3-9EA9-580C68586B57}</a:tableStyleId>
              </a:tblPr>
              <a:tblGrid>
                <a:gridCol w="1664425">
                  <a:extLst>
                    <a:ext uri="{9D8B030D-6E8A-4147-A177-3AD203B41FA5}">
                      <a16:colId xmlns:a16="http://schemas.microsoft.com/office/drawing/2014/main" val="1379398160"/>
                    </a:ext>
                  </a:extLst>
                </a:gridCol>
                <a:gridCol w="6615575">
                  <a:extLst>
                    <a:ext uri="{9D8B030D-6E8A-4147-A177-3AD203B41FA5}">
                      <a16:colId xmlns:a16="http://schemas.microsoft.com/office/drawing/2014/main" val="2312399705"/>
                    </a:ext>
                  </a:extLst>
                </a:gridCol>
              </a:tblGrid>
              <a:tr h="958375">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Social function</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To raise awareness about the importance of sustainable tourism practices and to promote responsible travel behavior. It aims to educate and inform viewers about the impacts of tourism on the environment, local communities, and cultural heritage. </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531645872"/>
                  </a:ext>
                </a:extLst>
              </a:tr>
              <a:tr h="636775">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Target audience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Anyone who is interested in learning about sustainable tourism practices, including travelers, tourism professionals, students, etc.</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411816828"/>
                  </a:ext>
                </a:extLst>
              </a:tr>
              <a:tr h="639550">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Who produces it?</a:t>
                      </a:r>
                    </a:p>
                  </a:txBody>
                  <a:tcPr marL="91425" marR="91425" marT="91425" marB="91425" anchor="ctr">
                    <a:lnL w="9525" cap="flat" cmpd="sng">
                      <a:solidFill>
                        <a:srgbClr val="D9D9E3"/>
                      </a:solidFill>
                      <a:prstDash val="solid"/>
                      <a:round/>
                      <a:headEnd type="none" w="sm" len="sm"/>
                      <a:tailEnd type="none" w="sm" len="sm"/>
                    </a:lnL>
                    <a:lnR w="9525" cap="flat" cmpd="sng" algn="ctr">
                      <a:solidFill>
                        <a:srgbClr val="D9D9E3"/>
                      </a:solidFill>
                      <a:prstDash val="solid"/>
                      <a:round/>
                      <a:headEnd type="none" w="sm" len="sm"/>
                      <a:tailEnd type="none" w="sm" len="sm"/>
                    </a:lnR>
                    <a:lnT w="9525" cap="flat" cmpd="sng" algn="ctr">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It may be produced by a variety of organizations, such as government agencies, non-profit organizations, tourism boards, and travel companies. They may also be produced by independent filmmakers. </a:t>
                      </a:r>
                    </a:p>
                  </a:txBody>
                  <a:tcPr marL="91425" marR="91425" marT="91425" marB="91425" anchor="ctr">
                    <a:lnL w="9525" cap="flat" cmpd="sng" algn="ctr">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lgn="ctr">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507165007"/>
                  </a:ext>
                </a:extLst>
              </a:tr>
            </a:tbl>
          </a:graphicData>
        </a:graphic>
      </p:graphicFrame>
    </p:spTree>
    <p:extLst>
      <p:ext uri="{BB962C8B-B14F-4D97-AF65-F5344CB8AC3E}">
        <p14:creationId xmlns:p14="http://schemas.microsoft.com/office/powerpoint/2010/main" val="2057314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7"/>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err="1"/>
              <a:t>Language</a:t>
            </a:r>
            <a:r>
              <a:rPr lang="pt-BR" dirty="0"/>
              <a:t> </a:t>
            </a:r>
            <a:r>
              <a:rPr lang="pt-BR" dirty="0" err="1"/>
              <a:t>Topics</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9"/>
          <p:cNvSpPr txBox="1">
            <a:spLocks noGrp="1"/>
          </p:cNvSpPr>
          <p:nvPr>
            <p:ph type="title"/>
          </p:nvPr>
        </p:nvSpPr>
        <p:spPr>
          <a:xfrm>
            <a:off x="727800" y="542000"/>
            <a:ext cx="7688400" cy="5352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pt-BR" sz="5000" b="0" dirty="0">
                <a:solidFill>
                  <a:srgbClr val="4A86E8"/>
                </a:solidFill>
                <a:latin typeface="Roboto"/>
                <a:ea typeface="Roboto"/>
                <a:cs typeface="Roboto"/>
                <a:sym typeface="Times New Roman"/>
              </a:rPr>
              <a:t>Be </a:t>
            </a:r>
            <a:r>
              <a:rPr lang="pt-BR" sz="5000" b="0" dirty="0" err="1">
                <a:solidFill>
                  <a:srgbClr val="4A86E8"/>
                </a:solidFill>
                <a:latin typeface="Roboto"/>
                <a:ea typeface="Roboto"/>
                <a:cs typeface="Roboto"/>
                <a:sym typeface="Times New Roman"/>
              </a:rPr>
              <a:t>Going</a:t>
            </a:r>
            <a:r>
              <a:rPr lang="pt-BR" sz="5000" b="0" dirty="0">
                <a:solidFill>
                  <a:srgbClr val="4A86E8"/>
                </a:solidFill>
                <a:latin typeface="Roboto"/>
                <a:ea typeface="Roboto"/>
                <a:cs typeface="Roboto"/>
                <a:sym typeface="Times New Roman"/>
              </a:rPr>
              <a:t> </a:t>
            </a:r>
            <a:r>
              <a:rPr lang="pt-BR" sz="5000" b="0" dirty="0" err="1">
                <a:solidFill>
                  <a:srgbClr val="4A86E8"/>
                </a:solidFill>
                <a:latin typeface="Roboto"/>
                <a:ea typeface="Roboto"/>
                <a:cs typeface="Roboto"/>
                <a:sym typeface="Times New Roman"/>
              </a:rPr>
              <a:t>To</a:t>
            </a:r>
            <a:endParaRPr sz="5000" b="0" dirty="0">
              <a:solidFill>
                <a:srgbClr val="4A86E8"/>
              </a:solidFill>
              <a:latin typeface="Roboto"/>
              <a:ea typeface="Roboto"/>
              <a:cs typeface="Roboto"/>
              <a:sym typeface="Times New Roman"/>
            </a:endParaRPr>
          </a:p>
        </p:txBody>
      </p:sp>
      <p:sp>
        <p:nvSpPr>
          <p:cNvPr id="228" name="Google Shape;228;p39"/>
          <p:cNvSpPr txBox="1"/>
          <p:nvPr/>
        </p:nvSpPr>
        <p:spPr>
          <a:xfrm>
            <a:off x="727801" y="1441822"/>
            <a:ext cx="7987222" cy="3570178"/>
          </a:xfrm>
          <a:prstGeom prst="rect">
            <a:avLst/>
          </a:prstGeom>
          <a:noFill/>
          <a:ln>
            <a:noFill/>
          </a:ln>
        </p:spPr>
        <p:txBody>
          <a:bodyPr spcFirstLastPara="1" wrap="square" lIns="91425" tIns="91425" rIns="91425" bIns="91425" anchor="t" anchorCtr="0">
            <a:spAutoFit/>
          </a:bodyPr>
          <a:lstStyle/>
          <a:p>
            <a:pPr algn="l"/>
            <a:r>
              <a:rPr lang="pt-BR" sz="2000" b="1" i="1" u="none" strike="noStrike" baseline="0" dirty="0" err="1">
                <a:solidFill>
                  <a:srgbClr val="2F2F2E"/>
                </a:solidFill>
                <a:latin typeface="+mn-lt"/>
              </a:rPr>
              <a:t>Going</a:t>
            </a:r>
            <a:r>
              <a:rPr lang="pt-BR" sz="2000" b="1" i="1" u="none" strike="noStrike" baseline="0" dirty="0">
                <a:solidFill>
                  <a:srgbClr val="2F2F2E"/>
                </a:solidFill>
                <a:latin typeface="+mn-lt"/>
              </a:rPr>
              <a:t> </a:t>
            </a:r>
            <a:r>
              <a:rPr lang="pt-BR" sz="2000" b="1" i="1" u="none" strike="noStrike" baseline="0" dirty="0" err="1">
                <a:solidFill>
                  <a:srgbClr val="2F2F2E"/>
                </a:solidFill>
                <a:latin typeface="+mn-lt"/>
              </a:rPr>
              <a:t>to</a:t>
            </a:r>
            <a:r>
              <a:rPr lang="pt-BR" sz="2000" b="0" i="0" u="none" strike="noStrike" baseline="0" dirty="0">
                <a:solidFill>
                  <a:srgbClr val="2F2F2E"/>
                </a:solidFill>
                <a:latin typeface="+mn-lt"/>
              </a:rPr>
              <a:t>, assim como </a:t>
            </a:r>
            <a:r>
              <a:rPr lang="pt-BR" sz="2000" b="0" i="1" u="none" strike="noStrike" baseline="0" dirty="0" err="1">
                <a:solidFill>
                  <a:srgbClr val="2F2F2E"/>
                </a:solidFill>
                <a:latin typeface="+mn-lt"/>
              </a:rPr>
              <a:t>will</a:t>
            </a:r>
            <a:r>
              <a:rPr lang="pt-BR" sz="2000" b="0" i="0" u="none" strike="noStrike" baseline="0" dirty="0">
                <a:solidFill>
                  <a:srgbClr val="2F2F2E"/>
                </a:solidFill>
                <a:latin typeface="+mn-lt"/>
              </a:rPr>
              <a:t>, é usado para nos referirmos ao futuro.</a:t>
            </a:r>
          </a:p>
          <a:p>
            <a:pPr algn="l"/>
            <a:endParaRPr lang="pt-BR" sz="2000" dirty="0">
              <a:solidFill>
                <a:srgbClr val="2F2F2E"/>
              </a:solidFill>
              <a:latin typeface="+mn-lt"/>
              <a:ea typeface="Times New Roman"/>
              <a:cs typeface="Times New Roman"/>
              <a:sym typeface="Times New Roman"/>
            </a:endParaRPr>
          </a:p>
          <a:p>
            <a:pPr algn="l"/>
            <a:r>
              <a:rPr lang="pt-BR" sz="2000" b="1" dirty="0">
                <a:solidFill>
                  <a:srgbClr val="8CAA7E"/>
                </a:solidFill>
                <a:latin typeface="+mn-lt"/>
              </a:rPr>
              <a:t>Forma afirmativa: </a:t>
            </a:r>
            <a:r>
              <a:rPr lang="pt-BR" sz="2000" i="0" u="none" strike="noStrike" baseline="0" dirty="0">
                <a:solidFill>
                  <a:schemeClr val="bg2"/>
                </a:solidFill>
                <a:latin typeface="+mn-lt"/>
              </a:rPr>
              <a:t>sujeito + </a:t>
            </a:r>
            <a:r>
              <a:rPr lang="pt-BR" sz="2000" i="0" u="none" strike="noStrike" baseline="0" dirty="0" err="1">
                <a:solidFill>
                  <a:schemeClr val="bg2"/>
                </a:solidFill>
                <a:latin typeface="+mn-lt"/>
              </a:rPr>
              <a:t>to</a:t>
            </a:r>
            <a:r>
              <a:rPr lang="pt-BR" sz="2000" i="0" u="none" strike="noStrike" baseline="0" dirty="0">
                <a:solidFill>
                  <a:schemeClr val="bg2"/>
                </a:solidFill>
                <a:latin typeface="+mn-lt"/>
              </a:rPr>
              <a:t> </a:t>
            </a:r>
            <a:r>
              <a:rPr lang="pt-BR" sz="2000" i="0" u="none" strike="noStrike" baseline="0" dirty="0" err="1">
                <a:solidFill>
                  <a:schemeClr val="bg2"/>
                </a:solidFill>
                <a:latin typeface="+mn-lt"/>
              </a:rPr>
              <a:t>be</a:t>
            </a:r>
            <a:r>
              <a:rPr lang="pt-BR" sz="2000" i="0" u="none" strike="noStrike" baseline="0" dirty="0">
                <a:solidFill>
                  <a:schemeClr val="bg2"/>
                </a:solidFill>
                <a:latin typeface="+mn-lt"/>
              </a:rPr>
              <a:t> no </a:t>
            </a:r>
            <a:r>
              <a:rPr lang="pt-BR" sz="2000" i="1" u="none" strike="noStrike" baseline="0" dirty="0" err="1">
                <a:solidFill>
                  <a:schemeClr val="bg2"/>
                </a:solidFill>
                <a:latin typeface="+mn-lt"/>
              </a:rPr>
              <a:t>simple</a:t>
            </a:r>
            <a:r>
              <a:rPr lang="pt-BR" sz="2000" i="1" u="none" strike="noStrike" baseline="0" dirty="0">
                <a:solidFill>
                  <a:schemeClr val="bg2"/>
                </a:solidFill>
                <a:latin typeface="+mn-lt"/>
              </a:rPr>
              <a:t> </a:t>
            </a:r>
            <a:r>
              <a:rPr lang="pt-BR" sz="2000" i="1" u="none" strike="noStrike" baseline="0" dirty="0" err="1">
                <a:solidFill>
                  <a:schemeClr val="bg2"/>
                </a:solidFill>
                <a:latin typeface="+mn-lt"/>
              </a:rPr>
              <a:t>present</a:t>
            </a:r>
            <a:r>
              <a:rPr lang="pt-BR" sz="2000" i="1" u="none" strike="noStrike" baseline="0" dirty="0">
                <a:solidFill>
                  <a:schemeClr val="bg2"/>
                </a:solidFill>
                <a:latin typeface="+mn-lt"/>
              </a:rPr>
              <a:t> </a:t>
            </a:r>
            <a:r>
              <a:rPr lang="pt-BR" sz="2000" i="0" u="none" strike="noStrike" baseline="0" dirty="0">
                <a:solidFill>
                  <a:schemeClr val="bg2"/>
                </a:solidFill>
                <a:latin typeface="+mn-lt"/>
              </a:rPr>
              <a:t>(</a:t>
            </a:r>
            <a:r>
              <a:rPr lang="pt-BR" sz="2000" i="0" u="none" strike="noStrike" baseline="0" dirty="0" err="1">
                <a:solidFill>
                  <a:schemeClr val="bg2"/>
                </a:solidFill>
                <a:latin typeface="+mn-lt"/>
              </a:rPr>
              <a:t>am</a:t>
            </a:r>
            <a:r>
              <a:rPr lang="pt-BR" sz="2000" i="0" u="none" strike="noStrike" baseline="0" dirty="0">
                <a:solidFill>
                  <a:schemeClr val="bg2"/>
                </a:solidFill>
                <a:latin typeface="+mn-lt"/>
              </a:rPr>
              <a:t>, </a:t>
            </a:r>
            <a:r>
              <a:rPr lang="pt-BR" sz="2000" i="0" u="none" strike="noStrike" baseline="0" dirty="0" err="1">
                <a:solidFill>
                  <a:schemeClr val="bg2"/>
                </a:solidFill>
                <a:latin typeface="+mn-lt"/>
              </a:rPr>
              <a:t>is</a:t>
            </a:r>
            <a:r>
              <a:rPr lang="pt-BR" sz="2000" i="0" u="none" strike="noStrike" baseline="0" dirty="0">
                <a:solidFill>
                  <a:schemeClr val="bg2"/>
                </a:solidFill>
                <a:latin typeface="+mn-lt"/>
              </a:rPr>
              <a:t>, are) + </a:t>
            </a:r>
            <a:r>
              <a:rPr lang="pt-BR" sz="2000" i="0" u="none" strike="noStrike" baseline="0" dirty="0" err="1">
                <a:solidFill>
                  <a:schemeClr val="bg2"/>
                </a:solidFill>
                <a:latin typeface="+mn-lt"/>
              </a:rPr>
              <a:t>going</a:t>
            </a:r>
            <a:r>
              <a:rPr lang="pt-BR" sz="2000" i="0" u="none" strike="noStrike" baseline="0" dirty="0">
                <a:solidFill>
                  <a:schemeClr val="bg2"/>
                </a:solidFill>
                <a:latin typeface="+mn-lt"/>
              </a:rPr>
              <a:t> </a:t>
            </a:r>
            <a:r>
              <a:rPr lang="pt-BR" sz="2000" i="0" u="none" strike="noStrike" baseline="0" dirty="0" err="1">
                <a:solidFill>
                  <a:schemeClr val="bg2"/>
                </a:solidFill>
                <a:latin typeface="+mn-lt"/>
              </a:rPr>
              <a:t>to</a:t>
            </a:r>
            <a:r>
              <a:rPr lang="pt-BR" sz="2000" i="0" u="none" strike="noStrike" baseline="0" dirty="0">
                <a:solidFill>
                  <a:schemeClr val="bg2"/>
                </a:solidFill>
                <a:latin typeface="+mn-lt"/>
              </a:rPr>
              <a:t> + verbo principal no infinitivo </a:t>
            </a:r>
            <a:r>
              <a:rPr lang="pt-BR" sz="2000" b="0" i="0" u="none" strike="noStrike" baseline="0" dirty="0">
                <a:solidFill>
                  <a:schemeClr val="bg2"/>
                </a:solidFill>
                <a:latin typeface="+mn-lt"/>
              </a:rPr>
              <a:t>sem </a:t>
            </a:r>
            <a:r>
              <a:rPr lang="pt-BR" sz="2000" b="0" i="1" u="none" strike="noStrike" baseline="0" dirty="0" err="1">
                <a:solidFill>
                  <a:schemeClr val="bg2"/>
                </a:solidFill>
                <a:latin typeface="+mn-lt"/>
              </a:rPr>
              <a:t>to</a:t>
            </a:r>
            <a:r>
              <a:rPr lang="pt-BR" sz="2000" b="0" i="0" u="none" strike="noStrike" baseline="0" dirty="0">
                <a:solidFill>
                  <a:schemeClr val="bg2"/>
                </a:solidFill>
                <a:latin typeface="+mn-lt"/>
              </a:rPr>
              <a:t>.</a:t>
            </a:r>
          </a:p>
          <a:p>
            <a:pPr algn="l"/>
            <a:r>
              <a:rPr lang="en-US" sz="1800" b="0" i="1" u="sng" strike="noStrike" baseline="0" dirty="0">
                <a:solidFill>
                  <a:schemeClr val="bg2"/>
                </a:solidFill>
                <a:latin typeface="+mn-lt"/>
              </a:rPr>
              <a:t>I</a:t>
            </a:r>
            <a:r>
              <a:rPr lang="en-US" sz="1800" b="1" i="1" u="none" strike="noStrike" baseline="0" dirty="0">
                <a:solidFill>
                  <a:schemeClr val="bg2"/>
                </a:solidFill>
                <a:latin typeface="+mn-lt"/>
              </a:rPr>
              <a:t>’m</a:t>
            </a:r>
            <a:r>
              <a:rPr lang="en-US" sz="1800" b="0" i="1" u="none" strike="noStrike" baseline="0" dirty="0">
                <a:solidFill>
                  <a:schemeClr val="bg2"/>
                </a:solidFill>
                <a:latin typeface="+mn-lt"/>
              </a:rPr>
              <a:t> </a:t>
            </a:r>
            <a:r>
              <a:rPr lang="en-US" sz="1800" b="1" i="1" u="none" strike="noStrike" baseline="0" dirty="0">
                <a:solidFill>
                  <a:schemeClr val="bg2"/>
                </a:solidFill>
                <a:latin typeface="+mn-lt"/>
              </a:rPr>
              <a:t>going to </a:t>
            </a:r>
            <a:r>
              <a:rPr lang="en-US" sz="1800" i="1" u="sng" strike="noStrike" baseline="0" dirty="0">
                <a:solidFill>
                  <a:schemeClr val="bg2"/>
                </a:solidFill>
                <a:latin typeface="+mn-lt"/>
              </a:rPr>
              <a:t>help</a:t>
            </a:r>
            <a:r>
              <a:rPr lang="en-US" sz="1800" b="0" i="1" u="none" strike="noStrike" baseline="0" dirty="0">
                <a:solidFill>
                  <a:schemeClr val="bg2"/>
                </a:solidFill>
                <a:latin typeface="+mn-lt"/>
              </a:rPr>
              <a:t> my uncle in </a:t>
            </a:r>
            <a:r>
              <a:rPr lang="pt-BR" sz="1800" b="0" i="1" u="none" strike="noStrike" baseline="0" dirty="0" err="1">
                <a:solidFill>
                  <a:schemeClr val="bg2"/>
                </a:solidFill>
                <a:latin typeface="+mn-lt"/>
              </a:rPr>
              <a:t>the</a:t>
            </a:r>
            <a:r>
              <a:rPr lang="pt-BR" sz="1800" b="0" i="1" u="none" strike="noStrike" baseline="0" dirty="0">
                <a:solidFill>
                  <a:schemeClr val="bg2"/>
                </a:solidFill>
                <a:latin typeface="+mn-lt"/>
              </a:rPr>
              <a:t> </a:t>
            </a:r>
            <a:r>
              <a:rPr lang="pt-BR" sz="1800" b="0" i="1" u="none" strike="noStrike" baseline="0" dirty="0" err="1">
                <a:solidFill>
                  <a:schemeClr val="bg2"/>
                </a:solidFill>
                <a:latin typeface="+mn-lt"/>
              </a:rPr>
              <a:t>orchard</a:t>
            </a:r>
            <a:r>
              <a:rPr lang="pt-BR" sz="1800" b="0" i="1" u="none" strike="noStrike" baseline="0" dirty="0">
                <a:solidFill>
                  <a:schemeClr val="bg2"/>
                </a:solidFill>
                <a:latin typeface="+mn-lt"/>
              </a:rPr>
              <a:t>.</a:t>
            </a:r>
            <a:endParaRPr lang="pt-BR" sz="1800" dirty="0">
              <a:solidFill>
                <a:schemeClr val="bg2"/>
              </a:solidFill>
              <a:latin typeface="+mn-lt"/>
              <a:ea typeface="Times New Roman"/>
              <a:cs typeface="Times New Roman"/>
              <a:sym typeface="Times New Roman"/>
            </a:endParaRPr>
          </a:p>
          <a:p>
            <a:pPr algn="l"/>
            <a:endParaRPr lang="pt-BR" sz="2000" dirty="0">
              <a:solidFill>
                <a:srgbClr val="2F2F2E"/>
              </a:solidFill>
              <a:latin typeface="+mn-lt"/>
              <a:ea typeface="Times New Roman"/>
              <a:cs typeface="Times New Roman"/>
              <a:sym typeface="Times New Roman"/>
            </a:endParaRPr>
          </a:p>
          <a:p>
            <a:pPr algn="l"/>
            <a:r>
              <a:rPr lang="pt-BR" sz="2000" b="1" i="0" u="none" strike="noStrike" baseline="0" dirty="0">
                <a:solidFill>
                  <a:srgbClr val="FF0000"/>
                </a:solidFill>
                <a:latin typeface="+mn-lt"/>
              </a:rPr>
              <a:t>Forma negativa: </a:t>
            </a:r>
            <a:r>
              <a:rPr lang="pt-BR" sz="2000" i="0" u="none" strike="noStrike" baseline="0" dirty="0">
                <a:solidFill>
                  <a:schemeClr val="bg2"/>
                </a:solidFill>
                <a:latin typeface="+mn-lt"/>
              </a:rPr>
              <a:t>sujeito + </a:t>
            </a:r>
            <a:r>
              <a:rPr lang="pt-BR" sz="2000" i="0" u="none" strike="noStrike" baseline="0" dirty="0" err="1">
                <a:solidFill>
                  <a:schemeClr val="bg2"/>
                </a:solidFill>
                <a:latin typeface="+mn-lt"/>
              </a:rPr>
              <a:t>to</a:t>
            </a:r>
            <a:r>
              <a:rPr lang="pt-BR" sz="2000" i="0" u="none" strike="noStrike" baseline="0" dirty="0">
                <a:solidFill>
                  <a:schemeClr val="bg2"/>
                </a:solidFill>
                <a:latin typeface="+mn-lt"/>
              </a:rPr>
              <a:t> </a:t>
            </a:r>
            <a:r>
              <a:rPr lang="pt-BR" sz="2000" i="0" u="none" strike="noStrike" baseline="0" dirty="0" err="1">
                <a:solidFill>
                  <a:schemeClr val="bg2"/>
                </a:solidFill>
                <a:latin typeface="+mn-lt"/>
              </a:rPr>
              <a:t>be</a:t>
            </a:r>
            <a:r>
              <a:rPr lang="pt-BR" sz="2000" i="0" u="none" strike="noStrike" baseline="0" dirty="0">
                <a:solidFill>
                  <a:schemeClr val="bg2"/>
                </a:solidFill>
                <a:latin typeface="+mn-lt"/>
              </a:rPr>
              <a:t> no </a:t>
            </a:r>
            <a:r>
              <a:rPr lang="pt-BR" sz="2000" i="1" u="none" strike="noStrike" baseline="0" dirty="0" err="1">
                <a:solidFill>
                  <a:schemeClr val="bg2"/>
                </a:solidFill>
                <a:latin typeface="+mn-lt"/>
              </a:rPr>
              <a:t>simple</a:t>
            </a:r>
            <a:r>
              <a:rPr lang="pt-BR" sz="2000" i="1" u="none" strike="noStrike" baseline="0" dirty="0">
                <a:solidFill>
                  <a:schemeClr val="bg2"/>
                </a:solidFill>
                <a:latin typeface="+mn-lt"/>
              </a:rPr>
              <a:t> </a:t>
            </a:r>
            <a:r>
              <a:rPr lang="pt-BR" sz="2000" i="1" u="none" strike="noStrike" baseline="0" dirty="0" err="1">
                <a:solidFill>
                  <a:schemeClr val="bg2"/>
                </a:solidFill>
                <a:latin typeface="+mn-lt"/>
              </a:rPr>
              <a:t>present</a:t>
            </a:r>
            <a:r>
              <a:rPr lang="pt-BR" sz="2000" i="1" u="none" strike="noStrike" baseline="0" dirty="0">
                <a:solidFill>
                  <a:schemeClr val="bg2"/>
                </a:solidFill>
                <a:latin typeface="+mn-lt"/>
              </a:rPr>
              <a:t> </a:t>
            </a:r>
            <a:r>
              <a:rPr lang="pt-BR" sz="2000" i="0" u="none" strike="noStrike" baseline="0" dirty="0">
                <a:solidFill>
                  <a:schemeClr val="bg2"/>
                </a:solidFill>
                <a:latin typeface="+mn-lt"/>
              </a:rPr>
              <a:t>(</a:t>
            </a:r>
            <a:r>
              <a:rPr lang="pt-BR" sz="2000" i="0" u="none" strike="noStrike" baseline="0" dirty="0" err="1">
                <a:solidFill>
                  <a:schemeClr val="bg2"/>
                </a:solidFill>
                <a:latin typeface="+mn-lt"/>
              </a:rPr>
              <a:t>am</a:t>
            </a:r>
            <a:r>
              <a:rPr lang="pt-BR" sz="2000" i="0" u="none" strike="noStrike" baseline="0" dirty="0">
                <a:solidFill>
                  <a:schemeClr val="bg2"/>
                </a:solidFill>
                <a:latin typeface="+mn-lt"/>
              </a:rPr>
              <a:t>, </a:t>
            </a:r>
            <a:r>
              <a:rPr lang="pt-BR" sz="2000" i="0" u="none" strike="noStrike" baseline="0" dirty="0" err="1">
                <a:solidFill>
                  <a:schemeClr val="bg2"/>
                </a:solidFill>
                <a:latin typeface="+mn-lt"/>
              </a:rPr>
              <a:t>is</a:t>
            </a:r>
            <a:r>
              <a:rPr lang="pt-BR" sz="2000" i="0" u="none" strike="noStrike" baseline="0" dirty="0">
                <a:solidFill>
                  <a:schemeClr val="bg2"/>
                </a:solidFill>
                <a:latin typeface="+mn-lt"/>
              </a:rPr>
              <a:t>, are) + </a:t>
            </a:r>
            <a:r>
              <a:rPr lang="pt-BR" sz="2000" i="0" u="none" strike="noStrike" baseline="0" dirty="0" err="1">
                <a:solidFill>
                  <a:schemeClr val="bg2"/>
                </a:solidFill>
                <a:latin typeface="+mn-lt"/>
              </a:rPr>
              <a:t>not</a:t>
            </a:r>
            <a:r>
              <a:rPr lang="pt-BR" sz="2000" i="0" u="none" strike="noStrike" baseline="0" dirty="0">
                <a:solidFill>
                  <a:schemeClr val="bg2"/>
                </a:solidFill>
                <a:latin typeface="+mn-lt"/>
              </a:rPr>
              <a:t> + </a:t>
            </a:r>
            <a:r>
              <a:rPr lang="pt-BR" sz="2000" i="0" u="none" strike="noStrike" baseline="0" dirty="0" err="1">
                <a:solidFill>
                  <a:schemeClr val="bg2"/>
                </a:solidFill>
                <a:latin typeface="+mn-lt"/>
              </a:rPr>
              <a:t>going</a:t>
            </a:r>
            <a:r>
              <a:rPr lang="pt-BR" sz="2000" i="0" u="none" strike="noStrike" baseline="0" dirty="0">
                <a:solidFill>
                  <a:schemeClr val="bg2"/>
                </a:solidFill>
                <a:latin typeface="+mn-lt"/>
              </a:rPr>
              <a:t> </a:t>
            </a:r>
            <a:r>
              <a:rPr lang="pt-BR" sz="2000" i="0" u="none" strike="noStrike" baseline="0" dirty="0" err="1">
                <a:solidFill>
                  <a:schemeClr val="bg2"/>
                </a:solidFill>
                <a:latin typeface="+mn-lt"/>
              </a:rPr>
              <a:t>to</a:t>
            </a:r>
            <a:r>
              <a:rPr lang="pt-BR" sz="2000" i="0" u="none" strike="noStrike" baseline="0" dirty="0">
                <a:solidFill>
                  <a:schemeClr val="bg2"/>
                </a:solidFill>
                <a:latin typeface="+mn-lt"/>
              </a:rPr>
              <a:t> + verbo principal </a:t>
            </a:r>
            <a:r>
              <a:rPr lang="pt-BR" sz="2000" b="0" i="0" u="none" strike="noStrike" baseline="0" dirty="0">
                <a:solidFill>
                  <a:schemeClr val="bg2"/>
                </a:solidFill>
                <a:latin typeface="+mn-lt"/>
              </a:rPr>
              <a:t>no infinitivo sem </a:t>
            </a:r>
            <a:r>
              <a:rPr lang="pt-BR" sz="2000" b="0" i="1" u="none" strike="noStrike" baseline="0" dirty="0" err="1">
                <a:solidFill>
                  <a:schemeClr val="bg2"/>
                </a:solidFill>
                <a:latin typeface="+mn-lt"/>
              </a:rPr>
              <a:t>to</a:t>
            </a:r>
            <a:r>
              <a:rPr lang="pt-BR" sz="2000" b="0" i="0" u="none" strike="noStrike" baseline="0" dirty="0">
                <a:solidFill>
                  <a:schemeClr val="bg2"/>
                </a:solidFill>
                <a:latin typeface="+mn-lt"/>
              </a:rPr>
              <a:t>.</a:t>
            </a:r>
            <a:endParaRPr lang="pt-BR" sz="2000" dirty="0">
              <a:solidFill>
                <a:schemeClr val="bg2"/>
              </a:solidFill>
              <a:latin typeface="+mn-lt"/>
              <a:ea typeface="Times New Roman"/>
              <a:cs typeface="Times New Roman"/>
              <a:sym typeface="Times New Roman"/>
            </a:endParaRPr>
          </a:p>
          <a:p>
            <a:pPr algn="l"/>
            <a:r>
              <a:rPr lang="en-US" sz="1800" b="0" i="1" u="sng" strike="noStrike" baseline="0" dirty="0">
                <a:solidFill>
                  <a:schemeClr val="bg2"/>
                </a:solidFill>
                <a:latin typeface="+mn-lt"/>
              </a:rPr>
              <a:t>I</a:t>
            </a:r>
            <a:r>
              <a:rPr lang="en-US" sz="1800" b="1" i="1" u="none" strike="noStrike" baseline="0" dirty="0">
                <a:solidFill>
                  <a:schemeClr val="bg2"/>
                </a:solidFill>
                <a:latin typeface="+mn-lt"/>
              </a:rPr>
              <a:t>’m not</a:t>
            </a:r>
            <a:r>
              <a:rPr lang="en-US" sz="1800" b="0" i="1" u="none" strike="noStrike" baseline="0" dirty="0">
                <a:solidFill>
                  <a:schemeClr val="bg2"/>
                </a:solidFill>
                <a:latin typeface="+mn-lt"/>
              </a:rPr>
              <a:t> (</a:t>
            </a:r>
            <a:r>
              <a:rPr lang="en-US" sz="1800" b="1" i="1" u="none" strike="noStrike" baseline="0" dirty="0">
                <a:solidFill>
                  <a:schemeClr val="bg2"/>
                </a:solidFill>
                <a:latin typeface="+mn-lt"/>
              </a:rPr>
              <a:t>isn’t</a:t>
            </a:r>
            <a:r>
              <a:rPr lang="en-US" sz="1800" b="0" i="1" u="none" strike="noStrike" baseline="0" dirty="0">
                <a:solidFill>
                  <a:schemeClr val="bg2"/>
                </a:solidFill>
                <a:latin typeface="+mn-lt"/>
              </a:rPr>
              <a:t>) </a:t>
            </a:r>
            <a:r>
              <a:rPr lang="en-US" sz="1800" b="1" i="1" u="none" strike="noStrike" baseline="0" dirty="0">
                <a:solidFill>
                  <a:schemeClr val="bg2"/>
                </a:solidFill>
                <a:latin typeface="+mn-lt"/>
              </a:rPr>
              <a:t>going to</a:t>
            </a:r>
            <a:r>
              <a:rPr lang="en-US" sz="1800" b="0" i="1" u="none" strike="noStrike" baseline="0" dirty="0">
                <a:solidFill>
                  <a:schemeClr val="bg2"/>
                </a:solidFill>
                <a:latin typeface="+mn-lt"/>
              </a:rPr>
              <a:t> </a:t>
            </a:r>
            <a:r>
              <a:rPr lang="en-US" sz="1800" b="0" i="1" u="sng" strike="noStrike" baseline="0" dirty="0">
                <a:solidFill>
                  <a:schemeClr val="bg2"/>
                </a:solidFill>
                <a:latin typeface="+mn-lt"/>
              </a:rPr>
              <a:t>hike</a:t>
            </a:r>
            <a:r>
              <a:rPr lang="en-US" sz="1800" b="0" i="1" u="none" strike="noStrike" baseline="0" dirty="0">
                <a:solidFill>
                  <a:schemeClr val="bg2"/>
                </a:solidFill>
                <a:latin typeface="+mn-lt"/>
              </a:rPr>
              <a:t> with my cousin this time.</a:t>
            </a:r>
            <a:endParaRPr lang="pt-BR" sz="1800" dirty="0">
              <a:solidFill>
                <a:schemeClr val="bg2"/>
              </a:solidFill>
              <a:latin typeface="+mn-lt"/>
              <a:ea typeface="Times New Roman"/>
              <a:cs typeface="Times New Roman"/>
              <a:sym typeface="Times New Roman"/>
            </a:endParaRPr>
          </a:p>
          <a:p>
            <a:pPr algn="l"/>
            <a:endParaRPr lang="pt-BR" sz="1800" dirty="0">
              <a:solidFill>
                <a:srgbClr val="2F2F2E"/>
              </a:solidFill>
              <a:latin typeface="ConduitITCStd-Medium"/>
              <a:ea typeface="Times New Roman"/>
              <a:cs typeface="Times New Roman"/>
              <a:sym typeface="Times New Roman"/>
            </a:endParaRPr>
          </a:p>
          <a:p>
            <a:pPr algn="l"/>
            <a:endParaRPr lang="en-US" sz="2200" dirty="0">
              <a:latin typeface="+mj-lt"/>
              <a:ea typeface="Times New Roman"/>
              <a:cs typeface="Times New Roman"/>
              <a:sym typeface="Times New Roman"/>
            </a:endParaRPr>
          </a:p>
        </p:txBody>
      </p:sp>
      <p:sp>
        <p:nvSpPr>
          <p:cNvPr id="2" name="CaixaDeTexto 1">
            <a:extLst>
              <a:ext uri="{FF2B5EF4-FFF2-40B4-BE49-F238E27FC236}">
                <a16:creationId xmlns:a16="http://schemas.microsoft.com/office/drawing/2014/main" id="{11602B70-8C6D-30E4-1EFB-AC78B77C9307}"/>
              </a:ext>
            </a:extLst>
          </p:cNvPr>
          <p:cNvSpPr txBox="1"/>
          <p:nvPr/>
        </p:nvSpPr>
        <p:spPr>
          <a:xfrm>
            <a:off x="432650" y="217173"/>
            <a:ext cx="556563" cy="261610"/>
          </a:xfrm>
          <a:prstGeom prst="rect">
            <a:avLst/>
          </a:prstGeom>
          <a:noFill/>
        </p:spPr>
        <p:txBody>
          <a:bodyPr wrap="none" rtlCol="0">
            <a:spAutoFit/>
          </a:bodyPr>
          <a:lstStyle/>
          <a:p>
            <a:r>
              <a:rPr lang="en-US" sz="1100" b="1" dirty="0">
                <a:solidFill>
                  <a:srgbClr val="374151"/>
                </a:solidFill>
                <a:latin typeface="Roboto"/>
                <a:ea typeface="Roboto"/>
                <a:cs typeface="Roboto"/>
                <a:sym typeface="Roboto"/>
              </a:rPr>
              <a:t>Unit 3</a:t>
            </a:r>
            <a:endParaRPr lang="en-US" sz="1100" dirty="0"/>
          </a:p>
        </p:txBody>
      </p:sp>
      <p:pic>
        <p:nvPicPr>
          <p:cNvPr id="3" name="Gráfico 2" descr="Círculo com seta para a esquerda estrutura de tópicos">
            <a:extLst>
              <a:ext uri="{FF2B5EF4-FFF2-40B4-BE49-F238E27FC236}">
                <a16:creationId xmlns:a16="http://schemas.microsoft.com/office/drawing/2014/main" id="{F30613F1-84EA-69E7-C9B5-4CFBA30E411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64300" y="4229831"/>
            <a:ext cx="647700" cy="6477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4" name="Google Shape;234;p40"/>
          <p:cNvSpPr txBox="1"/>
          <p:nvPr/>
        </p:nvSpPr>
        <p:spPr>
          <a:xfrm>
            <a:off x="593400" y="1362800"/>
            <a:ext cx="7957200" cy="2862292"/>
          </a:xfrm>
          <a:prstGeom prst="rect">
            <a:avLst/>
          </a:prstGeom>
          <a:noFill/>
          <a:ln>
            <a:noFill/>
          </a:ln>
        </p:spPr>
        <p:txBody>
          <a:bodyPr spcFirstLastPara="1" wrap="square" lIns="91425" tIns="91425" rIns="91425" bIns="91425" anchor="t" anchorCtr="0">
            <a:spAutoFit/>
          </a:bodyPr>
          <a:lstStyle/>
          <a:p>
            <a:pPr algn="l">
              <a:lnSpc>
                <a:spcPct val="150000"/>
              </a:lnSpc>
            </a:pPr>
            <a:r>
              <a:rPr lang="pt-BR" sz="2000" b="1" dirty="0">
                <a:solidFill>
                  <a:srgbClr val="F8B323"/>
                </a:solidFill>
                <a:latin typeface="+mn-lt"/>
              </a:rPr>
              <a:t>Forma interrogativa: </a:t>
            </a:r>
            <a:r>
              <a:rPr lang="pt-BR" sz="2000" i="0" u="none" strike="noStrike" baseline="0" dirty="0" err="1">
                <a:solidFill>
                  <a:schemeClr val="bg2"/>
                </a:solidFill>
                <a:latin typeface="+mn-lt"/>
              </a:rPr>
              <a:t>to</a:t>
            </a:r>
            <a:r>
              <a:rPr lang="pt-BR" sz="2000" i="0" u="none" strike="noStrike" baseline="0" dirty="0">
                <a:solidFill>
                  <a:schemeClr val="bg2"/>
                </a:solidFill>
                <a:latin typeface="+mn-lt"/>
              </a:rPr>
              <a:t> </a:t>
            </a:r>
            <a:r>
              <a:rPr lang="pt-BR" sz="2000" i="0" u="none" strike="noStrike" baseline="0" dirty="0" err="1">
                <a:solidFill>
                  <a:schemeClr val="bg2"/>
                </a:solidFill>
                <a:latin typeface="+mn-lt"/>
              </a:rPr>
              <a:t>be</a:t>
            </a:r>
            <a:r>
              <a:rPr lang="pt-BR" sz="2000" i="0" u="none" strike="noStrike" baseline="0" dirty="0">
                <a:solidFill>
                  <a:schemeClr val="bg2"/>
                </a:solidFill>
                <a:latin typeface="+mn-lt"/>
              </a:rPr>
              <a:t> no </a:t>
            </a:r>
            <a:r>
              <a:rPr lang="pt-BR" sz="2000" i="1" u="none" strike="noStrike" baseline="0" dirty="0" err="1">
                <a:solidFill>
                  <a:schemeClr val="bg2"/>
                </a:solidFill>
                <a:latin typeface="+mn-lt"/>
              </a:rPr>
              <a:t>simple</a:t>
            </a:r>
            <a:r>
              <a:rPr lang="pt-BR" sz="2000" i="1" u="none" strike="noStrike" baseline="0" dirty="0">
                <a:solidFill>
                  <a:schemeClr val="bg2"/>
                </a:solidFill>
                <a:latin typeface="+mn-lt"/>
              </a:rPr>
              <a:t> </a:t>
            </a:r>
            <a:r>
              <a:rPr lang="pt-BR" sz="2000" i="1" u="none" strike="noStrike" baseline="0" dirty="0" err="1">
                <a:solidFill>
                  <a:schemeClr val="bg2"/>
                </a:solidFill>
                <a:latin typeface="+mn-lt"/>
              </a:rPr>
              <a:t>present</a:t>
            </a:r>
            <a:r>
              <a:rPr lang="pt-BR" sz="2000" i="1" u="none" strike="noStrike" baseline="0" dirty="0">
                <a:solidFill>
                  <a:schemeClr val="bg2"/>
                </a:solidFill>
                <a:latin typeface="+mn-lt"/>
              </a:rPr>
              <a:t> </a:t>
            </a:r>
            <a:r>
              <a:rPr lang="pt-BR" sz="2000" i="0" u="none" strike="noStrike" baseline="0" dirty="0">
                <a:solidFill>
                  <a:schemeClr val="bg2"/>
                </a:solidFill>
                <a:latin typeface="+mn-lt"/>
              </a:rPr>
              <a:t>+ sujeito + </a:t>
            </a:r>
            <a:r>
              <a:rPr lang="pt-BR" sz="2000" i="0" u="none" strike="noStrike" baseline="0" dirty="0" err="1">
                <a:solidFill>
                  <a:schemeClr val="bg2"/>
                </a:solidFill>
                <a:latin typeface="+mn-lt"/>
              </a:rPr>
              <a:t>going</a:t>
            </a:r>
            <a:r>
              <a:rPr lang="pt-BR" sz="2000" i="0" u="none" strike="noStrike" baseline="0" dirty="0">
                <a:solidFill>
                  <a:schemeClr val="bg2"/>
                </a:solidFill>
                <a:latin typeface="+mn-lt"/>
              </a:rPr>
              <a:t> </a:t>
            </a:r>
            <a:r>
              <a:rPr lang="pt-BR" sz="2000" i="0" u="none" strike="noStrike" baseline="0" dirty="0" err="1">
                <a:solidFill>
                  <a:schemeClr val="bg2"/>
                </a:solidFill>
                <a:latin typeface="+mn-lt"/>
              </a:rPr>
              <a:t>to</a:t>
            </a:r>
            <a:r>
              <a:rPr lang="pt-BR" sz="2000" i="0" u="none" strike="noStrike" baseline="0" dirty="0">
                <a:solidFill>
                  <a:schemeClr val="bg2"/>
                </a:solidFill>
                <a:latin typeface="+mn-lt"/>
              </a:rPr>
              <a:t> + verbo principal no infinitivo sem </a:t>
            </a:r>
            <a:r>
              <a:rPr lang="pt-BR" sz="2000" i="1" u="none" strike="noStrike" baseline="0" dirty="0" err="1">
                <a:solidFill>
                  <a:schemeClr val="bg2"/>
                </a:solidFill>
                <a:latin typeface="+mn-lt"/>
              </a:rPr>
              <a:t>to</a:t>
            </a:r>
            <a:r>
              <a:rPr lang="pt-BR" sz="2000" i="0" u="none" strike="noStrike" baseline="0" dirty="0">
                <a:solidFill>
                  <a:schemeClr val="bg2"/>
                </a:solidFill>
                <a:latin typeface="+mn-lt"/>
              </a:rPr>
              <a:t>.</a:t>
            </a:r>
          </a:p>
          <a:p>
            <a:pPr algn="l">
              <a:lnSpc>
                <a:spcPct val="150000"/>
              </a:lnSpc>
            </a:pPr>
            <a:r>
              <a:rPr lang="en-US" sz="1800" b="1" i="1" u="none" strike="noStrike" baseline="0" dirty="0">
                <a:solidFill>
                  <a:schemeClr val="bg2"/>
                </a:solidFill>
                <a:latin typeface="+mn-lt"/>
              </a:rPr>
              <a:t>Are</a:t>
            </a:r>
            <a:r>
              <a:rPr lang="en-US" sz="1800" b="0" i="1" u="none" strike="noStrike" baseline="0" dirty="0">
                <a:solidFill>
                  <a:schemeClr val="bg2"/>
                </a:solidFill>
                <a:latin typeface="+mn-lt"/>
              </a:rPr>
              <a:t> </a:t>
            </a:r>
            <a:r>
              <a:rPr lang="en-US" sz="1800" b="0" i="1" u="sng" strike="noStrike" baseline="0" dirty="0">
                <a:solidFill>
                  <a:schemeClr val="bg2"/>
                </a:solidFill>
                <a:latin typeface="+mn-lt"/>
              </a:rPr>
              <a:t>you</a:t>
            </a:r>
            <a:r>
              <a:rPr lang="en-US" sz="1800" b="0" i="1" u="none" strike="noStrike" baseline="0" dirty="0">
                <a:solidFill>
                  <a:schemeClr val="bg2"/>
                </a:solidFill>
                <a:latin typeface="+mn-lt"/>
              </a:rPr>
              <a:t> </a:t>
            </a:r>
            <a:r>
              <a:rPr lang="en-US" sz="1800" b="1" i="1" u="none" strike="noStrike" baseline="0" dirty="0">
                <a:solidFill>
                  <a:schemeClr val="bg2"/>
                </a:solidFill>
                <a:latin typeface="+mn-lt"/>
              </a:rPr>
              <a:t>going to</a:t>
            </a:r>
            <a:r>
              <a:rPr lang="en-US" sz="1800" b="0" i="1" u="none" strike="noStrike" baseline="0" dirty="0">
                <a:solidFill>
                  <a:schemeClr val="bg2"/>
                </a:solidFill>
                <a:latin typeface="+mn-lt"/>
              </a:rPr>
              <a:t> </a:t>
            </a:r>
            <a:r>
              <a:rPr lang="en-US" sz="1800" b="0" i="1" u="sng" strike="noStrike" baseline="0" dirty="0">
                <a:solidFill>
                  <a:schemeClr val="bg2"/>
                </a:solidFill>
                <a:latin typeface="+mn-lt"/>
              </a:rPr>
              <a:t>hike</a:t>
            </a:r>
            <a:r>
              <a:rPr lang="en-US" sz="1800" b="0" i="1" u="none" strike="noStrike" baseline="0" dirty="0">
                <a:solidFill>
                  <a:schemeClr val="bg2"/>
                </a:solidFill>
                <a:latin typeface="+mn-lt"/>
              </a:rPr>
              <a:t> this </a:t>
            </a:r>
            <a:r>
              <a:rPr lang="pt-BR" sz="1800" b="0" i="1" u="none" strike="noStrike" baseline="0" dirty="0">
                <a:solidFill>
                  <a:schemeClr val="bg2"/>
                </a:solidFill>
                <a:latin typeface="+mn-lt"/>
              </a:rPr>
              <a:t>weekend?</a:t>
            </a:r>
          </a:p>
          <a:p>
            <a:pPr algn="l">
              <a:lnSpc>
                <a:spcPct val="150000"/>
              </a:lnSpc>
            </a:pPr>
            <a:endParaRPr lang="pt-BR" sz="2000" i="1" dirty="0">
              <a:solidFill>
                <a:schemeClr val="bg2"/>
              </a:solidFill>
              <a:latin typeface="+mn-lt"/>
              <a:ea typeface="Times New Roman"/>
              <a:cs typeface="Times New Roman"/>
              <a:sym typeface="Times New Roman"/>
            </a:endParaRPr>
          </a:p>
          <a:p>
            <a:pPr algn="l">
              <a:lnSpc>
                <a:spcPct val="150000"/>
              </a:lnSpc>
            </a:pPr>
            <a:r>
              <a:rPr lang="pt-BR" sz="2000" b="1" i="0" u="none" strike="noStrike" baseline="0" dirty="0">
                <a:solidFill>
                  <a:schemeClr val="bg2"/>
                </a:solidFill>
                <a:latin typeface="+mn-lt"/>
              </a:rPr>
              <a:t>Respostas curtas </a:t>
            </a:r>
            <a:r>
              <a:rPr lang="pt-BR" sz="2000" i="0" u="none" strike="noStrike" baseline="0" dirty="0">
                <a:solidFill>
                  <a:schemeClr val="bg2"/>
                </a:solidFill>
                <a:latin typeface="+mn-lt"/>
              </a:rPr>
              <a:t>— afirmativa e negativa</a:t>
            </a:r>
          </a:p>
          <a:p>
            <a:pPr algn="l">
              <a:lnSpc>
                <a:spcPct val="150000"/>
              </a:lnSpc>
            </a:pPr>
            <a:r>
              <a:rPr lang="en-US" sz="1800" b="0" i="1" u="none" strike="noStrike" baseline="0" dirty="0">
                <a:solidFill>
                  <a:schemeClr val="bg2"/>
                </a:solidFill>
                <a:latin typeface="+mn-lt"/>
              </a:rPr>
              <a:t>Are you going to visit your uncle? Yes, I am. / No, I’m not.</a:t>
            </a:r>
            <a:endParaRPr sz="1800" dirty="0">
              <a:solidFill>
                <a:schemeClr val="bg2"/>
              </a:solidFill>
              <a:latin typeface="+mn-lt"/>
              <a:ea typeface="Times New Roman"/>
              <a:cs typeface="Times New Roman"/>
              <a:sym typeface="Times New Roman"/>
            </a:endParaRPr>
          </a:p>
        </p:txBody>
      </p:sp>
      <p:pic>
        <p:nvPicPr>
          <p:cNvPr id="2" name="Gráfico 1" descr="Círculo com seta para a esquerda estrutura de tópicos">
            <a:extLst>
              <a:ext uri="{FF2B5EF4-FFF2-40B4-BE49-F238E27FC236}">
                <a16:creationId xmlns:a16="http://schemas.microsoft.com/office/drawing/2014/main" id="{50FDC3F6-6025-CA60-01F1-C8FA0C064CA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64300" y="4229831"/>
            <a:ext cx="647700" cy="647700"/>
          </a:xfrm>
          <a:prstGeom prst="rect">
            <a:avLst/>
          </a:prstGeom>
        </p:spPr>
      </p:pic>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713</TotalTime>
  <Words>749</Words>
  <Application>Microsoft Office PowerPoint</Application>
  <PresentationFormat>Apresentação na tela (16:9)</PresentationFormat>
  <Paragraphs>57</Paragraphs>
  <Slides>12</Slides>
  <Notes>7</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12</vt:i4>
      </vt:variant>
    </vt:vector>
  </HeadingPairs>
  <TitlesOfParts>
    <vt:vector size="18" baseType="lpstr">
      <vt:lpstr>Lato</vt:lpstr>
      <vt:lpstr>Roboto</vt:lpstr>
      <vt:lpstr>Raleway</vt:lpstr>
      <vt:lpstr>Arial</vt:lpstr>
      <vt:lpstr>ConduitITCStd-Medium</vt:lpstr>
      <vt:lpstr>Streamline</vt:lpstr>
      <vt:lpstr>8º ano</vt:lpstr>
      <vt:lpstr>Discourse Genres</vt:lpstr>
      <vt:lpstr>Apresentação do PowerPoint</vt:lpstr>
      <vt:lpstr>Apresentação do PowerPoint</vt:lpstr>
      <vt:lpstr>Apresentação do PowerPoint</vt:lpstr>
      <vt:lpstr>Apresentação do PowerPoint</vt:lpstr>
      <vt:lpstr>Language Topics</vt:lpstr>
      <vt:lpstr>Be Going To</vt:lpstr>
      <vt:lpstr>Apresentação do PowerPoint</vt:lpstr>
      <vt:lpstr>Apresentação do PowerPoint</vt:lpstr>
      <vt:lpstr>Apresentação do PowerPoint</vt:lpstr>
      <vt:lpstr>Advérbios de frequência Always → 100% Usually → 80-90% Often → 70-80% Sometimes → 50% Rarely → 20-30% Hardly ever → 10-20% Never → 0%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8º ano</dc:title>
  <dc:creator>Vivian Marques Viccino Maffei</dc:creator>
  <cp:lastModifiedBy> </cp:lastModifiedBy>
  <cp:revision>7</cp:revision>
  <dcterms:modified xsi:type="dcterms:W3CDTF">2023-06-21T15:15:09Z</dcterms:modified>
</cp:coreProperties>
</file>