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9" r:id="rId4"/>
    <p:sldId id="319" r:id="rId5"/>
    <p:sldId id="264" r:id="rId6"/>
    <p:sldId id="317" r:id="rId7"/>
    <p:sldId id="270" r:id="rId8"/>
    <p:sldId id="280" r:id="rId9"/>
    <p:sldId id="281" r:id="rId10"/>
    <p:sldId id="336" r:id="rId11"/>
    <p:sldId id="338" r:id="rId12"/>
  </p:sldIdLst>
  <p:sldSz cx="9144000" cy="5143500" type="screen16x9"/>
  <p:notesSz cx="6858000" cy="9144000"/>
  <p:embeddedFontLst>
    <p:embeddedFont>
      <p:font typeface="Lato" panose="020F0502020204030203" pitchFamily="34" charset="0"/>
      <p:regular r:id="rId14"/>
      <p:bold r:id="rId15"/>
      <p:italic r:id="rId16"/>
      <p:boldItalic r:id="rId17"/>
    </p:embeddedFont>
    <p:embeddedFont>
      <p:font typeface="Raleway" pitchFamily="2" charset="0"/>
      <p:regular r:id="rId18"/>
      <p:bold r:id="rId19"/>
      <p:italic r:id="rId20"/>
      <p:boldItalic r:id="rId21"/>
    </p:embeddedFont>
    <p:embeddedFont>
      <p:font typeface="Roboto" panose="02000000000000000000"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211">
          <p15:clr>
            <a:srgbClr val="747775"/>
          </p15:clr>
        </p15:guide>
        <p15:guide id="2" pos="261">
          <p15:clr>
            <a:srgbClr val="747775"/>
          </p15:clr>
        </p15:guide>
        <p15:guide id="3" pos="549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E9EA83-E7E9-1E52-FE14-3B0581D2784F}" v="1" dt="2023-05-23T13:52:27.561"/>
  </p1510:revLst>
</p1510:revInfo>
</file>

<file path=ppt/tableStyles.xml><?xml version="1.0" encoding="utf-8"?>
<a:tblStyleLst xmlns:a="http://schemas.openxmlformats.org/drawingml/2006/main" def="{F6FDFBBA-7252-4AB3-9EA9-580C68586B57}">
  <a:tblStyle styleId="{F6FDFBBA-7252-4AB3-9EA9-580C68586B5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guide orient="horz" pos="2211"/>
        <p:guide pos="261"/>
        <p:guide pos="54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41457e93ce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41457e93ce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e25bb0191b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e25bb0191b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41457e93ce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41457e93c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41425aa8e2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41425aa8e2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41425aa8e2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41425aa8e2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241425aa8e2_0_3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241425aa8e2_0_3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a:t>8º ano</a:t>
            </a:r>
            <a:endParaRPr sz="5900"/>
          </a:p>
        </p:txBody>
      </p:sp>
      <p:sp>
        <p:nvSpPr>
          <p:cNvPr id="2" name="CaixaDeTexto 1">
            <a:extLst>
              <a:ext uri="{FF2B5EF4-FFF2-40B4-BE49-F238E27FC236}">
                <a16:creationId xmlns:a16="http://schemas.microsoft.com/office/drawing/2014/main" id="{72CEDC82-070F-FE4B-4EB3-35087B657E74}"/>
              </a:ext>
            </a:extLst>
          </p:cNvPr>
          <p:cNvSpPr txBox="1"/>
          <p:nvPr/>
        </p:nvSpPr>
        <p:spPr>
          <a:xfrm>
            <a:off x="3911203" y="67469"/>
            <a:ext cx="1330325" cy="30777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pt-BR" b="1" dirty="0"/>
              <a:t>CONJUNTO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23987C-0056-7F12-7BF3-40601E340B36}"/>
              </a:ext>
            </a:extLst>
          </p:cNvPr>
          <p:cNvSpPr>
            <a:spLocks noGrp="1"/>
          </p:cNvSpPr>
          <p:nvPr>
            <p:ph type="title"/>
          </p:nvPr>
        </p:nvSpPr>
        <p:spPr>
          <a:xfrm>
            <a:off x="729450" y="1318649"/>
            <a:ext cx="7688400" cy="2587307"/>
          </a:xfrm>
        </p:spPr>
        <p:txBody>
          <a:bodyPr>
            <a:normAutofit/>
          </a:bodyPr>
          <a:lstStyle/>
          <a:p>
            <a:pPr algn="l"/>
            <a:r>
              <a:rPr lang="pt-BR" sz="2000" dirty="0">
                <a:solidFill>
                  <a:srgbClr val="F8B323"/>
                </a:solidFill>
                <a:latin typeface="+mn-lt"/>
                <a:cs typeface="Arial"/>
              </a:rPr>
              <a:t>Forma</a:t>
            </a:r>
            <a:r>
              <a:rPr lang="pt-BR" sz="2000" b="1" i="0" u="none" strike="noStrike" baseline="0" dirty="0">
                <a:solidFill>
                  <a:schemeClr val="bg2"/>
                </a:solidFill>
                <a:latin typeface="+mn-lt"/>
              </a:rPr>
              <a:t> </a:t>
            </a:r>
            <a:r>
              <a:rPr lang="pt-BR" sz="2000" dirty="0">
                <a:solidFill>
                  <a:srgbClr val="F8B323"/>
                </a:solidFill>
                <a:latin typeface="+mn-lt"/>
                <a:cs typeface="Arial"/>
                <a:sym typeface="Arial"/>
              </a:rPr>
              <a:t>interrogativa</a:t>
            </a:r>
            <a:br>
              <a:rPr lang="pt-BR" sz="2000" b="1" i="0" u="none" strike="noStrike" baseline="0" dirty="0">
                <a:solidFill>
                  <a:schemeClr val="bg2"/>
                </a:solidFill>
                <a:latin typeface="+mn-lt"/>
              </a:rPr>
            </a:br>
            <a:r>
              <a:rPr lang="pt-BR" sz="2000" b="0" i="1" u="none" strike="noStrike" baseline="0" dirty="0">
                <a:solidFill>
                  <a:schemeClr val="bg2"/>
                </a:solidFill>
                <a:latin typeface="+mn-lt"/>
              </a:rPr>
              <a:t>Will</a:t>
            </a:r>
            <a:r>
              <a:rPr lang="pt-BR" sz="2000" b="1" i="1" u="none" strike="noStrike" baseline="0" dirty="0">
                <a:solidFill>
                  <a:schemeClr val="bg2"/>
                </a:solidFill>
                <a:latin typeface="+mn-lt"/>
              </a:rPr>
              <a:t> </a:t>
            </a:r>
            <a:r>
              <a:rPr lang="pt-BR" sz="2000" b="0" i="0" u="none" strike="noStrike" baseline="0" dirty="0">
                <a:solidFill>
                  <a:schemeClr val="bg2"/>
                </a:solidFill>
                <a:latin typeface="+mn-lt"/>
              </a:rPr>
              <a:t>+ sujeito +verbo principal no infinitivo.</a:t>
            </a:r>
            <a:br>
              <a:rPr lang="pt-BR" sz="2000" b="0" i="0" u="none" strike="noStrike" baseline="0" dirty="0">
                <a:solidFill>
                  <a:schemeClr val="bg2"/>
                </a:solidFill>
                <a:latin typeface="+mn-lt"/>
              </a:rPr>
            </a:br>
            <a:r>
              <a:rPr lang="en-US" sz="1800" b="0" i="1" u="none" strike="noStrike" baseline="0" dirty="0">
                <a:solidFill>
                  <a:schemeClr val="bg2"/>
                </a:solidFill>
                <a:latin typeface="+mn-lt"/>
              </a:rPr>
              <a:t>Will you </a:t>
            </a:r>
            <a:r>
              <a:rPr lang="en-US" sz="1800" b="1" i="1" u="none" strike="noStrike" baseline="0" dirty="0">
                <a:solidFill>
                  <a:schemeClr val="bg2"/>
                </a:solidFill>
                <a:latin typeface="+mn-lt"/>
              </a:rPr>
              <a:t>help </a:t>
            </a:r>
            <a:r>
              <a:rPr lang="en-US" sz="1800" b="0" i="1" u="none" strike="noStrike" baseline="0" dirty="0">
                <a:solidFill>
                  <a:schemeClr val="bg2"/>
                </a:solidFill>
                <a:latin typeface="+mn-lt"/>
              </a:rPr>
              <a:t>us recycling waste?</a:t>
            </a:r>
            <a:br>
              <a:rPr lang="en-US" sz="2000" b="0" i="1" u="none" strike="noStrike" baseline="0" dirty="0">
                <a:solidFill>
                  <a:schemeClr val="bg2"/>
                </a:solidFill>
                <a:latin typeface="+mn-lt"/>
              </a:rPr>
            </a:br>
            <a:br>
              <a:rPr lang="en-US" sz="2000" b="0" i="1" u="none" strike="noStrike" baseline="0" dirty="0">
                <a:solidFill>
                  <a:schemeClr val="bg2"/>
                </a:solidFill>
                <a:latin typeface="+mn-lt"/>
              </a:rPr>
            </a:br>
            <a:r>
              <a:rPr lang="pt-BR" sz="2000" i="0" u="none" strike="noStrike" baseline="0" dirty="0">
                <a:solidFill>
                  <a:schemeClr val="bg2"/>
                </a:solidFill>
                <a:latin typeface="+mn-lt"/>
              </a:rPr>
              <a:t>Respostas curtas </a:t>
            </a:r>
            <a:r>
              <a:rPr lang="pt-BR" sz="2000" b="0" i="0" u="none" strike="noStrike" baseline="0" dirty="0">
                <a:solidFill>
                  <a:schemeClr val="bg2"/>
                </a:solidFill>
                <a:latin typeface="+mn-lt"/>
              </a:rPr>
              <a:t>— afirmativa e negativa</a:t>
            </a:r>
            <a:br>
              <a:rPr lang="pt-BR" sz="2000" b="1" i="0" u="none" strike="noStrike" baseline="0" dirty="0">
                <a:solidFill>
                  <a:schemeClr val="bg2"/>
                </a:solidFill>
                <a:latin typeface="+mn-lt"/>
              </a:rPr>
            </a:br>
            <a:r>
              <a:rPr lang="en-US" sz="1800" b="0" i="1" u="none" strike="noStrike" baseline="0" dirty="0">
                <a:solidFill>
                  <a:schemeClr val="bg2"/>
                </a:solidFill>
                <a:latin typeface="+mn-lt"/>
              </a:rPr>
              <a:t>Will animals be safe? Yes, they will. / No, they won’t.</a:t>
            </a:r>
            <a:endParaRPr lang="pt-BR" sz="1800" dirty="0">
              <a:solidFill>
                <a:schemeClr val="bg2"/>
              </a:solidFill>
              <a:latin typeface="+mn-lt"/>
            </a:endParaRPr>
          </a:p>
        </p:txBody>
      </p:sp>
      <p:pic>
        <p:nvPicPr>
          <p:cNvPr id="3" name="Gráfico 2" descr="Círculo com seta para a esquerda estrutura de tópicos">
            <a:extLst>
              <a:ext uri="{FF2B5EF4-FFF2-40B4-BE49-F238E27FC236}">
                <a16:creationId xmlns:a16="http://schemas.microsoft.com/office/drawing/2014/main" id="{DEB5193C-FA1D-52E3-3BBD-0523D711E9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64300" y="4229831"/>
            <a:ext cx="647700" cy="647700"/>
          </a:xfrm>
          <a:prstGeom prst="rect">
            <a:avLst/>
          </a:prstGeom>
        </p:spPr>
      </p:pic>
    </p:spTree>
    <p:extLst>
      <p:ext uri="{BB962C8B-B14F-4D97-AF65-F5344CB8AC3E}">
        <p14:creationId xmlns:p14="http://schemas.microsoft.com/office/powerpoint/2010/main" val="301660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1D3920-8DFC-98FF-0587-99B1B8C0654C}"/>
              </a:ext>
            </a:extLst>
          </p:cNvPr>
          <p:cNvSpPr>
            <a:spLocks noGrp="1"/>
          </p:cNvSpPr>
          <p:nvPr>
            <p:ph type="title"/>
          </p:nvPr>
        </p:nvSpPr>
        <p:spPr>
          <a:xfrm>
            <a:off x="718161" y="821938"/>
            <a:ext cx="7883972" cy="4077440"/>
          </a:xfrm>
        </p:spPr>
        <p:txBody>
          <a:bodyPr>
            <a:noAutofit/>
          </a:bodyPr>
          <a:lstStyle/>
          <a:p>
            <a:r>
              <a:rPr lang="en-US" sz="2000" b="1" i="0" u="none" strike="noStrike" baseline="0" dirty="0">
                <a:solidFill>
                  <a:srgbClr val="2F2F2E"/>
                </a:solidFill>
                <a:latin typeface="+mn-lt"/>
              </a:rPr>
              <a:t>There to be</a:t>
            </a:r>
            <a:br>
              <a:rPr lang="pt-BR" sz="2000" b="1" i="0" u="none" strike="noStrike" baseline="0" dirty="0">
                <a:solidFill>
                  <a:srgbClr val="2F2F2E"/>
                </a:solidFill>
                <a:latin typeface="+mn-lt"/>
              </a:rPr>
            </a:br>
            <a:br>
              <a:rPr lang="pt-BR" sz="2000" b="1" i="0" u="none" strike="noStrike" baseline="0" dirty="0">
                <a:solidFill>
                  <a:srgbClr val="2F2F2E"/>
                </a:solidFill>
                <a:latin typeface="+mn-lt"/>
              </a:rPr>
            </a:br>
            <a:r>
              <a:rPr lang="pt-BR" sz="2000" b="0" i="0" u="none" strike="noStrike" baseline="0" dirty="0">
                <a:solidFill>
                  <a:srgbClr val="2F2F2E"/>
                </a:solidFill>
                <a:latin typeface="+mn-lt"/>
              </a:rPr>
              <a:t>Podemos usar </a:t>
            </a:r>
            <a:r>
              <a:rPr lang="pt-BR" sz="2000" b="0" i="1" u="none" strike="noStrike" baseline="0" dirty="0" err="1">
                <a:solidFill>
                  <a:srgbClr val="2F2F2E"/>
                </a:solidFill>
                <a:latin typeface="+mn-lt"/>
              </a:rPr>
              <a:t>will</a:t>
            </a:r>
            <a:r>
              <a:rPr lang="pt-BR" sz="2000" b="0" i="1" u="none" strike="noStrike" baseline="0" dirty="0">
                <a:solidFill>
                  <a:srgbClr val="2F2F2E"/>
                </a:solidFill>
                <a:latin typeface="+mn-lt"/>
              </a:rPr>
              <a:t> </a:t>
            </a:r>
            <a:r>
              <a:rPr lang="pt-BR" sz="2000" b="0" i="0" u="none" strike="noStrike" baseline="0" dirty="0">
                <a:solidFill>
                  <a:srgbClr val="2F2F2E"/>
                </a:solidFill>
                <a:latin typeface="+mn-lt"/>
              </a:rPr>
              <a:t>também com </a:t>
            </a:r>
            <a:r>
              <a:rPr lang="pt-BR" sz="2000" b="0" i="1" u="none" strike="noStrike" baseline="0" dirty="0" err="1">
                <a:solidFill>
                  <a:srgbClr val="2F2F2E"/>
                </a:solidFill>
                <a:latin typeface="+mn-lt"/>
              </a:rPr>
              <a:t>there</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to</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be</a:t>
            </a:r>
            <a:r>
              <a:rPr lang="pt-BR" sz="2000" b="0" i="1" u="none" strike="noStrike" baseline="0" dirty="0">
                <a:solidFill>
                  <a:srgbClr val="2F2F2E"/>
                </a:solidFill>
                <a:latin typeface="+mn-lt"/>
              </a:rPr>
              <a:t> </a:t>
            </a:r>
            <a:r>
              <a:rPr lang="pt-BR" sz="2000" b="0" i="0" u="none" strike="noStrike" baseline="0" dirty="0">
                <a:solidFill>
                  <a:srgbClr val="2F2F2E"/>
                </a:solidFill>
                <a:latin typeface="+mn-lt"/>
              </a:rPr>
              <a:t>para nos referirmos a algo que existirá ou não no futuro.</a:t>
            </a:r>
            <a:br>
              <a:rPr lang="pt-BR" sz="2000" b="0" i="0" u="none" strike="noStrike" baseline="0" dirty="0">
                <a:solidFill>
                  <a:srgbClr val="2F2F2E"/>
                </a:solidFill>
                <a:latin typeface="+mn-lt"/>
              </a:rPr>
            </a:br>
            <a:br>
              <a:rPr lang="pt-BR" sz="2000" b="0" i="0" u="none" strike="noStrike" baseline="0" dirty="0">
                <a:solidFill>
                  <a:srgbClr val="2F2F2E"/>
                </a:solidFill>
                <a:latin typeface="+mn-lt"/>
              </a:rPr>
            </a:br>
            <a:r>
              <a:rPr lang="pt-BR" sz="2000" dirty="0">
                <a:solidFill>
                  <a:srgbClr val="8CAA7E"/>
                </a:solidFill>
                <a:latin typeface="+mn-lt"/>
                <a:cs typeface="Arial"/>
              </a:rPr>
              <a:t>Forma </a:t>
            </a:r>
            <a:r>
              <a:rPr lang="pt-BR" sz="2000" dirty="0">
                <a:solidFill>
                  <a:srgbClr val="8CAA7E"/>
                </a:solidFill>
                <a:latin typeface="+mn-lt"/>
                <a:cs typeface="Arial"/>
                <a:sym typeface="Arial"/>
              </a:rPr>
              <a:t>afirmativa</a:t>
            </a:r>
            <a:r>
              <a:rPr lang="pt-BR" sz="2000" dirty="0">
                <a:solidFill>
                  <a:srgbClr val="8CAA7E"/>
                </a:solidFill>
                <a:latin typeface="+mn-lt"/>
                <a:cs typeface="Arial"/>
              </a:rPr>
              <a:t>: </a:t>
            </a:r>
            <a:r>
              <a:rPr lang="pt-BR" sz="2000" b="0" i="1" u="none" strike="noStrike" baseline="0" dirty="0" err="1">
                <a:solidFill>
                  <a:srgbClr val="2F2F2E"/>
                </a:solidFill>
                <a:latin typeface="+mn-lt"/>
              </a:rPr>
              <a:t>there</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will</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be</a:t>
            </a:r>
            <a:br>
              <a:rPr lang="pt-BR" sz="2000" b="0" i="1" u="none" strike="noStrike" baseline="0" dirty="0">
                <a:solidFill>
                  <a:srgbClr val="2F2F2E"/>
                </a:solidFill>
                <a:latin typeface="+mn-lt"/>
              </a:rPr>
            </a:br>
            <a:r>
              <a:rPr lang="en-US" sz="1800" i="1" u="none" strike="noStrike" baseline="0" dirty="0">
                <a:solidFill>
                  <a:schemeClr val="bg2"/>
                </a:solidFill>
                <a:latin typeface="+mn-lt"/>
              </a:rPr>
              <a:t>There will be </a:t>
            </a:r>
            <a:r>
              <a:rPr lang="en-US" sz="1800" b="0" i="1" u="none" strike="noStrike" baseline="0" dirty="0">
                <a:solidFill>
                  <a:srgbClr val="2F2F2E"/>
                </a:solidFill>
                <a:latin typeface="+mn-lt"/>
              </a:rPr>
              <a:t>long periods of drought.</a:t>
            </a:r>
            <a:br>
              <a:rPr lang="en-US" sz="2000" b="0" i="1" u="none" strike="noStrike" baseline="0" dirty="0">
                <a:solidFill>
                  <a:srgbClr val="2F2F2E"/>
                </a:solidFill>
                <a:latin typeface="+mn-lt"/>
              </a:rPr>
            </a:br>
            <a:br>
              <a:rPr lang="pt-BR" sz="2000" b="0" i="1" u="none" strike="noStrike" baseline="0" dirty="0">
                <a:solidFill>
                  <a:srgbClr val="2F2F2E"/>
                </a:solidFill>
                <a:latin typeface="+mn-lt"/>
              </a:rPr>
            </a:br>
            <a:r>
              <a:rPr lang="pt-BR" sz="2000" b="1" i="0" u="none" strike="noStrike" baseline="0" dirty="0">
                <a:solidFill>
                  <a:srgbClr val="FF0000"/>
                </a:solidFill>
                <a:latin typeface="+mn-lt"/>
              </a:rPr>
              <a:t>Forma negativa</a:t>
            </a:r>
            <a:r>
              <a:rPr lang="pt-BR" sz="2000" dirty="0">
                <a:solidFill>
                  <a:srgbClr val="FF0000"/>
                </a:solidFill>
                <a:latin typeface="+mn-lt"/>
              </a:rPr>
              <a:t>: </a:t>
            </a:r>
            <a:r>
              <a:rPr lang="pt-BR" sz="2000" b="0" i="1" u="none" strike="noStrike" baseline="0" dirty="0" err="1">
                <a:solidFill>
                  <a:srgbClr val="2F2F2E"/>
                </a:solidFill>
                <a:latin typeface="+mn-lt"/>
              </a:rPr>
              <a:t>there</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will</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not</a:t>
            </a:r>
            <a:r>
              <a:rPr lang="pt-BR" sz="2000" b="0" i="1" u="none" strike="noStrike" baseline="0" dirty="0">
                <a:solidFill>
                  <a:srgbClr val="2F2F2E"/>
                </a:solidFill>
                <a:latin typeface="+mn-lt"/>
              </a:rPr>
              <a:t> </a:t>
            </a:r>
            <a:r>
              <a:rPr lang="pt-BR" sz="2000" b="0" u="none" strike="noStrike" baseline="0" dirty="0">
                <a:solidFill>
                  <a:srgbClr val="2F2F2E"/>
                </a:solidFill>
                <a:latin typeface="+mn-lt"/>
              </a:rPr>
              <a:t>(</a:t>
            </a:r>
            <a:r>
              <a:rPr lang="pt-BR" sz="2000" b="0" i="1" u="none" strike="noStrike" baseline="0" dirty="0" err="1">
                <a:solidFill>
                  <a:srgbClr val="2F2F2E"/>
                </a:solidFill>
                <a:latin typeface="+mn-lt"/>
              </a:rPr>
              <a:t>won’t</a:t>
            </a:r>
            <a:r>
              <a:rPr lang="pt-BR" sz="2000" b="0" u="none" strike="noStrike" baseline="0" dirty="0">
                <a:solidFill>
                  <a:srgbClr val="2F2F2E"/>
                </a:solidFill>
                <a:latin typeface="+mn-lt"/>
              </a:rPr>
              <a:t>)</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be</a:t>
            </a:r>
            <a:br>
              <a:rPr lang="pt-BR" sz="2000" b="0" i="1" u="none" strike="noStrike" baseline="0" dirty="0">
                <a:solidFill>
                  <a:srgbClr val="2F2F2E"/>
                </a:solidFill>
                <a:latin typeface="+mn-lt"/>
              </a:rPr>
            </a:br>
            <a:r>
              <a:rPr lang="en-US" sz="1800" i="1" u="none" strike="noStrike" baseline="0" dirty="0">
                <a:solidFill>
                  <a:schemeClr val="bg2"/>
                </a:solidFill>
                <a:latin typeface="+mn-lt"/>
              </a:rPr>
              <a:t>There will not be </a:t>
            </a:r>
            <a:r>
              <a:rPr lang="en-US" sz="1800" b="0" i="1" u="none" strike="noStrike" baseline="0" dirty="0">
                <a:solidFill>
                  <a:srgbClr val="2F2F2E"/>
                </a:solidFill>
                <a:latin typeface="+mn-lt"/>
              </a:rPr>
              <a:t>enough water to drink.</a:t>
            </a:r>
            <a:br>
              <a:rPr lang="en-US" sz="2000" b="0" i="1" u="none" strike="noStrike" baseline="0" dirty="0">
                <a:solidFill>
                  <a:srgbClr val="2F2F2E"/>
                </a:solidFill>
                <a:latin typeface="+mn-lt"/>
              </a:rPr>
            </a:br>
            <a:br>
              <a:rPr lang="pt-BR" sz="2000" i="1" u="none" strike="noStrike" baseline="0" dirty="0">
                <a:solidFill>
                  <a:srgbClr val="2F2F2E"/>
                </a:solidFill>
                <a:latin typeface="+mn-lt"/>
              </a:rPr>
            </a:br>
            <a:r>
              <a:rPr lang="pt-BR" sz="2000" dirty="0">
                <a:solidFill>
                  <a:srgbClr val="F8B323"/>
                </a:solidFill>
                <a:latin typeface="+mn-lt"/>
                <a:cs typeface="Arial"/>
              </a:rPr>
              <a:t>Forma </a:t>
            </a:r>
            <a:r>
              <a:rPr lang="pt-BR" sz="2000" dirty="0">
                <a:solidFill>
                  <a:srgbClr val="F8B323"/>
                </a:solidFill>
                <a:latin typeface="+mn-lt"/>
                <a:cs typeface="Arial"/>
                <a:sym typeface="Arial"/>
              </a:rPr>
              <a:t>interrogativa</a:t>
            </a:r>
            <a:r>
              <a:rPr lang="pt-BR" sz="2000" dirty="0">
                <a:solidFill>
                  <a:srgbClr val="F8B323"/>
                </a:solidFill>
                <a:latin typeface="+mn-lt"/>
                <a:cs typeface="Arial"/>
              </a:rPr>
              <a:t>: </a:t>
            </a:r>
            <a:r>
              <a:rPr lang="pt-BR" sz="2000" b="0" i="1" u="none" strike="noStrike" baseline="0" dirty="0" err="1">
                <a:solidFill>
                  <a:srgbClr val="2F2F2E"/>
                </a:solidFill>
                <a:latin typeface="+mn-lt"/>
              </a:rPr>
              <a:t>will</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there</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be</a:t>
            </a:r>
            <a:br>
              <a:rPr lang="pt-BR" sz="2000" b="0" i="1" u="none" strike="noStrike" baseline="0" dirty="0">
                <a:solidFill>
                  <a:srgbClr val="2F2F2E"/>
                </a:solidFill>
                <a:latin typeface="+mn-lt"/>
              </a:rPr>
            </a:br>
            <a:r>
              <a:rPr lang="en-US" sz="1800" i="1" strike="noStrike" baseline="0" dirty="0">
                <a:solidFill>
                  <a:schemeClr val="bg2"/>
                </a:solidFill>
                <a:latin typeface="+mn-lt"/>
              </a:rPr>
              <a:t>Will</a:t>
            </a:r>
            <a:r>
              <a:rPr lang="en-US" sz="1800" i="1" u="none" strike="noStrike" baseline="0" dirty="0">
                <a:solidFill>
                  <a:schemeClr val="bg2"/>
                </a:solidFill>
                <a:latin typeface="+mn-lt"/>
              </a:rPr>
              <a:t> there be </a:t>
            </a:r>
            <a:r>
              <a:rPr lang="en-US" sz="1800" b="0" i="1" u="none" strike="noStrike" baseline="0" dirty="0">
                <a:solidFill>
                  <a:schemeClr val="bg2"/>
                </a:solidFill>
                <a:latin typeface="+mn-lt"/>
              </a:rPr>
              <a:t>water-related problems?</a:t>
            </a:r>
            <a:endParaRPr lang="pt-BR" sz="1800" dirty="0">
              <a:solidFill>
                <a:schemeClr val="bg2"/>
              </a:solidFill>
              <a:latin typeface="+mn-lt"/>
            </a:endParaRPr>
          </a:p>
        </p:txBody>
      </p:sp>
      <p:pic>
        <p:nvPicPr>
          <p:cNvPr id="3" name="Gráfico 2" descr="Círculo com seta para a esquerda estrutura de tópicos">
            <a:extLst>
              <a:ext uri="{FF2B5EF4-FFF2-40B4-BE49-F238E27FC236}">
                <a16:creationId xmlns:a16="http://schemas.microsoft.com/office/drawing/2014/main" id="{DE479F55-B85E-F0BF-3FF2-5EDE1094385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64300" y="4229831"/>
            <a:ext cx="647700" cy="647700"/>
          </a:xfrm>
          <a:prstGeom prst="rect">
            <a:avLst/>
          </a:prstGeom>
        </p:spPr>
      </p:pic>
    </p:spTree>
    <p:extLst>
      <p:ext uri="{BB962C8B-B14F-4D97-AF65-F5344CB8AC3E}">
        <p14:creationId xmlns:p14="http://schemas.microsoft.com/office/powerpoint/2010/main" val="1175337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a:t>Discourse Genres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graphicFrame>
        <p:nvGraphicFramePr>
          <p:cNvPr id="102" name="Google Shape;102;p16"/>
          <p:cNvGraphicFramePr/>
          <p:nvPr>
            <p:extLst>
              <p:ext uri="{D42A27DB-BD31-4B8C-83A1-F6EECF244321}">
                <p14:modId xmlns:p14="http://schemas.microsoft.com/office/powerpoint/2010/main" val="3382316481"/>
              </p:ext>
            </p:extLst>
          </p:nvPr>
        </p:nvGraphicFramePr>
        <p:xfrm>
          <a:off x="285387" y="712115"/>
          <a:ext cx="8573225" cy="3054325"/>
        </p:xfrm>
        <a:graphic>
          <a:graphicData uri="http://schemas.openxmlformats.org/drawingml/2006/table">
            <a:tbl>
              <a:tblPr>
                <a:noFill/>
                <a:tableStyleId>{F6FDFBBA-7252-4AB3-9EA9-580C68586B57}</a:tableStyleId>
              </a:tblPr>
              <a:tblGrid>
                <a:gridCol w="1510297">
                  <a:extLst>
                    <a:ext uri="{9D8B030D-6E8A-4147-A177-3AD203B41FA5}">
                      <a16:colId xmlns:a16="http://schemas.microsoft.com/office/drawing/2014/main" val="20000"/>
                    </a:ext>
                  </a:extLst>
                </a:gridCol>
                <a:gridCol w="7062928">
                  <a:extLst>
                    <a:ext uri="{9D8B030D-6E8A-4147-A177-3AD203B41FA5}">
                      <a16:colId xmlns:a16="http://schemas.microsoft.com/office/drawing/2014/main" val="20001"/>
                    </a:ext>
                  </a:extLst>
                </a:gridCol>
              </a:tblGrid>
              <a:tr h="555025">
                <a:tc gridSpan="2">
                  <a:txBody>
                    <a:bodyPr/>
                    <a:lstStyle/>
                    <a:p>
                      <a:pPr marL="0" lvl="0" indent="0" algn="ctr"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Fact Sheet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96097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Fact sheets generally follow a specific structure, providing clear and concise information in topics. They may also include graphs, charts, or other visual aids.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684700">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Fact sheets are used to present information on a specific topic, product, or service. The content may include statistics, research findings, technical specifications, or other relevant data.</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pic>
        <p:nvPicPr>
          <p:cNvPr id="2" name="Gráfico 1" descr="Círculo com seta para a esquerda estrutura de tópicos">
            <a:extLst>
              <a:ext uri="{FF2B5EF4-FFF2-40B4-BE49-F238E27FC236}">
                <a16:creationId xmlns:a16="http://schemas.microsoft.com/office/drawing/2014/main" id="{626E7E5A-D2EF-1917-B3E2-872A18113A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10912" y="4077196"/>
            <a:ext cx="647700" cy="647700"/>
          </a:xfrm>
          <a:prstGeom prst="rect">
            <a:avLst/>
          </a:prstGeom>
        </p:spPr>
      </p:pic>
      <p:sp>
        <p:nvSpPr>
          <p:cNvPr id="3" name="CaixaDeTexto 2">
            <a:extLst>
              <a:ext uri="{FF2B5EF4-FFF2-40B4-BE49-F238E27FC236}">
                <a16:creationId xmlns:a16="http://schemas.microsoft.com/office/drawing/2014/main" id="{459AA83F-4679-C67C-49D4-5104E0069AD5}"/>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2</a:t>
            </a:r>
            <a:endParaRPr lang="en-US"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a:extLst>
              <a:ext uri="{FF2B5EF4-FFF2-40B4-BE49-F238E27FC236}">
                <a16:creationId xmlns:a16="http://schemas.microsoft.com/office/drawing/2014/main" id="{A33FE4DB-9A31-2C6B-260F-4F32ABFAA8C4}"/>
              </a:ext>
            </a:extLst>
          </p:cNvPr>
          <p:cNvGraphicFramePr>
            <a:graphicFrameLocks noGrp="1"/>
          </p:cNvGraphicFramePr>
          <p:nvPr>
            <p:extLst>
              <p:ext uri="{D42A27DB-BD31-4B8C-83A1-F6EECF244321}">
                <p14:modId xmlns:p14="http://schemas.microsoft.com/office/powerpoint/2010/main" val="1108805821"/>
              </p:ext>
            </p:extLst>
          </p:nvPr>
        </p:nvGraphicFramePr>
        <p:xfrm>
          <a:off x="293511" y="571336"/>
          <a:ext cx="8556978" cy="4411890"/>
        </p:xfrm>
        <a:graphic>
          <a:graphicData uri="http://schemas.openxmlformats.org/drawingml/2006/table">
            <a:tbl>
              <a:tblPr>
                <a:noFill/>
                <a:tableStyleId>{F6FDFBBA-7252-4AB3-9EA9-580C68586B57}</a:tableStyleId>
              </a:tblPr>
              <a:tblGrid>
                <a:gridCol w="1720102">
                  <a:extLst>
                    <a:ext uri="{9D8B030D-6E8A-4147-A177-3AD203B41FA5}">
                      <a16:colId xmlns:a16="http://schemas.microsoft.com/office/drawing/2014/main" val="1379398160"/>
                    </a:ext>
                  </a:extLst>
                </a:gridCol>
                <a:gridCol w="6836876">
                  <a:extLst>
                    <a:ext uri="{9D8B030D-6E8A-4147-A177-3AD203B41FA5}">
                      <a16:colId xmlns:a16="http://schemas.microsoft.com/office/drawing/2014/main" val="2312399705"/>
                    </a:ext>
                  </a:extLst>
                </a:gridCol>
              </a:tblGrid>
              <a:tr h="958375">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1950" noProof="0" dirty="0">
                          <a:solidFill>
                            <a:srgbClr val="374151"/>
                          </a:solidFill>
                          <a:latin typeface="Roboto"/>
                          <a:ea typeface="Roboto"/>
                          <a:cs typeface="Roboto"/>
                          <a:sym typeface="Roboto"/>
                        </a:rPr>
                        <a:t>Fact sheets serve as a quick and easy reference guide for readers who want to learn more about a particular topic. They are often used by businesses, organizations, and government agencies to provide information to the public or to internal stakeholders.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531645872"/>
                  </a:ext>
                </a:extLst>
              </a:tr>
              <a:tr h="636775">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1950" noProof="0" dirty="0">
                          <a:solidFill>
                            <a:srgbClr val="374151"/>
                          </a:solidFill>
                          <a:latin typeface="Roboto"/>
                          <a:ea typeface="Roboto"/>
                          <a:cs typeface="Roboto"/>
                          <a:sym typeface="Roboto"/>
                        </a:rPr>
                        <a:t>Fact sheets are read by a variety of audiences, including consumers, investors, journalists, policymakers, and researchers.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411816828"/>
                  </a:ext>
                </a:extLst>
              </a:tr>
              <a:tr h="639550">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lgn="ctr">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1950" noProof="0" dirty="0">
                          <a:solidFill>
                            <a:srgbClr val="374151"/>
                          </a:solidFill>
                          <a:latin typeface="Roboto"/>
                          <a:ea typeface="Roboto"/>
                          <a:cs typeface="Roboto"/>
                          <a:sym typeface="Roboto"/>
                        </a:rPr>
                        <a:t>Fact sheets are typically written by subject matter experts within an organization, such as scientists, engineers, or marketing professionals. They may also be written by outside consultants or contractors who are hired to research and compile the information.</a:t>
                      </a:r>
                    </a:p>
                  </a:txBody>
                  <a:tcPr marL="91425" marR="91425" marT="91425" marB="91425" anchor="ctr">
                    <a:lnL w="9525" cap="flat" cmpd="sng" algn="ctr">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507165007"/>
                  </a:ext>
                </a:extLst>
              </a:tr>
            </a:tbl>
          </a:graphicData>
        </a:graphic>
      </p:graphicFrame>
    </p:spTree>
    <p:extLst>
      <p:ext uri="{BB962C8B-B14F-4D97-AF65-F5344CB8AC3E}">
        <p14:creationId xmlns:p14="http://schemas.microsoft.com/office/powerpoint/2010/main" val="426419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graphicFrame>
        <p:nvGraphicFramePr>
          <p:cNvPr id="127" name="Google Shape;127;p21"/>
          <p:cNvGraphicFramePr/>
          <p:nvPr>
            <p:extLst>
              <p:ext uri="{D42A27DB-BD31-4B8C-83A1-F6EECF244321}">
                <p14:modId xmlns:p14="http://schemas.microsoft.com/office/powerpoint/2010/main" val="73144542"/>
              </p:ext>
            </p:extLst>
          </p:nvPr>
        </p:nvGraphicFramePr>
        <p:xfrm>
          <a:off x="432000" y="623662"/>
          <a:ext cx="8280000" cy="3169800"/>
        </p:xfrm>
        <a:graphic>
          <a:graphicData uri="http://schemas.openxmlformats.org/drawingml/2006/table">
            <a:tbl>
              <a:tblPr>
                <a:noFill/>
                <a:tableStyleId>{F6FDFBBA-7252-4AB3-9EA9-580C68586B57}</a:tableStyleId>
              </a:tblPr>
              <a:tblGrid>
                <a:gridCol w="1521600">
                  <a:extLst>
                    <a:ext uri="{9D8B030D-6E8A-4147-A177-3AD203B41FA5}">
                      <a16:colId xmlns:a16="http://schemas.microsoft.com/office/drawing/2014/main" val="20000"/>
                    </a:ext>
                  </a:extLst>
                </a:gridCol>
                <a:gridCol w="6758400">
                  <a:extLst>
                    <a:ext uri="{9D8B030D-6E8A-4147-A177-3AD203B41FA5}">
                      <a16:colId xmlns:a16="http://schemas.microsoft.com/office/drawing/2014/main" val="20001"/>
                    </a:ext>
                  </a:extLst>
                </a:gridCol>
              </a:tblGrid>
              <a:tr h="0">
                <a:tc gridSpan="2">
                  <a:txBody>
                    <a:bodyPr/>
                    <a:lstStyle/>
                    <a:p>
                      <a:pPr marL="0" lvl="0" indent="0" algn="ctr" rtl="0">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Speech about the Impacts of Climate Change</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Introductory remarks, body, and conclusion.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Climate change, its impacts on the environment, economy, and society, actions to mitigate and adapt to climate change.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To inform, raise awareness, and inspire action on climate change.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3"/>
                  </a:ext>
                </a:extLst>
              </a:tr>
            </a:tbl>
          </a:graphicData>
        </a:graphic>
      </p:graphicFrame>
      <p:sp>
        <p:nvSpPr>
          <p:cNvPr id="4" name="CaixaDeTexto 3">
            <a:extLst>
              <a:ext uri="{FF2B5EF4-FFF2-40B4-BE49-F238E27FC236}">
                <a16:creationId xmlns:a16="http://schemas.microsoft.com/office/drawing/2014/main" id="{9DF46573-0FF2-1140-98EE-83E01F747C6B}"/>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2</a:t>
            </a:r>
            <a:endParaRPr lang="en-US" sz="1100" dirty="0"/>
          </a:p>
        </p:txBody>
      </p:sp>
      <p:pic>
        <p:nvPicPr>
          <p:cNvPr id="6" name="Gráfico 5" descr="Círculo com seta para a esquerda estrutura de tópicos">
            <a:extLst>
              <a:ext uri="{FF2B5EF4-FFF2-40B4-BE49-F238E27FC236}">
                <a16:creationId xmlns:a16="http://schemas.microsoft.com/office/drawing/2014/main" id="{C31CB230-DA0E-E67D-2B84-3879DC76EE6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64300" y="4195988"/>
            <a:ext cx="647700" cy="6477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0B351D6F-AC99-0AC0-A9B0-9263B5DDE2BD}"/>
              </a:ext>
            </a:extLst>
          </p:cNvPr>
          <p:cNvGraphicFramePr>
            <a:graphicFrameLocks noGrp="1"/>
          </p:cNvGraphicFramePr>
          <p:nvPr>
            <p:extLst>
              <p:ext uri="{D42A27DB-BD31-4B8C-83A1-F6EECF244321}">
                <p14:modId xmlns:p14="http://schemas.microsoft.com/office/powerpoint/2010/main" val="4087140217"/>
              </p:ext>
            </p:extLst>
          </p:nvPr>
        </p:nvGraphicFramePr>
        <p:xfrm>
          <a:off x="432000" y="767192"/>
          <a:ext cx="8280000" cy="2194500"/>
        </p:xfrm>
        <a:graphic>
          <a:graphicData uri="http://schemas.openxmlformats.org/drawingml/2006/table">
            <a:tbl>
              <a:tblPr>
                <a:noFill/>
                <a:tableStyleId>{F6FDFBBA-7252-4AB3-9EA9-580C68586B57}</a:tableStyleId>
              </a:tblPr>
              <a:tblGrid>
                <a:gridCol w="1521600">
                  <a:extLst>
                    <a:ext uri="{9D8B030D-6E8A-4147-A177-3AD203B41FA5}">
                      <a16:colId xmlns:a16="http://schemas.microsoft.com/office/drawing/2014/main" val="3221050886"/>
                    </a:ext>
                  </a:extLst>
                </a:gridCol>
                <a:gridCol w="6758400">
                  <a:extLst>
                    <a:ext uri="{9D8B030D-6E8A-4147-A177-3AD203B41FA5}">
                      <a16:colId xmlns:a16="http://schemas.microsoft.com/office/drawing/2014/main" val="3042435506"/>
                    </a:ext>
                  </a:extLst>
                </a:gridCol>
              </a:tblGrid>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The audience can vary from policymakers, scientists, activists, and the general public, depending on the context of the speech.</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3702440342"/>
                  </a:ext>
                </a:extLst>
              </a:tr>
              <a:tr h="7715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A climate change expert, an environmentalist, or a public figure with a strong interest in climate change.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2401755133"/>
                  </a:ext>
                </a:extLst>
              </a:tr>
            </a:tbl>
          </a:graphicData>
        </a:graphic>
      </p:graphicFrame>
    </p:spTree>
    <p:extLst>
      <p:ext uri="{BB962C8B-B14F-4D97-AF65-F5344CB8AC3E}">
        <p14:creationId xmlns:p14="http://schemas.microsoft.com/office/powerpoint/2010/main" val="2217946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err="1"/>
              <a:t>Language</a:t>
            </a:r>
            <a:r>
              <a:rPr lang="pt-BR" dirty="0"/>
              <a:t> </a:t>
            </a:r>
            <a:r>
              <a:rPr lang="pt-BR" dirty="0" err="1"/>
              <a:t>Topics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7"/>
          <p:cNvSpPr txBox="1">
            <a:spLocks noGrp="1"/>
          </p:cNvSpPr>
          <p:nvPr>
            <p:ph type="title"/>
          </p:nvPr>
        </p:nvSpPr>
        <p:spPr>
          <a:xfrm>
            <a:off x="821300" y="347978"/>
            <a:ext cx="7688400" cy="84746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t-BR" sz="5000" b="0" dirty="0">
                <a:solidFill>
                  <a:srgbClr val="4A86E8"/>
                </a:solidFill>
                <a:latin typeface="Roboto"/>
                <a:ea typeface="Roboto"/>
                <a:cs typeface="Roboto"/>
                <a:sym typeface="Times New Roman"/>
              </a:rPr>
              <a:t>Future – Will</a:t>
            </a:r>
            <a:endParaRPr sz="5000" b="0" dirty="0">
              <a:solidFill>
                <a:srgbClr val="4A86E8"/>
              </a:solidFill>
              <a:latin typeface="Roboto"/>
              <a:ea typeface="Roboto"/>
              <a:cs typeface="Roboto"/>
              <a:sym typeface="Times New Roman"/>
            </a:endParaRPr>
          </a:p>
        </p:txBody>
      </p:sp>
      <p:sp>
        <p:nvSpPr>
          <p:cNvPr id="216" name="Google Shape;216;p37"/>
          <p:cNvSpPr txBox="1"/>
          <p:nvPr/>
        </p:nvSpPr>
        <p:spPr>
          <a:xfrm>
            <a:off x="593400" y="1362800"/>
            <a:ext cx="8144200" cy="2893069"/>
          </a:xfrm>
          <a:prstGeom prst="rect">
            <a:avLst/>
          </a:prstGeom>
          <a:noFill/>
          <a:ln>
            <a:noFill/>
          </a:ln>
        </p:spPr>
        <p:txBody>
          <a:bodyPr spcFirstLastPara="1" wrap="square" lIns="91425" tIns="91425" rIns="91425" bIns="91425" anchor="t" anchorCtr="0">
            <a:spAutoFit/>
          </a:bodyPr>
          <a:lstStyle/>
          <a:p>
            <a:pPr algn="l"/>
            <a:r>
              <a:rPr lang="pt-BR" sz="2000" i="1" u="none" strike="noStrike" baseline="0" dirty="0">
                <a:solidFill>
                  <a:srgbClr val="2F2F2E"/>
                </a:solidFill>
                <a:latin typeface="+mn-lt"/>
              </a:rPr>
              <a:t>Will</a:t>
            </a:r>
            <a:r>
              <a:rPr lang="pt-BR" sz="2000" b="1" i="0" u="none" strike="noStrike" baseline="0" dirty="0">
                <a:solidFill>
                  <a:srgbClr val="2F2F2E"/>
                </a:solidFill>
                <a:latin typeface="+mn-lt"/>
              </a:rPr>
              <a:t> </a:t>
            </a:r>
            <a:r>
              <a:rPr lang="pt-BR" sz="2000" b="0" i="0" u="none" strike="noStrike" baseline="0" dirty="0">
                <a:solidFill>
                  <a:srgbClr val="2F2F2E"/>
                </a:solidFill>
                <a:latin typeface="+mn-lt"/>
              </a:rPr>
              <a:t>é usado para falar de ações ou eventos futuros e previsões. Essa forma é usada para todas as pessoas.</a:t>
            </a:r>
          </a:p>
          <a:p>
            <a:pPr algn="l"/>
            <a:endParaRPr lang="pt-BR" sz="2000" b="0" i="0" u="none" strike="noStrike" baseline="0" dirty="0">
              <a:solidFill>
                <a:srgbClr val="2F2F2E"/>
              </a:solidFill>
              <a:latin typeface="+mn-lt"/>
            </a:endParaRPr>
          </a:p>
          <a:p>
            <a:pPr algn="l"/>
            <a:r>
              <a:rPr lang="en-US" sz="1800" b="0" i="1" u="none" strike="noStrike" baseline="0" dirty="0">
                <a:solidFill>
                  <a:srgbClr val="2F2F2E"/>
                </a:solidFill>
                <a:latin typeface="+mn-lt"/>
              </a:rPr>
              <a:t>Hurricanes </a:t>
            </a:r>
            <a:r>
              <a:rPr lang="en-US" sz="1800" b="1" i="1" u="none" strike="noStrike" baseline="0" dirty="0">
                <a:solidFill>
                  <a:schemeClr val="bg2"/>
                </a:solidFill>
                <a:latin typeface="+mn-lt"/>
              </a:rPr>
              <a:t>will</a:t>
            </a:r>
            <a:r>
              <a:rPr lang="en-US" sz="1800" b="0" i="1" u="none" strike="noStrike" baseline="0" dirty="0">
                <a:solidFill>
                  <a:srgbClr val="BA5D2F"/>
                </a:solidFill>
                <a:latin typeface="+mn-lt"/>
              </a:rPr>
              <a:t> </a:t>
            </a:r>
            <a:r>
              <a:rPr lang="en-US" sz="1800" b="0" i="1" u="none" strike="noStrike" baseline="0" dirty="0">
                <a:solidFill>
                  <a:srgbClr val="2F2F2E"/>
                </a:solidFill>
                <a:latin typeface="+mn-lt"/>
              </a:rPr>
              <a:t>be more intense.</a:t>
            </a:r>
          </a:p>
          <a:p>
            <a:pPr algn="l"/>
            <a:endParaRPr lang="en-US" sz="1800" b="0" i="1" u="none" strike="noStrike" baseline="0" dirty="0">
              <a:solidFill>
                <a:srgbClr val="2F2F2E"/>
              </a:solidFill>
              <a:latin typeface="+mn-lt"/>
            </a:endParaRPr>
          </a:p>
          <a:p>
            <a:pPr algn="l"/>
            <a:r>
              <a:rPr lang="en-US" sz="1800" b="0" i="1" u="none" strike="noStrike" baseline="0" dirty="0">
                <a:solidFill>
                  <a:srgbClr val="2F2F2E"/>
                </a:solidFill>
                <a:latin typeface="+mn-lt"/>
              </a:rPr>
              <a:t>Our Science teacher </a:t>
            </a:r>
            <a:r>
              <a:rPr lang="en-US" sz="1800" b="1" i="1" u="none" strike="noStrike" baseline="0" dirty="0">
                <a:solidFill>
                  <a:schemeClr val="bg2"/>
                </a:solidFill>
                <a:latin typeface="+mn-lt"/>
              </a:rPr>
              <a:t>will</a:t>
            </a:r>
            <a:r>
              <a:rPr lang="en-US" sz="1800" b="0" i="1" u="none" strike="noStrike" baseline="0" dirty="0">
                <a:solidFill>
                  <a:srgbClr val="BA5D2F"/>
                </a:solidFill>
                <a:latin typeface="+mn-lt"/>
              </a:rPr>
              <a:t> </a:t>
            </a:r>
            <a:r>
              <a:rPr lang="en-US" sz="1800" b="0" i="1" u="none" strike="noStrike" baseline="0" dirty="0">
                <a:solidFill>
                  <a:srgbClr val="2F2F2E"/>
                </a:solidFill>
                <a:latin typeface="+mn-lt"/>
              </a:rPr>
              <a:t>take us to the movies on Friday. We</a:t>
            </a:r>
            <a:r>
              <a:rPr lang="en-US" sz="1800" b="1" i="1" u="none" strike="noStrike" baseline="0" dirty="0">
                <a:solidFill>
                  <a:srgbClr val="2F2F2E"/>
                </a:solidFill>
                <a:latin typeface="+mn-lt"/>
              </a:rPr>
              <a:t>’ll </a:t>
            </a:r>
            <a:r>
              <a:rPr lang="en-US" sz="1800" b="0" i="1" u="none" strike="noStrike" baseline="0" dirty="0">
                <a:solidFill>
                  <a:srgbClr val="2F2F2E"/>
                </a:solidFill>
                <a:latin typeface="+mn-lt"/>
              </a:rPr>
              <a:t>see a documentary about climate change and global warming.</a:t>
            </a:r>
          </a:p>
          <a:p>
            <a:pPr algn="l"/>
            <a:endParaRPr lang="pt-BR" sz="2200" dirty="0">
              <a:solidFill>
                <a:srgbClr val="2F2F2E"/>
              </a:solidFill>
              <a:latin typeface="+mn-lt"/>
              <a:ea typeface="Times New Roman"/>
              <a:cs typeface="Times New Roman"/>
              <a:sym typeface="Times New Roman"/>
            </a:endParaRPr>
          </a:p>
          <a:p>
            <a:pPr algn="l"/>
            <a:endParaRPr sz="2200" dirty="0">
              <a:latin typeface="+mn-lt"/>
              <a:ea typeface="Times New Roman"/>
              <a:cs typeface="Times New Roman"/>
              <a:sym typeface="Times New Roman"/>
            </a:endParaRPr>
          </a:p>
        </p:txBody>
      </p:sp>
      <p:sp>
        <p:nvSpPr>
          <p:cNvPr id="2" name="CaixaDeTexto 1">
            <a:extLst>
              <a:ext uri="{FF2B5EF4-FFF2-40B4-BE49-F238E27FC236}">
                <a16:creationId xmlns:a16="http://schemas.microsoft.com/office/drawing/2014/main" id="{A3D9895C-9757-E367-EDCC-38481EA755F0}"/>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2</a:t>
            </a:r>
            <a:endParaRPr lang="en-US" sz="1100" dirty="0"/>
          </a:p>
        </p:txBody>
      </p:sp>
      <p:pic>
        <p:nvPicPr>
          <p:cNvPr id="3" name="Gráfico 2" descr="Círculo com seta para a esquerda estrutura de tópicos">
            <a:extLst>
              <a:ext uri="{FF2B5EF4-FFF2-40B4-BE49-F238E27FC236}">
                <a16:creationId xmlns:a16="http://schemas.microsoft.com/office/drawing/2014/main" id="{2AF98C2D-CA5E-1016-F7BB-CF3B7C30AA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64300" y="4229831"/>
            <a:ext cx="647700" cy="6477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3" name="CaixaDeTexto 2">
            <a:extLst>
              <a:ext uri="{FF2B5EF4-FFF2-40B4-BE49-F238E27FC236}">
                <a16:creationId xmlns:a16="http://schemas.microsoft.com/office/drawing/2014/main" id="{C2B5D71F-A6B3-60D1-7BE6-0F314825187E}"/>
              </a:ext>
            </a:extLst>
          </p:cNvPr>
          <p:cNvSpPr txBox="1"/>
          <p:nvPr/>
        </p:nvSpPr>
        <p:spPr>
          <a:xfrm>
            <a:off x="739422" y="1350171"/>
            <a:ext cx="7885289" cy="2554545"/>
          </a:xfrm>
          <a:prstGeom prst="rect">
            <a:avLst/>
          </a:prstGeom>
          <a:noFill/>
        </p:spPr>
        <p:txBody>
          <a:bodyPr wrap="square">
            <a:spAutoFit/>
          </a:bodyPr>
          <a:lstStyle/>
          <a:p>
            <a:r>
              <a:rPr lang="pt-BR" sz="2000" b="1" dirty="0">
                <a:solidFill>
                  <a:srgbClr val="8CAA7E"/>
                </a:solidFill>
                <a:latin typeface="+mn-lt"/>
              </a:rPr>
              <a:t>Forma afirmativa</a:t>
            </a:r>
          </a:p>
          <a:p>
            <a:r>
              <a:rPr lang="pt-BR" sz="2000" b="0" i="0" u="none" strike="noStrike" baseline="0" dirty="0">
                <a:solidFill>
                  <a:srgbClr val="2F2F2E"/>
                </a:solidFill>
                <a:latin typeface="+mn-lt"/>
              </a:rPr>
              <a:t>Sujeito + </a:t>
            </a:r>
            <a:r>
              <a:rPr lang="pt-BR" sz="2000" i="1" u="none" strike="noStrike" baseline="0" dirty="0" err="1">
                <a:solidFill>
                  <a:schemeClr val="bg2"/>
                </a:solidFill>
                <a:latin typeface="+mn-lt"/>
              </a:rPr>
              <a:t>will</a:t>
            </a:r>
            <a:r>
              <a:rPr lang="pt-BR" sz="2000" i="1" u="none" strike="noStrike" baseline="0" dirty="0">
                <a:solidFill>
                  <a:srgbClr val="298D7F"/>
                </a:solidFill>
                <a:latin typeface="+mn-lt"/>
              </a:rPr>
              <a:t> </a:t>
            </a:r>
            <a:r>
              <a:rPr lang="pt-BR" sz="2000" i="0" u="none" strike="noStrike" baseline="0" dirty="0">
                <a:solidFill>
                  <a:srgbClr val="2F2F2E"/>
                </a:solidFill>
                <a:latin typeface="+mn-lt"/>
              </a:rPr>
              <a:t>(ou a forma contraída </a:t>
            </a:r>
            <a:r>
              <a:rPr lang="pt-BR" sz="2000" i="1" u="none" strike="noStrike" baseline="0" dirty="0">
                <a:solidFill>
                  <a:schemeClr val="bg2"/>
                </a:solidFill>
                <a:latin typeface="+mn-lt"/>
              </a:rPr>
              <a:t>’</a:t>
            </a:r>
            <a:r>
              <a:rPr lang="pt-BR" sz="2000" i="1" u="none" strike="noStrike" baseline="0" dirty="0" err="1">
                <a:solidFill>
                  <a:schemeClr val="bg2"/>
                </a:solidFill>
                <a:latin typeface="+mn-lt"/>
              </a:rPr>
              <a:t>ll</a:t>
            </a:r>
            <a:r>
              <a:rPr lang="pt-BR" sz="2000" i="0" u="none" strike="noStrike" baseline="0" dirty="0">
                <a:solidFill>
                  <a:srgbClr val="2F2F2E"/>
                </a:solidFill>
                <a:latin typeface="+mn-lt"/>
              </a:rPr>
              <a:t>) + verbo principal </a:t>
            </a:r>
            <a:r>
              <a:rPr lang="pt-BR" sz="2000" b="0" i="0" u="none" strike="noStrike" baseline="0" dirty="0">
                <a:solidFill>
                  <a:srgbClr val="2F2F2E"/>
                </a:solidFill>
                <a:latin typeface="+mn-lt"/>
              </a:rPr>
              <a:t>no infinitivo.</a:t>
            </a:r>
          </a:p>
          <a:p>
            <a:endParaRPr lang="pt-BR" sz="2000" dirty="0">
              <a:solidFill>
                <a:srgbClr val="2F2F2E"/>
              </a:solidFill>
              <a:latin typeface="+mn-lt"/>
            </a:endParaRPr>
          </a:p>
          <a:p>
            <a:pPr algn="l"/>
            <a:r>
              <a:rPr lang="pt-BR" sz="2000" b="1" i="0" u="none" strike="noStrike" baseline="0" dirty="0">
                <a:solidFill>
                  <a:srgbClr val="FF0000"/>
                </a:solidFill>
                <a:latin typeface="+mn-lt"/>
              </a:rPr>
              <a:t>Forma negativa </a:t>
            </a:r>
            <a:endParaRPr lang="pt-BR" sz="2000" b="1" dirty="0">
              <a:solidFill>
                <a:srgbClr val="2F2F2E"/>
              </a:solidFill>
              <a:latin typeface="+mn-lt"/>
            </a:endParaRPr>
          </a:p>
          <a:p>
            <a:pPr algn="l"/>
            <a:r>
              <a:rPr lang="pt-BR" sz="2000" i="0" u="none" strike="noStrike" baseline="0" dirty="0">
                <a:solidFill>
                  <a:srgbClr val="2F2F2E"/>
                </a:solidFill>
                <a:latin typeface="+mn-lt"/>
              </a:rPr>
              <a:t>Sujeito </a:t>
            </a:r>
            <a:r>
              <a:rPr lang="pt-BR" sz="2000" i="1" u="none" strike="noStrike" baseline="0" dirty="0">
                <a:solidFill>
                  <a:srgbClr val="2F2F2E"/>
                </a:solidFill>
                <a:latin typeface="+mn-lt"/>
              </a:rPr>
              <a:t>+ </a:t>
            </a:r>
            <a:r>
              <a:rPr lang="pt-BR" sz="2000" i="1" u="none" strike="noStrike" baseline="0" dirty="0" err="1">
                <a:solidFill>
                  <a:schemeClr val="bg2"/>
                </a:solidFill>
                <a:latin typeface="+mn-lt"/>
              </a:rPr>
              <a:t>will</a:t>
            </a:r>
            <a:r>
              <a:rPr lang="pt-BR" sz="2000" i="1" u="none" strike="noStrike" baseline="0" dirty="0">
                <a:solidFill>
                  <a:srgbClr val="832E81"/>
                </a:solidFill>
                <a:latin typeface="+mn-lt"/>
              </a:rPr>
              <a:t> </a:t>
            </a:r>
            <a:r>
              <a:rPr lang="pt-BR" sz="2000" i="0" u="none" strike="noStrike" baseline="0" dirty="0">
                <a:solidFill>
                  <a:srgbClr val="2F2F2E"/>
                </a:solidFill>
                <a:latin typeface="+mn-lt"/>
              </a:rPr>
              <a:t>+ </a:t>
            </a:r>
            <a:r>
              <a:rPr lang="pt-BR" sz="2000" i="1" u="none" strike="noStrike" baseline="0" dirty="0" err="1">
                <a:solidFill>
                  <a:schemeClr val="bg2"/>
                </a:solidFill>
                <a:latin typeface="+mn-lt"/>
              </a:rPr>
              <a:t>not</a:t>
            </a:r>
            <a:r>
              <a:rPr lang="pt-BR" sz="2000" i="1" u="none" strike="noStrike" baseline="0" dirty="0">
                <a:solidFill>
                  <a:srgbClr val="832E81"/>
                </a:solidFill>
                <a:latin typeface="+mn-lt"/>
              </a:rPr>
              <a:t> </a:t>
            </a:r>
            <a:r>
              <a:rPr lang="pt-BR" sz="2000" i="0" u="none" strike="noStrike" baseline="0" dirty="0">
                <a:solidFill>
                  <a:srgbClr val="2F2F2E"/>
                </a:solidFill>
                <a:latin typeface="+mn-lt"/>
              </a:rPr>
              <a:t>(ou a forma contraída </a:t>
            </a:r>
            <a:r>
              <a:rPr lang="pt-BR" sz="2000" i="1" u="none" strike="noStrike" baseline="0" dirty="0" err="1">
                <a:solidFill>
                  <a:schemeClr val="bg2"/>
                </a:solidFill>
                <a:latin typeface="+mn-lt"/>
              </a:rPr>
              <a:t>won’t</a:t>
            </a:r>
            <a:r>
              <a:rPr lang="pt-BR" sz="2000" i="0" u="none" strike="noStrike" baseline="0" dirty="0">
                <a:solidFill>
                  <a:srgbClr val="2F2F2E"/>
                </a:solidFill>
                <a:latin typeface="+mn-lt"/>
              </a:rPr>
              <a:t>) + </a:t>
            </a:r>
            <a:r>
              <a:rPr lang="pt-BR" sz="2000" b="0" i="0" u="none" strike="noStrike" baseline="0" dirty="0">
                <a:solidFill>
                  <a:srgbClr val="2F2F2E"/>
                </a:solidFill>
                <a:latin typeface="+mn-lt"/>
              </a:rPr>
              <a:t>verbo principal no infinitivo.</a:t>
            </a:r>
          </a:p>
          <a:p>
            <a:pPr algn="l"/>
            <a:endParaRPr lang="pt-BR" sz="2000" dirty="0">
              <a:solidFill>
                <a:srgbClr val="2F2F2E"/>
              </a:solidFill>
              <a:latin typeface="+mn-lt"/>
            </a:endParaRPr>
          </a:p>
          <a:p>
            <a:pPr algn="l"/>
            <a:r>
              <a:rPr lang="en-US" sz="1800" b="0" i="1" u="sng" strike="noStrike" baseline="0" dirty="0">
                <a:solidFill>
                  <a:schemeClr val="bg2"/>
                </a:solidFill>
                <a:latin typeface="+mn-lt"/>
              </a:rPr>
              <a:t>Wildfires</a:t>
            </a:r>
            <a:r>
              <a:rPr lang="en-US" sz="1800" b="0" i="1" u="none" strike="noStrike" baseline="0" dirty="0">
                <a:solidFill>
                  <a:schemeClr val="bg2"/>
                </a:solidFill>
                <a:latin typeface="+mn-lt"/>
              </a:rPr>
              <a:t> </a:t>
            </a:r>
            <a:r>
              <a:rPr lang="en-US" sz="1800" b="1" i="1" u="none" strike="noStrike" baseline="0" dirty="0">
                <a:solidFill>
                  <a:schemeClr val="bg2"/>
                </a:solidFill>
                <a:latin typeface="+mn-lt"/>
              </a:rPr>
              <a:t>will </a:t>
            </a:r>
            <a:r>
              <a:rPr lang="en-US" sz="1800" i="1" u="sng" strike="noStrike" baseline="0" dirty="0">
                <a:solidFill>
                  <a:schemeClr val="bg2"/>
                </a:solidFill>
                <a:latin typeface="+mn-lt"/>
              </a:rPr>
              <a:t>be</a:t>
            </a:r>
            <a:r>
              <a:rPr lang="en-US" sz="1800" b="1" i="1" u="none" strike="noStrike" baseline="0" dirty="0">
                <a:solidFill>
                  <a:schemeClr val="bg2"/>
                </a:solidFill>
                <a:latin typeface="+mn-lt"/>
              </a:rPr>
              <a:t> </a:t>
            </a:r>
            <a:r>
              <a:rPr lang="en-US" sz="1800" b="0" i="1" u="none" strike="noStrike" baseline="0" dirty="0">
                <a:solidFill>
                  <a:schemeClr val="bg2"/>
                </a:solidFill>
                <a:latin typeface="+mn-lt"/>
              </a:rPr>
              <a:t>more frequent and wild </a:t>
            </a:r>
            <a:r>
              <a:rPr lang="en-US" sz="1800" b="0" i="1" u="sng" strike="noStrike" baseline="0" dirty="0">
                <a:solidFill>
                  <a:schemeClr val="bg2"/>
                </a:solidFill>
                <a:latin typeface="+mn-lt"/>
              </a:rPr>
              <a:t>animals</a:t>
            </a:r>
            <a:r>
              <a:rPr lang="en-US" sz="1800" b="0" i="1" u="none" strike="noStrike" baseline="0" dirty="0">
                <a:solidFill>
                  <a:schemeClr val="bg2"/>
                </a:solidFill>
                <a:latin typeface="+mn-lt"/>
              </a:rPr>
              <a:t> </a:t>
            </a:r>
            <a:r>
              <a:rPr lang="en-US" sz="1800" b="1" i="1" u="none" strike="noStrike" baseline="0" dirty="0">
                <a:solidFill>
                  <a:schemeClr val="bg2"/>
                </a:solidFill>
                <a:latin typeface="+mn-lt"/>
              </a:rPr>
              <a:t>won’t </a:t>
            </a:r>
            <a:r>
              <a:rPr lang="en-US" sz="1800" i="1" u="sng" strike="noStrike" baseline="0" dirty="0">
                <a:solidFill>
                  <a:schemeClr val="bg2"/>
                </a:solidFill>
                <a:latin typeface="+mn-lt"/>
              </a:rPr>
              <a:t>survive</a:t>
            </a:r>
            <a:r>
              <a:rPr lang="en-US" sz="1800" b="0" i="1" u="none" strike="noStrike" baseline="0" dirty="0">
                <a:solidFill>
                  <a:schemeClr val="bg2"/>
                </a:solidFill>
                <a:latin typeface="+mn-lt"/>
              </a:rPr>
              <a:t>.</a:t>
            </a:r>
            <a:endParaRPr lang="pt-BR" sz="1800" b="0" i="0" u="none" strike="noStrike" baseline="0" dirty="0">
              <a:solidFill>
                <a:schemeClr val="bg2"/>
              </a:solidFill>
              <a:latin typeface="+mn-lt"/>
            </a:endParaRPr>
          </a:p>
        </p:txBody>
      </p:sp>
      <p:pic>
        <p:nvPicPr>
          <p:cNvPr id="4" name="Gráfico 3" descr="Círculo com seta para a esquerda estrutura de tópicos">
            <a:extLst>
              <a:ext uri="{FF2B5EF4-FFF2-40B4-BE49-F238E27FC236}">
                <a16:creationId xmlns:a16="http://schemas.microsoft.com/office/drawing/2014/main" id="{93EB95DE-25EE-EB4D-DB38-C5D942A43E7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64300" y="4229831"/>
            <a:ext cx="647700" cy="647700"/>
          </a:xfrm>
          <a:prstGeom prst="rect">
            <a:avLst/>
          </a:prstGeom>
        </p:spPr>
      </p:pic>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TotalTime>
  <Words>535</Words>
  <Application>Microsoft Office PowerPoint</Application>
  <PresentationFormat>Apresentação na tela (16:9)</PresentationFormat>
  <Paragraphs>44</Paragraphs>
  <Slides>11</Slides>
  <Notes>7</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11</vt:i4>
      </vt:variant>
    </vt:vector>
  </HeadingPairs>
  <TitlesOfParts>
    <vt:vector size="16" baseType="lpstr">
      <vt:lpstr>Roboto</vt:lpstr>
      <vt:lpstr>Lato</vt:lpstr>
      <vt:lpstr>Arial</vt:lpstr>
      <vt:lpstr>Raleway</vt:lpstr>
      <vt:lpstr>Streamline</vt:lpstr>
      <vt:lpstr>8º ano</vt:lpstr>
      <vt:lpstr>Discourse Genres</vt:lpstr>
      <vt:lpstr>Apresentação do PowerPoint</vt:lpstr>
      <vt:lpstr>Apresentação do PowerPoint</vt:lpstr>
      <vt:lpstr>Apresentação do PowerPoint</vt:lpstr>
      <vt:lpstr>Apresentação do PowerPoint</vt:lpstr>
      <vt:lpstr>Language Topics</vt:lpstr>
      <vt:lpstr>Future – Will</vt:lpstr>
      <vt:lpstr>Apresentação do PowerPoint</vt:lpstr>
      <vt:lpstr>Forma interrogativa Will + sujeito +verbo principal no infinitivo. Will you help us recycling waste?  Respostas curtas — afirmativa e negativa Will animals be safe? Yes, they will. / No, they won’t.</vt:lpstr>
      <vt:lpstr>There to be  Podemos usar will também com there to be para nos referirmos a algo que existirá ou não no futuro.  Forma afirmativa: there will be There will be long periods of drought.  Forma negativa: there will not (won’t) be There will not be enough water to drink.  Forma interrogativa: will there be Will there be water-related problems?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8º ano</dc:title>
  <dc:creator>Vivian Marques Viccino Maffei</dc:creator>
  <cp:lastModifiedBy> </cp:lastModifiedBy>
  <cp:revision>7</cp:revision>
  <dcterms:modified xsi:type="dcterms:W3CDTF">2023-06-21T15:12:21Z</dcterms:modified>
</cp:coreProperties>
</file>