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308" r:id="rId5"/>
    <p:sldId id="263" r:id="rId6"/>
    <p:sldId id="323" r:id="rId7"/>
    <p:sldId id="270" r:id="rId8"/>
    <p:sldId id="271" r:id="rId9"/>
    <p:sldId id="273" r:id="rId10"/>
    <p:sldId id="334" r:id="rId11"/>
  </p:sldIdLst>
  <p:sldSz cx="9144000" cy="5143500" type="screen16x9"/>
  <p:notesSz cx="6858000" cy="9144000"/>
  <p:embeddedFontLst>
    <p:embeddedFont>
      <p:font typeface="Lato" panose="020F0502020204030203" pitchFamily="34" charset="0"/>
      <p:regular r:id="rId13"/>
      <p:bold r:id="rId14"/>
      <p:italic r:id="rId15"/>
      <p:boldItalic r:id="rId16"/>
    </p:embeddedFont>
    <p:embeddedFont>
      <p:font typeface="Raleway" pitchFamily="2" charset="0"/>
      <p:regular r:id="rId17"/>
      <p:bold r:id="rId18"/>
      <p:italic r:id="rId19"/>
      <p:boldItalic r:id="rId20"/>
    </p:embeddedFont>
    <p:embeddedFont>
      <p:font typeface="Roboto" panose="02000000000000000000"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211">
          <p15:clr>
            <a:srgbClr val="747775"/>
          </p15:clr>
        </p15:guide>
        <p15:guide id="2" pos="261">
          <p15:clr>
            <a:srgbClr val="747775"/>
          </p15:clr>
        </p15:guide>
        <p15:guide id="3" pos="5499">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9EA83-E7E9-1E52-FE14-3B0581D2784F}" v="1" dt="2023-05-23T13:52:27.561"/>
  </p1510:revLst>
</p1510:revInfo>
</file>

<file path=ppt/tableStyles.xml><?xml version="1.0" encoding="utf-8"?>
<a:tblStyleLst xmlns:a="http://schemas.openxmlformats.org/drawingml/2006/main" def="{F6FDFBBA-7252-4AB3-9EA9-580C68586B57}">
  <a:tblStyle styleId="{F6FDFBBA-7252-4AB3-9EA9-580C68586B5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16" y="84"/>
      </p:cViewPr>
      <p:guideLst>
        <p:guide orient="horz" pos="2211"/>
        <p:guide pos="261"/>
        <p:guide pos="54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41457e93ce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41457e93ce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e25bb0191b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e25bb0191b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41457e93c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41457e93c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41425aa8e2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41425aa8e2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41457e93ce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241457e93ce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41425aa8e2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41425aa8e2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41425aa8e2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41425aa8e2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154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a:t>8º ano</a:t>
            </a:r>
            <a:endParaRPr sz="5900"/>
          </a:p>
        </p:txBody>
      </p:sp>
      <p:sp>
        <p:nvSpPr>
          <p:cNvPr id="2" name="CaixaDeTexto 1">
            <a:extLst>
              <a:ext uri="{FF2B5EF4-FFF2-40B4-BE49-F238E27FC236}">
                <a16:creationId xmlns:a16="http://schemas.microsoft.com/office/drawing/2014/main" id="{72CEDC82-070F-FE4B-4EB3-35087B657E74}"/>
              </a:ext>
            </a:extLst>
          </p:cNvPr>
          <p:cNvSpPr txBox="1"/>
          <p:nvPr/>
        </p:nvSpPr>
        <p:spPr>
          <a:xfrm>
            <a:off x="3911203" y="67469"/>
            <a:ext cx="1330325"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324389" y="373108"/>
            <a:ext cx="8495222" cy="5352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pt-BR" sz="5600" b="0" dirty="0" err="1">
                <a:solidFill>
                  <a:srgbClr val="4A86E8"/>
                </a:solidFill>
                <a:latin typeface="Roboto"/>
                <a:ea typeface="Roboto"/>
                <a:cs typeface="Roboto"/>
                <a:sym typeface="Times New Roman"/>
              </a:rPr>
              <a:t>Quantifiers</a:t>
            </a:r>
            <a:r>
              <a:rPr lang="pt-BR" sz="5600" b="0" dirty="0">
                <a:solidFill>
                  <a:srgbClr val="4A86E8"/>
                </a:solidFill>
                <a:latin typeface="Roboto"/>
                <a:ea typeface="Roboto"/>
                <a:cs typeface="Roboto"/>
                <a:sym typeface="Times New Roman"/>
              </a:rPr>
              <a:t> </a:t>
            </a:r>
            <a:r>
              <a:rPr lang="pt-BR" sz="5600" dirty="0">
                <a:solidFill>
                  <a:srgbClr val="4A86E8"/>
                </a:solidFill>
                <a:latin typeface="Roboto"/>
                <a:ea typeface="Roboto"/>
                <a:cs typeface="Roboto"/>
                <a:sym typeface="Times New Roman"/>
              </a:rPr>
              <a:t>Some</a:t>
            </a:r>
            <a:r>
              <a:rPr lang="pt-BR" sz="5600" b="0" dirty="0">
                <a:solidFill>
                  <a:srgbClr val="4A86E8"/>
                </a:solidFill>
                <a:latin typeface="Roboto"/>
                <a:ea typeface="Roboto"/>
                <a:cs typeface="Roboto"/>
                <a:sym typeface="Times New Roman"/>
              </a:rPr>
              <a:t> </a:t>
            </a:r>
            <a:r>
              <a:rPr lang="pt-BR" sz="5600" b="0" dirty="0" err="1">
                <a:solidFill>
                  <a:srgbClr val="4A86E8"/>
                </a:solidFill>
                <a:latin typeface="Roboto"/>
                <a:ea typeface="Roboto"/>
                <a:cs typeface="Roboto"/>
                <a:sym typeface="Times New Roman"/>
              </a:rPr>
              <a:t>and</a:t>
            </a:r>
            <a:r>
              <a:rPr lang="pt-BR" sz="5600" b="0" dirty="0">
                <a:solidFill>
                  <a:srgbClr val="4A86E8"/>
                </a:solidFill>
                <a:latin typeface="Roboto"/>
                <a:ea typeface="Roboto"/>
                <a:cs typeface="Roboto"/>
                <a:sym typeface="Times New Roman"/>
              </a:rPr>
              <a:t> </a:t>
            </a:r>
            <a:r>
              <a:rPr lang="pt-BR" sz="5600" dirty="0" err="1">
                <a:solidFill>
                  <a:srgbClr val="4A86E8"/>
                </a:solidFill>
                <a:latin typeface="Roboto"/>
                <a:ea typeface="Roboto"/>
                <a:cs typeface="Roboto"/>
                <a:sym typeface="Times New Roman"/>
              </a:rPr>
              <a:t>Any</a:t>
            </a:r>
            <a:endParaRPr sz="5600" dirty="0">
              <a:solidFill>
                <a:srgbClr val="4A86E8"/>
              </a:solidFill>
              <a:latin typeface="Roboto"/>
              <a:ea typeface="Roboto"/>
              <a:cs typeface="Roboto"/>
              <a:sym typeface="Times New Roman"/>
            </a:endParaRPr>
          </a:p>
        </p:txBody>
      </p:sp>
      <p:sp>
        <p:nvSpPr>
          <p:cNvPr id="176" name="Google Shape;176;p30"/>
          <p:cNvSpPr txBox="1"/>
          <p:nvPr/>
        </p:nvSpPr>
        <p:spPr>
          <a:xfrm>
            <a:off x="710931" y="1322057"/>
            <a:ext cx="7957200" cy="3247012"/>
          </a:xfrm>
          <a:prstGeom prst="rect">
            <a:avLst/>
          </a:prstGeom>
          <a:noFill/>
          <a:ln>
            <a:noFill/>
          </a:ln>
        </p:spPr>
        <p:txBody>
          <a:bodyPr spcFirstLastPara="1" wrap="square" lIns="91425" tIns="91425" rIns="91425" bIns="91425" anchor="t" anchorCtr="0">
            <a:spAutoFit/>
          </a:bodyPr>
          <a:lstStyle/>
          <a:p>
            <a:pPr algn="l"/>
            <a:r>
              <a:rPr lang="pt-BR" sz="2000" i="1" u="none" strike="noStrike" baseline="0" dirty="0" err="1">
                <a:solidFill>
                  <a:srgbClr val="2F2F2E"/>
                </a:solidFill>
                <a:latin typeface="+mn-lt"/>
              </a:rPr>
              <a:t>Quantifiers</a:t>
            </a:r>
            <a:r>
              <a:rPr lang="pt-BR" sz="2000" b="1" i="0" u="none" strike="noStrike" baseline="0" dirty="0">
                <a:solidFill>
                  <a:srgbClr val="2F2F2E"/>
                </a:solidFill>
                <a:latin typeface="+mn-lt"/>
              </a:rPr>
              <a:t> </a:t>
            </a:r>
            <a:r>
              <a:rPr lang="pt-BR" sz="2000" b="0" i="0" u="none" strike="noStrike" baseline="0" dirty="0">
                <a:solidFill>
                  <a:srgbClr val="2F2F2E"/>
                </a:solidFill>
                <a:latin typeface="+mn-lt"/>
              </a:rPr>
              <a:t>são palavras ou expressões que usamos antes de um substantivo para indicar quantidade. </a:t>
            </a:r>
            <a:r>
              <a:rPr lang="pt-BR" sz="2000" i="1" u="none" strike="noStrike" baseline="0" dirty="0">
                <a:solidFill>
                  <a:srgbClr val="2F2F2E"/>
                </a:solidFill>
                <a:latin typeface="+mn-lt"/>
              </a:rPr>
              <a:t>Some</a:t>
            </a:r>
            <a:r>
              <a:rPr lang="pt-BR" sz="2000" b="1" i="0" u="none" strike="noStrike" baseline="0" dirty="0">
                <a:solidFill>
                  <a:srgbClr val="2F2F2E"/>
                </a:solidFill>
                <a:latin typeface="+mn-lt"/>
              </a:rPr>
              <a:t> </a:t>
            </a:r>
            <a:r>
              <a:rPr lang="pt-BR" sz="2000" b="0" i="0" u="none" strike="noStrike" baseline="0" dirty="0">
                <a:solidFill>
                  <a:srgbClr val="2F2F2E"/>
                </a:solidFill>
                <a:latin typeface="+mn-lt"/>
              </a:rPr>
              <a:t>e </a:t>
            </a:r>
            <a:r>
              <a:rPr lang="pt-BR" sz="2000" i="1" u="none" strike="noStrike" baseline="0" dirty="0" err="1">
                <a:solidFill>
                  <a:srgbClr val="2F2F2E"/>
                </a:solidFill>
                <a:latin typeface="+mn-lt"/>
              </a:rPr>
              <a:t>any</a:t>
            </a:r>
            <a:r>
              <a:rPr lang="pt-BR" sz="2000" b="1" i="0" u="none" strike="noStrike" baseline="0" dirty="0">
                <a:solidFill>
                  <a:srgbClr val="2F2F2E"/>
                </a:solidFill>
                <a:latin typeface="+mn-lt"/>
              </a:rPr>
              <a:t> </a:t>
            </a:r>
            <a:r>
              <a:rPr lang="pt-BR" sz="2000" b="0" i="0" u="none" strike="noStrike" baseline="0" dirty="0">
                <a:solidFill>
                  <a:srgbClr val="2F2F2E"/>
                </a:solidFill>
                <a:latin typeface="+mn-lt"/>
              </a:rPr>
              <a:t>são dois </a:t>
            </a:r>
            <a:r>
              <a:rPr lang="pt-BR" sz="2000" b="0" i="1" u="none" strike="noStrike" baseline="0" dirty="0" err="1">
                <a:solidFill>
                  <a:srgbClr val="2F2F2E"/>
                </a:solidFill>
                <a:latin typeface="+mn-lt"/>
              </a:rPr>
              <a:t>quantifiers</a:t>
            </a:r>
            <a:r>
              <a:rPr lang="pt-BR" sz="2000" b="0" i="1" u="none" strike="noStrike" baseline="0" dirty="0">
                <a:solidFill>
                  <a:srgbClr val="2F2F2E"/>
                </a:solidFill>
                <a:latin typeface="+mn-lt"/>
              </a:rPr>
              <a:t> </a:t>
            </a:r>
            <a:r>
              <a:rPr lang="pt-BR" sz="2000" b="0" i="0" u="none" strike="noStrike" baseline="0" dirty="0">
                <a:solidFill>
                  <a:srgbClr val="2F2F2E"/>
                </a:solidFill>
                <a:latin typeface="+mn-lt"/>
              </a:rPr>
              <a:t>muito usados.</a:t>
            </a:r>
          </a:p>
          <a:p>
            <a:pPr algn="l"/>
            <a:endParaRPr sz="2100" dirty="0">
              <a:solidFill>
                <a:schemeClr val="bg2"/>
              </a:solidFill>
              <a:latin typeface="+mn-lt"/>
              <a:ea typeface="Times New Roman"/>
              <a:cs typeface="Times New Roman"/>
              <a:sym typeface="Times New Roman"/>
            </a:endParaRPr>
          </a:p>
          <a:p>
            <a:pPr algn="l"/>
            <a:r>
              <a:rPr lang="pt-BR" sz="2000" b="1" i="0" u="none" strike="noStrike" baseline="0" dirty="0">
                <a:solidFill>
                  <a:srgbClr val="2F2F2E"/>
                </a:solidFill>
                <a:latin typeface="+mn-lt"/>
              </a:rPr>
              <a:t>Some</a:t>
            </a:r>
          </a:p>
          <a:p>
            <a:pPr algn="l"/>
            <a:r>
              <a:rPr lang="pt-BR" sz="2000" b="0" i="0" u="none" strike="noStrike" baseline="0" dirty="0">
                <a:solidFill>
                  <a:srgbClr val="2F2F2E"/>
                </a:solidFill>
                <a:latin typeface="+mn-lt"/>
              </a:rPr>
              <a:t>• Usamos para nos referir a uma quantidade não exata – equivale a “</a:t>
            </a:r>
            <a:r>
              <a:rPr lang="pt-BR" sz="2000" i="0" u="none" strike="noStrike" baseline="0" dirty="0">
                <a:solidFill>
                  <a:srgbClr val="2F2F2E"/>
                </a:solidFill>
                <a:latin typeface="+mn-lt"/>
              </a:rPr>
              <a:t>algum(</a:t>
            </a:r>
            <a:r>
              <a:rPr lang="pt-BR" sz="2000" i="0" u="none" strike="noStrike" baseline="0" dirty="0" err="1">
                <a:solidFill>
                  <a:srgbClr val="2F2F2E"/>
                </a:solidFill>
                <a:latin typeface="+mn-lt"/>
              </a:rPr>
              <a:t>ns</a:t>
            </a:r>
            <a:r>
              <a:rPr lang="pt-BR" sz="2000" i="0" u="none" strike="noStrike" baseline="0" dirty="0">
                <a:solidFill>
                  <a:srgbClr val="2F2F2E"/>
                </a:solidFill>
                <a:latin typeface="+mn-lt"/>
              </a:rPr>
              <a:t>)”, “alguma(s)” </a:t>
            </a:r>
            <a:r>
              <a:rPr lang="pt-BR" sz="2000" b="0" i="0" u="none" strike="noStrike" baseline="0" dirty="0">
                <a:solidFill>
                  <a:srgbClr val="2F2F2E"/>
                </a:solidFill>
                <a:latin typeface="+mn-lt"/>
              </a:rPr>
              <a:t>em frases afirmativas; em perguntas; quando oferecemos ou pedimos algo; com </a:t>
            </a:r>
            <a:r>
              <a:rPr lang="pt-BR" sz="2000" b="0" i="1" u="none" strike="noStrike" baseline="0" dirty="0" err="1">
                <a:solidFill>
                  <a:srgbClr val="2F2F2E"/>
                </a:solidFill>
                <a:latin typeface="+mn-lt"/>
              </a:rPr>
              <a:t>countable</a:t>
            </a:r>
            <a:r>
              <a:rPr lang="pt-BR" sz="2000" b="0" i="1" u="none" strike="noStrike" baseline="0" dirty="0">
                <a:solidFill>
                  <a:srgbClr val="2F2F2E"/>
                </a:solidFill>
                <a:latin typeface="+mn-lt"/>
              </a:rPr>
              <a:t> </a:t>
            </a:r>
            <a:r>
              <a:rPr lang="pt-BR" sz="2000" b="0" i="0" u="none" strike="noStrike" baseline="0" dirty="0">
                <a:solidFill>
                  <a:srgbClr val="2F2F2E"/>
                </a:solidFill>
                <a:latin typeface="+mn-lt"/>
              </a:rPr>
              <a:t>e </a:t>
            </a:r>
            <a:r>
              <a:rPr lang="pt-BR" sz="2000" b="0" i="1" u="none" strike="noStrike" baseline="0" dirty="0" err="1">
                <a:solidFill>
                  <a:srgbClr val="2F2F2E"/>
                </a:solidFill>
                <a:latin typeface="+mn-lt"/>
              </a:rPr>
              <a:t>uncountable</a:t>
            </a:r>
            <a:r>
              <a:rPr lang="pt-BR" sz="2000" b="0" i="1" u="none" strike="noStrike" baseline="0" dirty="0">
                <a:solidFill>
                  <a:srgbClr val="2F2F2E"/>
                </a:solidFill>
                <a:latin typeface="+mn-lt"/>
              </a:rPr>
              <a:t> </a:t>
            </a:r>
            <a:r>
              <a:rPr lang="pt-BR" sz="2000" b="0" i="1" u="none" strike="noStrike" baseline="0" dirty="0" err="1">
                <a:solidFill>
                  <a:srgbClr val="2F2F2E"/>
                </a:solidFill>
                <a:latin typeface="+mn-lt"/>
              </a:rPr>
              <a:t>nouns</a:t>
            </a:r>
            <a:r>
              <a:rPr lang="pt-BR" sz="2000" b="0" i="0" u="none" strike="noStrike" baseline="0" dirty="0">
                <a:solidFill>
                  <a:srgbClr val="2F2F2E"/>
                </a:solidFill>
                <a:latin typeface="+mn-lt"/>
              </a:rPr>
              <a:t>.</a:t>
            </a:r>
          </a:p>
          <a:p>
            <a:pPr algn="l"/>
            <a:r>
              <a:rPr lang="en-US" sz="1800" i="1" u="none" strike="noStrike" baseline="0" dirty="0">
                <a:solidFill>
                  <a:schemeClr val="bg2"/>
                </a:solidFill>
                <a:latin typeface="+mn-lt"/>
              </a:rPr>
              <a:t>This plant needs </a:t>
            </a:r>
            <a:r>
              <a:rPr lang="en-US" sz="1800" b="1" i="1" u="none" strike="noStrike" baseline="0" dirty="0">
                <a:solidFill>
                  <a:schemeClr val="bg2"/>
                </a:solidFill>
                <a:latin typeface="+mn-lt"/>
              </a:rPr>
              <a:t>some</a:t>
            </a:r>
            <a:r>
              <a:rPr lang="en-US" sz="1800" i="1" u="none" strike="noStrike" baseline="0" dirty="0">
                <a:solidFill>
                  <a:schemeClr val="bg2"/>
                </a:solidFill>
                <a:latin typeface="+mn-lt"/>
              </a:rPr>
              <a:t> </a:t>
            </a:r>
            <a:r>
              <a:rPr lang="en-US" sz="1800" i="1" u="sng" strike="noStrike" baseline="0" dirty="0">
                <a:solidFill>
                  <a:schemeClr val="bg2"/>
                </a:solidFill>
                <a:latin typeface="+mn-lt"/>
              </a:rPr>
              <a:t>water</a:t>
            </a:r>
            <a:r>
              <a:rPr lang="en-US" sz="1800" i="1" u="none" strike="noStrike" baseline="0" dirty="0">
                <a:solidFill>
                  <a:schemeClr val="bg2"/>
                </a:solidFill>
                <a:latin typeface="+mn-lt"/>
              </a:rPr>
              <a:t>.</a:t>
            </a:r>
            <a:endParaRPr lang="pt-BR" sz="1800" i="0" u="none" strike="noStrike" baseline="0" dirty="0">
              <a:solidFill>
                <a:schemeClr val="bg2"/>
              </a:solidFill>
              <a:latin typeface="+mn-lt"/>
            </a:endParaRPr>
          </a:p>
        </p:txBody>
      </p:sp>
      <p:sp>
        <p:nvSpPr>
          <p:cNvPr id="2" name="CaixaDeTexto 1">
            <a:extLst>
              <a:ext uri="{FF2B5EF4-FFF2-40B4-BE49-F238E27FC236}">
                <a16:creationId xmlns:a16="http://schemas.microsoft.com/office/drawing/2014/main" id="{CA789B4F-AFE6-707B-831A-2A1E2861A76E}"/>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1</a:t>
            </a:r>
            <a:endParaRPr lang="en-US" sz="1100" dirty="0"/>
          </a:p>
        </p:txBody>
      </p:sp>
      <p:pic>
        <p:nvPicPr>
          <p:cNvPr id="3" name="Gráfico 2" descr="Círculo com seta para a esquerda estrutura de tópicos">
            <a:extLst>
              <a:ext uri="{FF2B5EF4-FFF2-40B4-BE49-F238E27FC236}">
                <a16:creationId xmlns:a16="http://schemas.microsoft.com/office/drawing/2014/main" id="{F81A7F5F-E6EF-BE3B-5D63-5F6D6EFA2D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300" y="4229831"/>
            <a:ext cx="647700" cy="647700"/>
          </a:xfrm>
          <a:prstGeom prst="rect">
            <a:avLst/>
          </a:prstGeom>
        </p:spPr>
      </p:pic>
    </p:spTree>
    <p:extLst>
      <p:ext uri="{BB962C8B-B14F-4D97-AF65-F5344CB8AC3E}">
        <p14:creationId xmlns:p14="http://schemas.microsoft.com/office/powerpoint/2010/main" val="35784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a:t>Discourse Genres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Google Shape;97;p15"/>
          <p:cNvGraphicFramePr/>
          <p:nvPr>
            <p:extLst>
              <p:ext uri="{D42A27DB-BD31-4B8C-83A1-F6EECF244321}">
                <p14:modId xmlns:p14="http://schemas.microsoft.com/office/powerpoint/2010/main" val="1705232682"/>
              </p:ext>
            </p:extLst>
          </p:nvPr>
        </p:nvGraphicFramePr>
        <p:xfrm>
          <a:off x="432650" y="592261"/>
          <a:ext cx="8222125" cy="3531750"/>
        </p:xfrm>
        <a:graphic>
          <a:graphicData uri="http://schemas.openxmlformats.org/drawingml/2006/table">
            <a:tbl>
              <a:tblPr>
                <a:noFill/>
                <a:tableStyleId>{F6FDFBBA-7252-4AB3-9EA9-580C68586B57}</a:tableStyleId>
              </a:tblPr>
              <a:tblGrid>
                <a:gridCol w="1674650">
                  <a:extLst>
                    <a:ext uri="{9D8B030D-6E8A-4147-A177-3AD203B41FA5}">
                      <a16:colId xmlns:a16="http://schemas.microsoft.com/office/drawing/2014/main" val="20000"/>
                    </a:ext>
                  </a:extLst>
                </a:gridCol>
                <a:gridCol w="6547475">
                  <a:extLst>
                    <a:ext uri="{9D8B030D-6E8A-4147-A177-3AD203B41FA5}">
                      <a16:colId xmlns:a16="http://schemas.microsoft.com/office/drawing/2014/main" val="20001"/>
                    </a:ext>
                  </a:extLst>
                </a:gridCol>
              </a:tblGrid>
              <a:tr h="849600">
                <a:tc gridSpan="2">
                  <a:txBody>
                    <a:bodyPr/>
                    <a:lstStyle/>
                    <a:p>
                      <a:pPr marL="0" lvl="0" indent="0" algn="ctr"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Ad</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Attention-grabbing headline, persuasive body copy, call- to-action.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3143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Product or service promotion, brand awareness, persuasive language.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To persuade or influence the target audience to take a particular action, usually to purchase a product or service.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sp>
        <p:nvSpPr>
          <p:cNvPr id="2" name="CaixaDeTexto 1">
            <a:extLst>
              <a:ext uri="{FF2B5EF4-FFF2-40B4-BE49-F238E27FC236}">
                <a16:creationId xmlns:a16="http://schemas.microsoft.com/office/drawing/2014/main" id="{335EA1A5-8FAF-3AF6-3095-26FBF1550A9A}"/>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1</a:t>
            </a:r>
            <a:endParaRPr lang="en-US" sz="1100" dirty="0"/>
          </a:p>
        </p:txBody>
      </p:sp>
      <p:pic>
        <p:nvPicPr>
          <p:cNvPr id="4" name="Gráfico 3" descr="Círculo com seta para a esquerda estrutura de tópicos">
            <a:extLst>
              <a:ext uri="{FF2B5EF4-FFF2-40B4-BE49-F238E27FC236}">
                <a16:creationId xmlns:a16="http://schemas.microsoft.com/office/drawing/2014/main" id="{0629F9CA-12C6-0156-D1FA-FFECB01CE37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07075" y="4227389"/>
            <a:ext cx="647700" cy="647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1FF728A1-2CAD-86B5-E405-454436CCF623}"/>
              </a:ext>
            </a:extLst>
          </p:cNvPr>
          <p:cNvGraphicFramePr>
            <a:graphicFrameLocks noGrp="1"/>
          </p:cNvGraphicFramePr>
          <p:nvPr>
            <p:extLst>
              <p:ext uri="{D42A27DB-BD31-4B8C-83A1-F6EECF244321}">
                <p14:modId xmlns:p14="http://schemas.microsoft.com/office/powerpoint/2010/main" val="1848575983"/>
              </p:ext>
            </p:extLst>
          </p:nvPr>
        </p:nvGraphicFramePr>
        <p:xfrm>
          <a:off x="460937" y="836436"/>
          <a:ext cx="8222125" cy="1889700"/>
        </p:xfrm>
        <a:graphic>
          <a:graphicData uri="http://schemas.openxmlformats.org/drawingml/2006/table">
            <a:tbl>
              <a:tblPr>
                <a:noFill/>
                <a:tableStyleId>{F6FDFBBA-7252-4AB3-9EA9-580C68586B57}</a:tableStyleId>
              </a:tblPr>
              <a:tblGrid>
                <a:gridCol w="1674650">
                  <a:extLst>
                    <a:ext uri="{9D8B030D-6E8A-4147-A177-3AD203B41FA5}">
                      <a16:colId xmlns:a16="http://schemas.microsoft.com/office/drawing/2014/main" val="3552053964"/>
                    </a:ext>
                  </a:extLst>
                </a:gridCol>
                <a:gridCol w="6547475">
                  <a:extLst>
                    <a:ext uri="{9D8B030D-6E8A-4147-A177-3AD203B41FA5}">
                      <a16:colId xmlns:a16="http://schemas.microsoft.com/office/drawing/2014/main" val="2152277156"/>
                    </a:ext>
                  </a:extLst>
                </a:gridCol>
              </a:tblGrid>
              <a:tr h="3143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The target audience for the product or service being advertised.</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3607369746"/>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Copywriters, marketers, or advertising agencies hired by the company or organization promoting the product or service.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392010041"/>
                  </a:ext>
                </a:extLst>
              </a:tr>
            </a:tbl>
          </a:graphicData>
        </a:graphic>
      </p:graphicFrame>
    </p:spTree>
    <p:extLst>
      <p:ext uri="{BB962C8B-B14F-4D97-AF65-F5344CB8AC3E}">
        <p14:creationId xmlns:p14="http://schemas.microsoft.com/office/powerpoint/2010/main" val="416776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graphicFrame>
        <p:nvGraphicFramePr>
          <p:cNvPr id="122" name="Google Shape;122;p20"/>
          <p:cNvGraphicFramePr/>
          <p:nvPr>
            <p:extLst>
              <p:ext uri="{D42A27DB-BD31-4B8C-83A1-F6EECF244321}">
                <p14:modId xmlns:p14="http://schemas.microsoft.com/office/powerpoint/2010/main" val="2064575468"/>
              </p:ext>
            </p:extLst>
          </p:nvPr>
        </p:nvGraphicFramePr>
        <p:xfrm>
          <a:off x="432650" y="744139"/>
          <a:ext cx="8280000" cy="2682150"/>
        </p:xfrm>
        <a:graphic>
          <a:graphicData uri="http://schemas.openxmlformats.org/drawingml/2006/table">
            <a:tbl>
              <a:tblPr>
                <a:noFill/>
                <a:tableStyleId>{F6FDFBBA-7252-4AB3-9EA9-580C68586B57}</a:tableStyleId>
              </a:tblPr>
              <a:tblGrid>
                <a:gridCol w="1573575">
                  <a:extLst>
                    <a:ext uri="{9D8B030D-6E8A-4147-A177-3AD203B41FA5}">
                      <a16:colId xmlns:a16="http://schemas.microsoft.com/office/drawing/2014/main" val="20000"/>
                    </a:ext>
                  </a:extLst>
                </a:gridCol>
                <a:gridCol w="6706425">
                  <a:extLst>
                    <a:ext uri="{9D8B030D-6E8A-4147-A177-3AD203B41FA5}">
                      <a16:colId xmlns:a16="http://schemas.microsoft.com/office/drawing/2014/main" val="20001"/>
                    </a:ext>
                  </a:extLst>
                </a:gridCol>
              </a:tblGrid>
              <a:tr h="323850">
                <a:tc gridSpan="2">
                  <a:txBody>
                    <a:bodyPr/>
                    <a:lstStyle/>
                    <a:p>
                      <a:pPr marL="0" lvl="0" indent="0" algn="ctr" rtl="0">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Recipe</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A recipe typically includes an introduction, a list of ingredients, instructions on how to prepare the dish, and serving suggestions.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771525">
                <a:tc>
                  <a:txBody>
                    <a:bodyPr/>
                    <a:lstStyle/>
                    <a:p>
                      <a:pPr marL="0" lvl="0" indent="0" algn="l" rtl="0">
                        <a:lnSpc>
                          <a:spcPct val="100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0"/>
                        </a:spcBef>
                        <a:spcAft>
                          <a:spcPts val="0"/>
                        </a:spcAft>
                        <a:buNone/>
                      </a:pPr>
                      <a:r>
                        <a:rPr lang="en-US" sz="2000" noProof="0" dirty="0">
                          <a:solidFill>
                            <a:srgbClr val="374151"/>
                          </a:solidFill>
                          <a:highlight>
                            <a:srgbClr val="D9EAD3"/>
                          </a:highlight>
                          <a:latin typeface="Roboto"/>
                          <a:ea typeface="Roboto"/>
                          <a:cs typeface="Roboto"/>
                          <a:sym typeface="Roboto"/>
                        </a:rPr>
                        <a:t>How to prepare a specific dish, but it may also include information about the cultural background of the dish, nutritional value, etc.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2" name="Gráfico 1" descr="Círculo com seta para a esquerda estrutura de tópicos">
            <a:extLst>
              <a:ext uri="{FF2B5EF4-FFF2-40B4-BE49-F238E27FC236}">
                <a16:creationId xmlns:a16="http://schemas.microsoft.com/office/drawing/2014/main" id="{5810AD8B-2E7D-3D56-C634-D564900977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64950" y="4191000"/>
            <a:ext cx="647700" cy="647700"/>
          </a:xfrm>
          <a:prstGeom prst="rect">
            <a:avLst/>
          </a:prstGeom>
        </p:spPr>
      </p:pic>
      <p:sp>
        <p:nvSpPr>
          <p:cNvPr id="3" name="CaixaDeTexto 2">
            <a:extLst>
              <a:ext uri="{FF2B5EF4-FFF2-40B4-BE49-F238E27FC236}">
                <a16:creationId xmlns:a16="http://schemas.microsoft.com/office/drawing/2014/main" id="{31CEBF23-5A8A-A6A7-0C31-324A64DD8724}"/>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1</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a:extLst>
              <a:ext uri="{FF2B5EF4-FFF2-40B4-BE49-F238E27FC236}">
                <a16:creationId xmlns:a16="http://schemas.microsoft.com/office/drawing/2014/main" id="{16EE4FA7-EEAB-F21F-496C-631E02D864DA}"/>
              </a:ext>
            </a:extLst>
          </p:cNvPr>
          <p:cNvGraphicFramePr>
            <a:graphicFrameLocks noGrp="1"/>
          </p:cNvGraphicFramePr>
          <p:nvPr>
            <p:extLst>
              <p:ext uri="{D42A27DB-BD31-4B8C-83A1-F6EECF244321}">
                <p14:modId xmlns:p14="http://schemas.microsoft.com/office/powerpoint/2010/main" val="4019403192"/>
              </p:ext>
            </p:extLst>
          </p:nvPr>
        </p:nvGraphicFramePr>
        <p:xfrm>
          <a:off x="293511" y="763247"/>
          <a:ext cx="8556978" cy="3063150"/>
        </p:xfrm>
        <a:graphic>
          <a:graphicData uri="http://schemas.openxmlformats.org/drawingml/2006/table">
            <a:tbl>
              <a:tblPr>
                <a:noFill/>
                <a:tableStyleId>{F6FDFBBA-7252-4AB3-9EA9-580C68586B57}</a:tableStyleId>
              </a:tblPr>
              <a:tblGrid>
                <a:gridCol w="1720102">
                  <a:extLst>
                    <a:ext uri="{9D8B030D-6E8A-4147-A177-3AD203B41FA5}">
                      <a16:colId xmlns:a16="http://schemas.microsoft.com/office/drawing/2014/main" val="1379398160"/>
                    </a:ext>
                  </a:extLst>
                </a:gridCol>
                <a:gridCol w="6836876">
                  <a:extLst>
                    <a:ext uri="{9D8B030D-6E8A-4147-A177-3AD203B41FA5}">
                      <a16:colId xmlns:a16="http://schemas.microsoft.com/office/drawing/2014/main" val="2312399705"/>
                    </a:ext>
                  </a:extLst>
                </a:gridCol>
              </a:tblGrid>
              <a:tr h="9583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Recipes are meant to be shared, either through oral transmission or written publication. They can be used for personal cooking and meal planning, but they can be used to document traditions and heritage.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531645872"/>
                  </a:ext>
                </a:extLst>
              </a:tr>
              <a:tr h="636775">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Individuals who are interested in cooking, from home cooks to professional chefs. They can be found in cookbooks, magazines, online recipe databases, and shared between family and friends.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1816828"/>
                  </a:ext>
                </a:extLst>
              </a:tr>
              <a:tr h="639550">
                <a:tc>
                  <a:txBody>
                    <a:bodyPr/>
                    <a:lstStyle/>
                    <a:p>
                      <a:pPr marL="0" lvl="0" indent="0" algn="l" rtl="0">
                        <a:lnSpc>
                          <a:spcPct val="100000"/>
                        </a:lnSpc>
                        <a:spcBef>
                          <a:spcPts val="0"/>
                        </a:spcBef>
                        <a:spcAft>
                          <a:spcPts val="0"/>
                        </a:spcAft>
                        <a:buNone/>
                      </a:pPr>
                      <a:r>
                        <a:rPr lang="en-US" sz="195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lgn="ctr">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noProof="0" dirty="0">
                          <a:solidFill>
                            <a:srgbClr val="374151"/>
                          </a:solidFill>
                          <a:highlight>
                            <a:srgbClr val="D9EAD3"/>
                          </a:highlight>
                          <a:latin typeface="Roboto"/>
                          <a:ea typeface="Roboto"/>
                          <a:cs typeface="Roboto"/>
                          <a:sym typeface="Roboto"/>
                        </a:rPr>
                        <a:t>Anyone with knowledge of a particular dish, professional chefs, food bloggers, cookbook authors, or food writers. </a:t>
                      </a:r>
                    </a:p>
                  </a:txBody>
                  <a:tcPr marL="91425" marR="91425" marT="91425" marB="91425" anchor="ctr">
                    <a:lnL w="9525" cap="flat" cmpd="sng" algn="ctr">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lgn="ctr">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507165007"/>
                  </a:ext>
                </a:extLst>
              </a:tr>
            </a:tbl>
          </a:graphicData>
        </a:graphic>
      </p:graphicFrame>
    </p:spTree>
    <p:extLst>
      <p:ext uri="{BB962C8B-B14F-4D97-AF65-F5344CB8AC3E}">
        <p14:creationId xmlns:p14="http://schemas.microsoft.com/office/powerpoint/2010/main" val="136296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7"/>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err="1"/>
              <a:t>Language</a:t>
            </a:r>
            <a:r>
              <a:rPr lang="pt-BR" dirty="0"/>
              <a:t> </a:t>
            </a:r>
            <a:r>
              <a:rPr lang="pt-BR" dirty="0" err="1"/>
              <a:t>Topics</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727800" y="438277"/>
            <a:ext cx="7688400" cy="535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pt-BR" sz="5000" b="0" dirty="0">
                <a:solidFill>
                  <a:srgbClr val="4A86E8"/>
                </a:solidFill>
                <a:latin typeface="Roboto"/>
                <a:ea typeface="Roboto"/>
                <a:cs typeface="Roboto"/>
                <a:sym typeface="Times New Roman"/>
              </a:rPr>
              <a:t>Countable</a:t>
            </a:r>
            <a:r>
              <a:rPr lang="pt-BR" sz="5000" b="0" dirty="0">
                <a:latin typeface="Roboto" panose="02000000000000000000" pitchFamily="2" charset="0"/>
                <a:ea typeface="Roboto" panose="02000000000000000000" pitchFamily="2" charset="0"/>
                <a:cs typeface="Roboto" panose="02000000000000000000" pitchFamily="2" charset="0"/>
                <a:sym typeface="Times New Roman"/>
              </a:rPr>
              <a:t> </a:t>
            </a:r>
            <a:r>
              <a:rPr lang="pt-BR" sz="5000" b="0" dirty="0" err="1">
                <a:solidFill>
                  <a:srgbClr val="4A86E8"/>
                </a:solidFill>
                <a:latin typeface="Roboto"/>
                <a:ea typeface="Roboto"/>
                <a:cs typeface="Roboto"/>
                <a:sym typeface="Times New Roman"/>
              </a:rPr>
              <a:t>Nouns</a:t>
            </a:r>
            <a:endParaRPr sz="5000" b="0" dirty="0">
              <a:solidFill>
                <a:srgbClr val="4A86E8"/>
              </a:solidFill>
              <a:latin typeface="Roboto"/>
              <a:ea typeface="Roboto"/>
              <a:cs typeface="Roboto"/>
              <a:sym typeface="Times New Roman"/>
            </a:endParaRPr>
          </a:p>
        </p:txBody>
      </p:sp>
      <p:sp>
        <p:nvSpPr>
          <p:cNvPr id="164" name="Google Shape;164;p28"/>
          <p:cNvSpPr txBox="1"/>
          <p:nvPr/>
        </p:nvSpPr>
        <p:spPr>
          <a:xfrm>
            <a:off x="710931" y="1234768"/>
            <a:ext cx="8117950" cy="3539400"/>
          </a:xfrm>
          <a:prstGeom prst="rect">
            <a:avLst/>
          </a:prstGeom>
          <a:noFill/>
          <a:ln>
            <a:noFill/>
          </a:ln>
        </p:spPr>
        <p:txBody>
          <a:bodyPr spcFirstLastPara="1" wrap="square" lIns="91425" tIns="91425" rIns="91425" bIns="91425" anchor="t" anchorCtr="0">
            <a:spAutoFit/>
          </a:bodyPr>
          <a:lstStyle/>
          <a:p>
            <a:pPr marL="76200" lvl="0" algn="l" rtl="0">
              <a:spcBef>
                <a:spcPts val="0"/>
              </a:spcBef>
              <a:spcAft>
                <a:spcPts val="0"/>
              </a:spcAft>
              <a:buSzPts val="2400"/>
            </a:pPr>
            <a:r>
              <a:rPr lang="pt-BR" sz="2000" i="1" dirty="0">
                <a:latin typeface="+mn-lt"/>
                <a:ea typeface="Times New Roman"/>
                <a:cs typeface="Times New Roman"/>
                <a:sym typeface="Times New Roman"/>
              </a:rPr>
              <a:t>Countable </a:t>
            </a:r>
            <a:r>
              <a:rPr lang="pt-BR" sz="2000" i="1" dirty="0" err="1">
                <a:latin typeface="+mn-lt"/>
                <a:ea typeface="Times New Roman"/>
                <a:cs typeface="Times New Roman"/>
                <a:sym typeface="Times New Roman"/>
              </a:rPr>
              <a:t>nouns</a:t>
            </a:r>
            <a:r>
              <a:rPr lang="pt-BR" sz="2000" i="1" dirty="0">
                <a:latin typeface="+mn-lt"/>
                <a:ea typeface="Times New Roman"/>
                <a:cs typeface="Times New Roman"/>
                <a:sym typeface="Times New Roman"/>
              </a:rPr>
              <a:t> </a:t>
            </a:r>
            <a:r>
              <a:rPr lang="pt-BR" sz="2000" dirty="0">
                <a:latin typeface="+mn-lt"/>
                <a:ea typeface="Times New Roman"/>
                <a:cs typeface="Times New Roman"/>
                <a:sym typeface="Times New Roman"/>
              </a:rPr>
              <a:t>são substantivos que podem ser contados.</a:t>
            </a:r>
          </a:p>
          <a:p>
            <a:pPr marL="76200" lvl="0" algn="l" rtl="0">
              <a:spcBef>
                <a:spcPts val="0"/>
              </a:spcBef>
              <a:spcAft>
                <a:spcPts val="0"/>
              </a:spcAft>
              <a:buSzPts val="2400"/>
            </a:pPr>
            <a:r>
              <a:rPr lang="pt-BR" sz="1800" i="1" dirty="0" err="1">
                <a:latin typeface="+mn-lt"/>
                <a:ea typeface="Times New Roman"/>
                <a:cs typeface="Times New Roman"/>
                <a:sym typeface="Times New Roman"/>
              </a:rPr>
              <a:t>one</a:t>
            </a:r>
            <a:r>
              <a:rPr lang="pt-BR" sz="1800" i="1" dirty="0">
                <a:latin typeface="+mn-lt"/>
                <a:ea typeface="Times New Roman"/>
                <a:cs typeface="Times New Roman"/>
                <a:sym typeface="Times New Roman"/>
              </a:rPr>
              <a:t> </a:t>
            </a:r>
            <a:r>
              <a:rPr lang="pt-BR" sz="1800" i="1" dirty="0" err="1">
                <a:latin typeface="+mn-lt"/>
                <a:ea typeface="Times New Roman"/>
                <a:cs typeface="Times New Roman"/>
                <a:sym typeface="Times New Roman"/>
              </a:rPr>
              <a:t>carrot</a:t>
            </a:r>
            <a:r>
              <a:rPr lang="pt-BR" sz="1800" i="1" dirty="0">
                <a:latin typeface="+mn-lt"/>
                <a:ea typeface="Times New Roman"/>
                <a:cs typeface="Times New Roman"/>
                <a:sym typeface="Times New Roman"/>
              </a:rPr>
              <a:t>, </a:t>
            </a:r>
            <a:r>
              <a:rPr lang="pt-BR" sz="1800" i="1" dirty="0" err="1">
                <a:latin typeface="+mn-lt"/>
                <a:ea typeface="Times New Roman"/>
                <a:cs typeface="Times New Roman"/>
                <a:sym typeface="Times New Roman"/>
              </a:rPr>
              <a:t>two</a:t>
            </a:r>
            <a:r>
              <a:rPr lang="pt-BR" sz="1800" i="1" dirty="0">
                <a:latin typeface="+mn-lt"/>
                <a:ea typeface="Times New Roman"/>
                <a:cs typeface="Times New Roman"/>
                <a:sym typeface="Times New Roman"/>
              </a:rPr>
              <a:t> </a:t>
            </a:r>
            <a:r>
              <a:rPr lang="pt-BR" sz="1800" i="1" dirty="0" err="1">
                <a:latin typeface="+mn-lt"/>
                <a:ea typeface="Times New Roman"/>
                <a:cs typeface="Times New Roman"/>
                <a:sym typeface="Times New Roman"/>
              </a:rPr>
              <a:t>carrots</a:t>
            </a:r>
            <a:r>
              <a:rPr lang="pt-BR" sz="1800" i="1" dirty="0">
                <a:latin typeface="+mn-lt"/>
                <a:ea typeface="Times New Roman"/>
                <a:cs typeface="Times New Roman"/>
                <a:sym typeface="Times New Roman"/>
              </a:rPr>
              <a:t>, </a:t>
            </a:r>
            <a:r>
              <a:rPr lang="pt-BR" sz="1800" i="1" dirty="0" err="1">
                <a:latin typeface="+mn-lt"/>
                <a:ea typeface="Times New Roman"/>
                <a:cs typeface="Times New Roman"/>
                <a:sym typeface="Times New Roman"/>
              </a:rPr>
              <a:t>three</a:t>
            </a:r>
            <a:r>
              <a:rPr lang="pt-BR" sz="1800" i="1" dirty="0">
                <a:latin typeface="+mn-lt"/>
                <a:ea typeface="Times New Roman"/>
                <a:cs typeface="Times New Roman"/>
                <a:sym typeface="Times New Roman"/>
              </a:rPr>
              <a:t> </a:t>
            </a:r>
            <a:r>
              <a:rPr lang="pt-BR" sz="1800" i="1" dirty="0" err="1">
                <a:latin typeface="+mn-lt"/>
                <a:ea typeface="Times New Roman"/>
                <a:cs typeface="Times New Roman"/>
                <a:sym typeface="Times New Roman"/>
              </a:rPr>
              <a:t>carrots</a:t>
            </a:r>
            <a:endParaRPr lang="pt-BR" sz="1800" i="1" dirty="0">
              <a:latin typeface="+mn-lt"/>
              <a:ea typeface="Times New Roman"/>
              <a:cs typeface="Times New Roman"/>
              <a:sym typeface="Times New Roman"/>
            </a:endParaRPr>
          </a:p>
          <a:p>
            <a:pPr marL="76200" lvl="0" algn="l" rtl="0">
              <a:spcBef>
                <a:spcPts val="0"/>
              </a:spcBef>
              <a:spcAft>
                <a:spcPts val="0"/>
              </a:spcAft>
              <a:buSzPts val="2400"/>
            </a:pPr>
            <a:endParaRPr lang="pt-BR" sz="2000" dirty="0">
              <a:latin typeface="+mn-lt"/>
              <a:ea typeface="Times New Roman"/>
              <a:cs typeface="Times New Roman"/>
              <a:sym typeface="Times New Roman"/>
            </a:endParaRPr>
          </a:p>
          <a:p>
            <a:pPr algn="l"/>
            <a:r>
              <a:rPr lang="pt-BR" sz="2000" b="0" i="0" u="none" strike="noStrike" baseline="0" dirty="0">
                <a:solidFill>
                  <a:srgbClr val="2F2F2E"/>
                </a:solidFill>
                <a:latin typeface="+mn-lt"/>
              </a:rPr>
              <a:t>• Plural: em geral, acrescentamos </a:t>
            </a:r>
            <a:r>
              <a:rPr lang="pt-BR" sz="2000" i="0" u="none" strike="noStrike" baseline="0" dirty="0">
                <a:solidFill>
                  <a:schemeClr val="bg2"/>
                </a:solidFill>
                <a:latin typeface="+mn-lt"/>
              </a:rPr>
              <a:t>-s, -es, -</a:t>
            </a:r>
            <a:r>
              <a:rPr lang="pt-BR" sz="2000" i="0" u="none" strike="noStrike" baseline="0" dirty="0" err="1">
                <a:solidFill>
                  <a:schemeClr val="bg2"/>
                </a:solidFill>
                <a:latin typeface="+mn-lt"/>
              </a:rPr>
              <a:t>oes</a:t>
            </a:r>
            <a:r>
              <a:rPr lang="pt-BR" sz="2000" i="0" u="none" strike="noStrike" baseline="0" dirty="0">
                <a:solidFill>
                  <a:schemeClr val="bg2"/>
                </a:solidFill>
                <a:latin typeface="+mn-lt"/>
              </a:rPr>
              <a:t> </a:t>
            </a:r>
            <a:r>
              <a:rPr lang="pt-BR" sz="2000" b="0" i="0" u="none" strike="noStrike" baseline="0" dirty="0">
                <a:solidFill>
                  <a:srgbClr val="2F2F2E"/>
                </a:solidFill>
                <a:latin typeface="+mn-lt"/>
              </a:rPr>
              <a:t>ao final do substantivo</a:t>
            </a:r>
            <a:r>
              <a:rPr lang="pt-BR" sz="2000" dirty="0">
                <a:solidFill>
                  <a:srgbClr val="2F2F2E"/>
                </a:solidFill>
                <a:latin typeface="+mn-lt"/>
              </a:rPr>
              <a:t>.</a:t>
            </a:r>
            <a:r>
              <a:rPr lang="pt-BR" sz="2000" b="0" i="0" u="none" strike="noStrike" baseline="0" dirty="0">
                <a:solidFill>
                  <a:srgbClr val="2F2F2E"/>
                </a:solidFill>
                <a:latin typeface="+mn-lt"/>
              </a:rPr>
              <a:t> </a:t>
            </a:r>
            <a:r>
              <a:rPr lang="pt-BR" sz="1800" b="0" i="1" u="none" strike="noStrike" baseline="0" dirty="0" err="1">
                <a:solidFill>
                  <a:srgbClr val="2F2F2E"/>
                </a:solidFill>
                <a:latin typeface="+mn-lt"/>
              </a:rPr>
              <a:t>carrot</a:t>
            </a:r>
            <a:r>
              <a:rPr lang="pt-BR" sz="1800" b="0" i="1" u="none" strike="noStrike" baseline="0" dirty="0">
                <a:solidFill>
                  <a:srgbClr val="2F2F2E"/>
                </a:solidFill>
                <a:latin typeface="+mn-lt"/>
              </a:rPr>
              <a:t> </a:t>
            </a:r>
            <a:r>
              <a:rPr lang="pt-BR" sz="1800" b="0" i="0" u="none" strike="noStrike" baseline="0" dirty="0">
                <a:solidFill>
                  <a:srgbClr val="2F2F2E"/>
                </a:solidFill>
                <a:latin typeface="+mn-lt"/>
              </a:rPr>
              <a:t>– </a:t>
            </a:r>
            <a:r>
              <a:rPr lang="pt-BR" sz="1800" b="0" i="1" u="none" strike="noStrike" baseline="0" dirty="0" err="1">
                <a:solidFill>
                  <a:srgbClr val="2F2F2E"/>
                </a:solidFill>
                <a:latin typeface="+mn-lt"/>
              </a:rPr>
              <a:t>carrot</a:t>
            </a:r>
            <a:r>
              <a:rPr lang="pt-BR" sz="1800" b="1" i="1" u="none" strike="noStrike" baseline="0" dirty="0" err="1">
                <a:solidFill>
                  <a:srgbClr val="2F2F2E"/>
                </a:solidFill>
                <a:latin typeface="+mn-lt"/>
              </a:rPr>
              <a:t>s</a:t>
            </a:r>
            <a:r>
              <a:rPr lang="pt-BR" sz="1800" b="0" i="0" u="none" strike="noStrike" baseline="0" dirty="0">
                <a:solidFill>
                  <a:srgbClr val="2F2F2E"/>
                </a:solidFill>
                <a:latin typeface="+mn-lt"/>
              </a:rPr>
              <a:t>, </a:t>
            </a:r>
            <a:r>
              <a:rPr lang="pt-BR" sz="1800" b="0" i="1" u="none" strike="noStrike" baseline="0" dirty="0" err="1">
                <a:solidFill>
                  <a:srgbClr val="2F2F2E"/>
                </a:solidFill>
                <a:latin typeface="+mn-lt"/>
              </a:rPr>
              <a:t>peach</a:t>
            </a:r>
            <a:r>
              <a:rPr lang="pt-BR" sz="1800" b="0" i="1" u="none" strike="noStrike" baseline="0" dirty="0">
                <a:solidFill>
                  <a:srgbClr val="2F2F2E"/>
                </a:solidFill>
                <a:latin typeface="+mn-lt"/>
              </a:rPr>
              <a:t> </a:t>
            </a:r>
            <a:r>
              <a:rPr lang="pt-BR" sz="1800" b="0" i="0" u="none" strike="noStrike" baseline="0" dirty="0">
                <a:solidFill>
                  <a:srgbClr val="2F2F2E"/>
                </a:solidFill>
                <a:latin typeface="+mn-lt"/>
              </a:rPr>
              <a:t>– </a:t>
            </a:r>
            <a:r>
              <a:rPr lang="pt-BR" sz="1800" b="0" i="1" u="none" strike="noStrike" baseline="0" dirty="0" err="1">
                <a:solidFill>
                  <a:srgbClr val="2F2F2E"/>
                </a:solidFill>
                <a:latin typeface="+mn-lt"/>
              </a:rPr>
              <a:t>peach</a:t>
            </a:r>
            <a:r>
              <a:rPr lang="pt-BR" sz="1800" b="1" i="1" u="none" strike="noStrike" baseline="0" dirty="0" err="1">
                <a:solidFill>
                  <a:srgbClr val="2F2F2E"/>
                </a:solidFill>
                <a:latin typeface="+mn-lt"/>
              </a:rPr>
              <a:t>es</a:t>
            </a:r>
            <a:r>
              <a:rPr lang="pt-BR" sz="1800" b="0" i="0" u="none" strike="noStrike" baseline="0" dirty="0">
                <a:solidFill>
                  <a:srgbClr val="2F2F2E"/>
                </a:solidFill>
                <a:latin typeface="+mn-lt"/>
              </a:rPr>
              <a:t>, </a:t>
            </a:r>
            <a:r>
              <a:rPr lang="pt-BR" sz="1800" b="0" i="1" u="none" strike="noStrike" baseline="0" dirty="0" err="1">
                <a:solidFill>
                  <a:srgbClr val="2F2F2E"/>
                </a:solidFill>
                <a:latin typeface="+mn-lt"/>
              </a:rPr>
              <a:t>potato</a:t>
            </a:r>
            <a:r>
              <a:rPr lang="pt-BR" sz="1800" b="0" i="1" u="none" strike="noStrike" baseline="0" dirty="0">
                <a:solidFill>
                  <a:srgbClr val="2F2F2E"/>
                </a:solidFill>
                <a:latin typeface="+mn-lt"/>
              </a:rPr>
              <a:t> </a:t>
            </a:r>
            <a:r>
              <a:rPr lang="pt-BR" sz="1800" b="0" i="0" u="none" strike="noStrike" baseline="0" dirty="0">
                <a:solidFill>
                  <a:srgbClr val="2F2F2E"/>
                </a:solidFill>
                <a:latin typeface="+mn-lt"/>
              </a:rPr>
              <a:t>– </a:t>
            </a:r>
            <a:r>
              <a:rPr lang="pt-BR" sz="1800" b="0" i="1" u="none" strike="noStrike" baseline="0" dirty="0" err="1">
                <a:solidFill>
                  <a:srgbClr val="2F2F2E"/>
                </a:solidFill>
                <a:latin typeface="+mn-lt"/>
              </a:rPr>
              <a:t>potato</a:t>
            </a:r>
            <a:r>
              <a:rPr lang="pt-BR" sz="1800" b="1" i="1" u="none" strike="noStrike" baseline="0" dirty="0" err="1">
                <a:solidFill>
                  <a:srgbClr val="2F2F2E"/>
                </a:solidFill>
                <a:latin typeface="+mn-lt"/>
              </a:rPr>
              <a:t>es</a:t>
            </a:r>
            <a:endParaRPr lang="pt-BR" sz="1800" b="0" i="0" u="none" strike="noStrike" baseline="0" dirty="0">
              <a:solidFill>
                <a:srgbClr val="2F2F2E"/>
              </a:solidFill>
              <a:latin typeface="+mn-lt"/>
            </a:endParaRPr>
          </a:p>
          <a:p>
            <a:pPr algn="l"/>
            <a:endParaRPr lang="pt-BR" sz="2000" b="0" i="0" u="none" strike="noStrike" baseline="0" dirty="0">
              <a:solidFill>
                <a:srgbClr val="2F2F2E"/>
              </a:solidFill>
              <a:latin typeface="+mn-lt"/>
            </a:endParaRPr>
          </a:p>
          <a:p>
            <a:pPr algn="l"/>
            <a:r>
              <a:rPr lang="pt-BR" sz="2000" b="0" i="0" u="none" strike="noStrike" baseline="0" dirty="0">
                <a:solidFill>
                  <a:schemeClr val="bg2"/>
                </a:solidFill>
                <a:latin typeface="+mn-lt"/>
              </a:rPr>
              <a:t>• Usamos </a:t>
            </a:r>
            <a:r>
              <a:rPr lang="pt-BR" sz="2000" i="1" u="none" strike="noStrike" baseline="0" dirty="0">
                <a:solidFill>
                  <a:schemeClr val="bg2"/>
                </a:solidFill>
                <a:latin typeface="+mn-lt"/>
              </a:rPr>
              <a:t>a</a:t>
            </a:r>
            <a:r>
              <a:rPr lang="pt-BR" sz="2000" i="0" u="none" strike="noStrike" baseline="0" dirty="0">
                <a:solidFill>
                  <a:schemeClr val="bg2"/>
                </a:solidFill>
                <a:latin typeface="+mn-lt"/>
              </a:rPr>
              <a:t> ou </a:t>
            </a:r>
            <a:r>
              <a:rPr lang="pt-BR" sz="2000" i="1" u="none" strike="noStrike" baseline="0" dirty="0" err="1">
                <a:solidFill>
                  <a:schemeClr val="bg2"/>
                </a:solidFill>
                <a:latin typeface="+mn-lt"/>
              </a:rPr>
              <a:t>an</a:t>
            </a:r>
            <a:r>
              <a:rPr lang="pt-BR" sz="2000" i="0" u="none" strike="noStrike" baseline="0" dirty="0">
                <a:solidFill>
                  <a:schemeClr val="bg2"/>
                </a:solidFill>
                <a:latin typeface="+mn-lt"/>
              </a:rPr>
              <a:t> antes do substantivo.</a:t>
            </a:r>
          </a:p>
          <a:p>
            <a:pPr algn="l"/>
            <a:r>
              <a:rPr lang="pt-BR" sz="1800" b="0" i="1" u="none" strike="noStrike" baseline="0" dirty="0" err="1">
                <a:solidFill>
                  <a:schemeClr val="bg2"/>
                </a:solidFill>
                <a:latin typeface="+mn-lt"/>
              </a:rPr>
              <a:t>Can</a:t>
            </a:r>
            <a:r>
              <a:rPr lang="pt-BR" sz="1800" b="0" i="1" u="none" strike="noStrike" baseline="0" dirty="0">
                <a:solidFill>
                  <a:schemeClr val="bg2"/>
                </a:solidFill>
                <a:latin typeface="+mn-lt"/>
              </a:rPr>
              <a:t> </a:t>
            </a:r>
            <a:r>
              <a:rPr lang="pt-BR" sz="1800" b="0" i="1" u="none" strike="noStrike" baseline="0" dirty="0" err="1">
                <a:solidFill>
                  <a:schemeClr val="bg2"/>
                </a:solidFill>
                <a:latin typeface="+mn-lt"/>
              </a:rPr>
              <a:t>you</a:t>
            </a:r>
            <a:r>
              <a:rPr lang="pt-BR" sz="1800" b="0" i="1" u="none" strike="noStrike" baseline="0" dirty="0">
                <a:solidFill>
                  <a:schemeClr val="bg2"/>
                </a:solidFill>
                <a:latin typeface="+mn-lt"/>
              </a:rPr>
              <a:t> </a:t>
            </a:r>
            <a:r>
              <a:rPr lang="pt-BR" sz="1800" b="0" i="1" u="none" strike="noStrike" baseline="0" dirty="0" err="1">
                <a:solidFill>
                  <a:schemeClr val="bg2"/>
                </a:solidFill>
                <a:latin typeface="+mn-lt"/>
              </a:rPr>
              <a:t>get</a:t>
            </a:r>
            <a:r>
              <a:rPr lang="pt-BR" sz="1800" b="0" i="1" u="none" strike="noStrike" baseline="0" dirty="0">
                <a:solidFill>
                  <a:schemeClr val="bg2"/>
                </a:solidFill>
                <a:latin typeface="+mn-lt"/>
              </a:rPr>
              <a:t> </a:t>
            </a:r>
            <a:r>
              <a:rPr lang="pt-BR" sz="1800" b="1" i="1" u="none" strike="noStrike" baseline="0" dirty="0" err="1">
                <a:solidFill>
                  <a:schemeClr val="bg2"/>
                </a:solidFill>
                <a:latin typeface="+mn-lt"/>
              </a:rPr>
              <a:t>an</a:t>
            </a:r>
            <a:r>
              <a:rPr lang="pt-BR" sz="1800" b="0" i="1" u="none" strike="noStrike" baseline="0" dirty="0">
                <a:solidFill>
                  <a:schemeClr val="bg2"/>
                </a:solidFill>
                <a:latin typeface="+mn-lt"/>
              </a:rPr>
              <a:t> </a:t>
            </a:r>
            <a:r>
              <a:rPr lang="pt-BR" sz="1800" b="0" i="1" u="sng" strike="noStrike" baseline="0" dirty="0" err="1">
                <a:solidFill>
                  <a:schemeClr val="bg2"/>
                </a:solidFill>
                <a:latin typeface="+mn-lt"/>
              </a:rPr>
              <a:t>apple</a:t>
            </a:r>
            <a:r>
              <a:rPr lang="pt-BR" sz="1800" b="0" i="1" u="none" strike="noStrike" baseline="0" dirty="0">
                <a:solidFill>
                  <a:schemeClr val="bg2"/>
                </a:solidFill>
                <a:latin typeface="+mn-lt"/>
              </a:rPr>
              <a:t> </a:t>
            </a:r>
            <a:r>
              <a:rPr lang="pt-BR" sz="1800" b="0" i="1" u="none" strike="noStrike" baseline="0" dirty="0" err="1">
                <a:solidFill>
                  <a:schemeClr val="bg2"/>
                </a:solidFill>
                <a:latin typeface="+mn-lt"/>
              </a:rPr>
              <a:t>or</a:t>
            </a:r>
            <a:r>
              <a:rPr lang="pt-BR" sz="1800" b="0" i="1" u="none" strike="noStrike" baseline="0" dirty="0">
                <a:solidFill>
                  <a:schemeClr val="bg2"/>
                </a:solidFill>
                <a:latin typeface="+mn-lt"/>
              </a:rPr>
              <a:t> </a:t>
            </a:r>
            <a:r>
              <a:rPr lang="pt-BR" sz="1800" b="1" i="1" u="none" strike="noStrike" baseline="0" dirty="0">
                <a:solidFill>
                  <a:schemeClr val="bg2"/>
                </a:solidFill>
                <a:latin typeface="+mn-lt"/>
              </a:rPr>
              <a:t>a</a:t>
            </a:r>
            <a:r>
              <a:rPr lang="pt-BR" sz="1800" b="0" i="1" u="none" strike="noStrike" baseline="0" dirty="0">
                <a:solidFill>
                  <a:schemeClr val="bg2"/>
                </a:solidFill>
                <a:latin typeface="+mn-lt"/>
              </a:rPr>
              <a:t> </a:t>
            </a:r>
            <a:r>
              <a:rPr lang="pt-BR" sz="1800" b="0" i="1" u="sng" strike="noStrike" baseline="0" dirty="0">
                <a:solidFill>
                  <a:schemeClr val="bg2"/>
                </a:solidFill>
                <a:latin typeface="+mn-lt"/>
              </a:rPr>
              <a:t>banana</a:t>
            </a:r>
            <a:r>
              <a:rPr lang="pt-BR" sz="1800" b="0" i="1" u="none" strike="noStrike" baseline="0" dirty="0">
                <a:solidFill>
                  <a:schemeClr val="bg2"/>
                </a:solidFill>
                <a:latin typeface="+mn-lt"/>
              </a:rPr>
              <a:t> for me, </a:t>
            </a:r>
            <a:r>
              <a:rPr lang="pt-BR" sz="1800" b="0" i="1" u="none" strike="noStrike" baseline="0" dirty="0" err="1">
                <a:solidFill>
                  <a:schemeClr val="bg2"/>
                </a:solidFill>
                <a:latin typeface="+mn-lt"/>
              </a:rPr>
              <a:t>please</a:t>
            </a:r>
            <a:r>
              <a:rPr lang="pt-BR" sz="1800" b="0" i="1" u="none" strike="noStrike" baseline="0" dirty="0">
                <a:solidFill>
                  <a:schemeClr val="bg2"/>
                </a:solidFill>
                <a:latin typeface="+mn-lt"/>
              </a:rPr>
              <a:t>?</a:t>
            </a:r>
          </a:p>
          <a:p>
            <a:pPr algn="l"/>
            <a:endParaRPr lang="pt-BR" sz="2000" b="0" i="0" u="none" strike="noStrike" baseline="0" dirty="0">
              <a:solidFill>
                <a:schemeClr val="bg2"/>
              </a:solidFill>
              <a:latin typeface="+mn-lt"/>
            </a:endParaRPr>
          </a:p>
          <a:p>
            <a:pPr algn="l"/>
            <a:r>
              <a:rPr lang="pt-BR" sz="2000" b="0" i="0" u="none" strike="noStrike" baseline="0" dirty="0">
                <a:solidFill>
                  <a:schemeClr val="bg2"/>
                </a:solidFill>
                <a:latin typeface="+mn-lt"/>
              </a:rPr>
              <a:t>• Para perguntar a quantidade, usamos </a:t>
            </a:r>
            <a:r>
              <a:rPr lang="pt-BR" sz="2000" i="1" u="none" strike="noStrike" baseline="0" dirty="0" err="1">
                <a:solidFill>
                  <a:schemeClr val="bg2"/>
                </a:solidFill>
                <a:latin typeface="+mn-lt"/>
              </a:rPr>
              <a:t>How</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many</a:t>
            </a:r>
            <a:r>
              <a:rPr lang="pt-BR" sz="2000" i="0" u="none" strike="noStrike" baseline="0" dirty="0">
                <a:solidFill>
                  <a:schemeClr val="bg2"/>
                </a:solidFill>
                <a:latin typeface="+mn-lt"/>
              </a:rPr>
              <a:t>…?</a:t>
            </a:r>
          </a:p>
          <a:p>
            <a:pPr algn="l"/>
            <a:r>
              <a:rPr lang="en-US" sz="1800" b="1" i="1" u="none" strike="noStrike" baseline="0" dirty="0">
                <a:solidFill>
                  <a:srgbClr val="2F2F2E"/>
                </a:solidFill>
                <a:latin typeface="+mn-lt"/>
              </a:rPr>
              <a:t>How</a:t>
            </a:r>
            <a:r>
              <a:rPr lang="en-US" sz="1800" b="0" i="1" u="none" strike="noStrike" baseline="0" dirty="0">
                <a:solidFill>
                  <a:srgbClr val="2F2F2E"/>
                </a:solidFill>
                <a:latin typeface="+mn-lt"/>
              </a:rPr>
              <a:t> </a:t>
            </a:r>
            <a:r>
              <a:rPr lang="en-US" sz="1800" b="1" i="1" u="none" strike="noStrike" baseline="0" dirty="0">
                <a:solidFill>
                  <a:srgbClr val="2F2F2E"/>
                </a:solidFill>
                <a:latin typeface="+mn-lt"/>
              </a:rPr>
              <a:t>many</a:t>
            </a:r>
            <a:r>
              <a:rPr lang="en-US" sz="1800" b="0" i="1" u="none" strike="noStrike" baseline="0" dirty="0">
                <a:solidFill>
                  <a:srgbClr val="2F2F2E"/>
                </a:solidFill>
                <a:latin typeface="+mn-lt"/>
              </a:rPr>
              <a:t> </a:t>
            </a:r>
            <a:r>
              <a:rPr lang="en-US" sz="1800" b="0" i="1" u="sng" strike="noStrike" baseline="0" dirty="0">
                <a:solidFill>
                  <a:schemeClr val="bg2"/>
                </a:solidFill>
                <a:latin typeface="+mn-lt"/>
              </a:rPr>
              <a:t>oranges</a:t>
            </a:r>
            <a:r>
              <a:rPr lang="en-US" sz="1800" b="0" i="1" u="none" strike="noStrike" baseline="0" dirty="0">
                <a:solidFill>
                  <a:srgbClr val="BA5D2F"/>
                </a:solidFill>
                <a:latin typeface="+mn-lt"/>
              </a:rPr>
              <a:t> </a:t>
            </a:r>
            <a:r>
              <a:rPr lang="en-US" sz="1800" b="0" i="1" u="none" strike="noStrike" baseline="0" dirty="0">
                <a:solidFill>
                  <a:srgbClr val="2F2F2E"/>
                </a:solidFill>
                <a:latin typeface="+mn-lt"/>
              </a:rPr>
              <a:t>did you get?</a:t>
            </a:r>
            <a:endParaRPr lang="pt-BR" sz="1800" b="0" i="0" u="none" strike="noStrike" baseline="0" dirty="0">
              <a:solidFill>
                <a:schemeClr val="bg2"/>
              </a:solidFill>
              <a:latin typeface="+mn-lt"/>
              <a:cs typeface="Times New Roman"/>
              <a:sym typeface="Times New Roman"/>
            </a:endParaRPr>
          </a:p>
        </p:txBody>
      </p:sp>
      <p:sp>
        <p:nvSpPr>
          <p:cNvPr id="2" name="CaixaDeTexto 1">
            <a:extLst>
              <a:ext uri="{FF2B5EF4-FFF2-40B4-BE49-F238E27FC236}">
                <a16:creationId xmlns:a16="http://schemas.microsoft.com/office/drawing/2014/main" id="{FC940DBB-DFDD-2E84-477C-65CCE78529EC}"/>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1</a:t>
            </a:r>
            <a:endParaRPr lang="en-US" sz="1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727800" y="385591"/>
            <a:ext cx="7688400" cy="5352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pt-BR" sz="5600" b="0" dirty="0" err="1">
                <a:solidFill>
                  <a:srgbClr val="4A86E8"/>
                </a:solidFill>
                <a:latin typeface="Roboto"/>
                <a:ea typeface="Roboto"/>
                <a:cs typeface="Roboto"/>
                <a:sym typeface="Times New Roman"/>
              </a:rPr>
              <a:t>Uncountable</a:t>
            </a:r>
            <a:r>
              <a:rPr lang="pt-BR" dirty="0">
                <a:latin typeface="Times New Roman"/>
                <a:ea typeface="Times New Roman"/>
                <a:cs typeface="Times New Roman"/>
                <a:sym typeface="Times New Roman"/>
              </a:rPr>
              <a:t> </a:t>
            </a:r>
            <a:r>
              <a:rPr lang="pt-BR" sz="5600" b="0" dirty="0" err="1">
                <a:solidFill>
                  <a:srgbClr val="4A86E8"/>
                </a:solidFill>
                <a:latin typeface="Roboto"/>
                <a:ea typeface="Roboto"/>
                <a:cs typeface="Roboto"/>
                <a:sym typeface="Times New Roman"/>
              </a:rPr>
              <a:t>Nouns</a:t>
            </a:r>
            <a:endParaRPr sz="5600" b="0" dirty="0">
              <a:solidFill>
                <a:srgbClr val="4A86E8"/>
              </a:solidFill>
              <a:latin typeface="Roboto"/>
              <a:ea typeface="Roboto"/>
              <a:cs typeface="Roboto"/>
              <a:sym typeface="Times New Roman"/>
            </a:endParaRPr>
          </a:p>
        </p:txBody>
      </p:sp>
      <p:sp>
        <p:nvSpPr>
          <p:cNvPr id="176" name="Google Shape;176;p30"/>
          <p:cNvSpPr txBox="1"/>
          <p:nvPr/>
        </p:nvSpPr>
        <p:spPr>
          <a:xfrm>
            <a:off x="593400" y="1294492"/>
            <a:ext cx="7957200" cy="3570178"/>
          </a:xfrm>
          <a:prstGeom prst="rect">
            <a:avLst/>
          </a:prstGeom>
          <a:noFill/>
          <a:ln>
            <a:noFill/>
          </a:ln>
        </p:spPr>
        <p:txBody>
          <a:bodyPr spcFirstLastPara="1" wrap="square" lIns="91425" tIns="91425" rIns="91425" bIns="91425" anchor="t" anchorCtr="0">
            <a:spAutoFit/>
          </a:bodyPr>
          <a:lstStyle/>
          <a:p>
            <a:pPr algn="l"/>
            <a:r>
              <a:rPr lang="pt-BR" sz="2000" i="1" u="none" strike="noStrike" baseline="0" dirty="0" err="1">
                <a:solidFill>
                  <a:schemeClr val="bg2"/>
                </a:solidFill>
                <a:latin typeface="+mn-lt"/>
              </a:rPr>
              <a:t>Uncountable</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nouns</a:t>
            </a:r>
            <a:r>
              <a:rPr lang="pt-BR" sz="2000" i="1" u="none" strike="noStrike" baseline="0" dirty="0">
                <a:solidFill>
                  <a:schemeClr val="bg2"/>
                </a:solidFill>
                <a:latin typeface="+mn-lt"/>
              </a:rPr>
              <a:t> </a:t>
            </a:r>
            <a:r>
              <a:rPr lang="pt-BR" sz="2000" b="0" i="0" u="none" strike="noStrike" baseline="0" dirty="0">
                <a:solidFill>
                  <a:schemeClr val="bg2"/>
                </a:solidFill>
                <a:latin typeface="+mn-lt"/>
              </a:rPr>
              <a:t>são substantivos que não podem ser contados utilizando números. Exemplos: </a:t>
            </a:r>
            <a:r>
              <a:rPr lang="pt-BR" sz="2000" b="0" i="1" u="none" strike="noStrike" baseline="0" dirty="0" err="1">
                <a:solidFill>
                  <a:schemeClr val="bg2"/>
                </a:solidFill>
                <a:latin typeface="+mn-lt"/>
              </a:rPr>
              <a:t>milk</a:t>
            </a:r>
            <a:r>
              <a:rPr lang="pt-BR" sz="2000" b="0" i="0" u="none" strike="noStrike" baseline="0" dirty="0">
                <a:solidFill>
                  <a:schemeClr val="bg2"/>
                </a:solidFill>
                <a:latin typeface="+mn-lt"/>
              </a:rPr>
              <a:t>, </a:t>
            </a:r>
            <a:r>
              <a:rPr lang="pt-BR" sz="2000" b="0" i="1" u="none" strike="noStrike" baseline="0" dirty="0" err="1">
                <a:solidFill>
                  <a:schemeClr val="bg2"/>
                </a:solidFill>
                <a:latin typeface="+mn-lt"/>
              </a:rPr>
              <a:t>honey</a:t>
            </a:r>
            <a:r>
              <a:rPr lang="pt-BR" sz="2000" b="0" i="0" u="none" strike="noStrike" baseline="0" dirty="0">
                <a:solidFill>
                  <a:schemeClr val="bg2"/>
                </a:solidFill>
                <a:latin typeface="+mn-lt"/>
              </a:rPr>
              <a:t>, </a:t>
            </a:r>
            <a:r>
              <a:rPr lang="pt-BR" sz="2000" b="0" i="1" u="none" strike="noStrike" baseline="0" dirty="0" err="1">
                <a:solidFill>
                  <a:schemeClr val="bg2"/>
                </a:solidFill>
                <a:latin typeface="+mn-lt"/>
              </a:rPr>
              <a:t>broccoli</a:t>
            </a:r>
            <a:r>
              <a:rPr lang="pt-BR" sz="2000" b="0" i="0" u="none" strike="noStrike" baseline="0" dirty="0">
                <a:solidFill>
                  <a:schemeClr val="bg2"/>
                </a:solidFill>
                <a:latin typeface="+mn-lt"/>
              </a:rPr>
              <a:t>, </a:t>
            </a:r>
            <a:r>
              <a:rPr lang="pt-BR" sz="2000" b="0" i="1" u="none" strike="noStrike" baseline="0" dirty="0" err="1">
                <a:solidFill>
                  <a:schemeClr val="bg2"/>
                </a:solidFill>
                <a:latin typeface="+mn-lt"/>
              </a:rPr>
              <a:t>spinach</a:t>
            </a:r>
            <a:r>
              <a:rPr lang="pt-BR" sz="2000" b="0" i="0" u="none" strike="noStrike" baseline="0" dirty="0">
                <a:solidFill>
                  <a:schemeClr val="bg2"/>
                </a:solidFill>
                <a:latin typeface="+mn-lt"/>
              </a:rPr>
              <a:t>, </a:t>
            </a:r>
            <a:r>
              <a:rPr lang="pt-BR" sz="2000" b="0" i="1" u="none" strike="noStrike" baseline="0" dirty="0" err="1">
                <a:solidFill>
                  <a:schemeClr val="bg2"/>
                </a:solidFill>
                <a:latin typeface="+mn-lt"/>
              </a:rPr>
              <a:t>information</a:t>
            </a:r>
            <a:r>
              <a:rPr lang="pt-BR" sz="2000" b="0" i="1" u="none" strike="noStrike" baseline="0" dirty="0">
                <a:solidFill>
                  <a:schemeClr val="bg2"/>
                </a:solidFill>
                <a:latin typeface="+mn-lt"/>
              </a:rPr>
              <a:t> </a:t>
            </a:r>
            <a:r>
              <a:rPr lang="pt-BR" sz="2000" b="0" i="0" u="none" strike="noStrike" baseline="0" dirty="0">
                <a:solidFill>
                  <a:schemeClr val="bg2"/>
                </a:solidFill>
                <a:latin typeface="+mn-lt"/>
              </a:rPr>
              <a:t>etc.</a:t>
            </a:r>
          </a:p>
          <a:p>
            <a:pPr algn="l"/>
            <a:endParaRPr sz="2000" dirty="0">
              <a:solidFill>
                <a:schemeClr val="bg2"/>
              </a:solidFill>
              <a:latin typeface="+mn-lt"/>
              <a:ea typeface="Times New Roman"/>
              <a:cs typeface="Times New Roman"/>
              <a:sym typeface="Times New Roman"/>
            </a:endParaRPr>
          </a:p>
          <a:p>
            <a:pPr algn="l"/>
            <a:r>
              <a:rPr lang="pt-BR" sz="2000" b="0" i="0" u="none" strike="noStrike" baseline="0" dirty="0">
                <a:solidFill>
                  <a:schemeClr val="bg2"/>
                </a:solidFill>
                <a:latin typeface="+mn-lt"/>
              </a:rPr>
              <a:t>• Não há uma forma plural.</a:t>
            </a:r>
          </a:p>
          <a:p>
            <a:pPr algn="l"/>
            <a:endParaRPr lang="pt-BR" sz="2000" b="0" i="0" u="none" strike="noStrike" baseline="0" dirty="0">
              <a:solidFill>
                <a:schemeClr val="bg2"/>
              </a:solidFill>
              <a:latin typeface="+mn-lt"/>
            </a:endParaRPr>
          </a:p>
          <a:p>
            <a:pPr algn="l"/>
            <a:r>
              <a:rPr lang="pt-BR" sz="2000" b="0" i="0" u="none" strike="noStrike" baseline="0" dirty="0">
                <a:solidFill>
                  <a:schemeClr val="bg2"/>
                </a:solidFill>
                <a:latin typeface="+mn-lt"/>
              </a:rPr>
              <a:t>• Não usamos </a:t>
            </a:r>
            <a:r>
              <a:rPr lang="pt-BR" sz="2000" i="1" u="none" strike="noStrike" baseline="0" dirty="0">
                <a:solidFill>
                  <a:schemeClr val="bg2"/>
                </a:solidFill>
                <a:latin typeface="+mn-lt"/>
              </a:rPr>
              <a:t>a</a:t>
            </a:r>
            <a:r>
              <a:rPr lang="pt-BR" sz="2000" u="none" strike="noStrike" baseline="0" dirty="0">
                <a:solidFill>
                  <a:schemeClr val="bg2"/>
                </a:solidFill>
                <a:latin typeface="+mn-lt"/>
              </a:rPr>
              <a:t> e </a:t>
            </a:r>
            <a:r>
              <a:rPr lang="pt-BR" sz="2000" i="1" u="none" strike="noStrike" baseline="0" dirty="0" err="1">
                <a:solidFill>
                  <a:schemeClr val="bg2"/>
                </a:solidFill>
                <a:latin typeface="+mn-lt"/>
              </a:rPr>
              <a:t>an</a:t>
            </a:r>
            <a:r>
              <a:rPr lang="pt-BR" sz="2000" i="1" u="none" strike="noStrike" baseline="0" dirty="0">
                <a:solidFill>
                  <a:schemeClr val="bg2"/>
                </a:solidFill>
                <a:latin typeface="+mn-lt"/>
              </a:rPr>
              <a:t> antes </a:t>
            </a:r>
            <a:r>
              <a:rPr lang="pt-BR" sz="2000" b="0" i="1" u="none" strike="noStrike" baseline="0" dirty="0">
                <a:solidFill>
                  <a:schemeClr val="bg2"/>
                </a:solidFill>
                <a:latin typeface="+mn-lt"/>
              </a:rPr>
              <a:t>do substantivo</a:t>
            </a:r>
            <a:r>
              <a:rPr lang="pt-BR" sz="2000" b="0" i="0" u="none" strike="noStrike" baseline="0" dirty="0">
                <a:solidFill>
                  <a:schemeClr val="bg2"/>
                </a:solidFill>
                <a:latin typeface="+mn-lt"/>
              </a:rPr>
              <a:t>. </a:t>
            </a:r>
          </a:p>
          <a:p>
            <a:pPr algn="l"/>
            <a:r>
              <a:rPr lang="en-US" sz="1800" b="0" i="1" u="none" strike="noStrike" baseline="0" dirty="0">
                <a:solidFill>
                  <a:schemeClr val="bg2"/>
                </a:solidFill>
                <a:latin typeface="+mn-lt"/>
              </a:rPr>
              <a:t>This </a:t>
            </a:r>
            <a:r>
              <a:rPr lang="en-US" sz="1800" b="0" i="1" u="sng" strike="noStrike" baseline="0" dirty="0">
                <a:solidFill>
                  <a:schemeClr val="bg2"/>
                </a:solidFill>
                <a:latin typeface="+mn-lt"/>
              </a:rPr>
              <a:t>broccoli</a:t>
            </a:r>
            <a:r>
              <a:rPr lang="en-US" sz="1800" b="0" i="1" u="none" strike="noStrike" baseline="0" dirty="0">
                <a:solidFill>
                  <a:schemeClr val="bg2"/>
                </a:solidFill>
                <a:latin typeface="+mn-lt"/>
              </a:rPr>
              <a:t> is very good!</a:t>
            </a:r>
            <a:endParaRPr lang="pt-BR" sz="1800" b="0" i="0" u="none" strike="noStrike" baseline="0" dirty="0">
              <a:solidFill>
                <a:schemeClr val="bg2"/>
              </a:solidFill>
              <a:latin typeface="+mn-lt"/>
            </a:endParaRPr>
          </a:p>
          <a:p>
            <a:pPr algn="l"/>
            <a:endParaRPr lang="pt-BR" sz="2000" b="0" i="0" u="none" strike="noStrike" baseline="0" dirty="0">
              <a:solidFill>
                <a:schemeClr val="bg2"/>
              </a:solidFill>
              <a:latin typeface="+mn-lt"/>
            </a:endParaRPr>
          </a:p>
          <a:p>
            <a:pPr algn="l"/>
            <a:r>
              <a:rPr lang="pt-BR" sz="2000" b="0" i="0" u="none" strike="noStrike" baseline="0" dirty="0">
                <a:solidFill>
                  <a:schemeClr val="bg2"/>
                </a:solidFill>
                <a:latin typeface="+mn-lt"/>
              </a:rPr>
              <a:t>• Para perguntar a quantidade, usamos </a:t>
            </a:r>
            <a:r>
              <a:rPr lang="pt-BR" sz="2000" i="1" u="none" strike="noStrike" baseline="0" dirty="0" err="1">
                <a:solidFill>
                  <a:schemeClr val="bg2"/>
                </a:solidFill>
                <a:latin typeface="+mn-lt"/>
              </a:rPr>
              <a:t>How</a:t>
            </a:r>
            <a:r>
              <a:rPr lang="pt-BR" sz="2000" i="1" u="none" strike="noStrike" baseline="0" dirty="0">
                <a:solidFill>
                  <a:schemeClr val="bg2"/>
                </a:solidFill>
                <a:latin typeface="+mn-lt"/>
              </a:rPr>
              <a:t> </a:t>
            </a:r>
            <a:r>
              <a:rPr lang="pt-BR" sz="2000" i="1" u="none" strike="noStrike" baseline="0" dirty="0" err="1">
                <a:solidFill>
                  <a:schemeClr val="bg2"/>
                </a:solidFill>
                <a:latin typeface="+mn-lt"/>
              </a:rPr>
              <a:t>much</a:t>
            </a:r>
            <a:r>
              <a:rPr lang="pt-BR" sz="2000" i="0" u="none" strike="noStrike" baseline="0" dirty="0">
                <a:solidFill>
                  <a:schemeClr val="bg2"/>
                </a:solidFill>
                <a:latin typeface="+mn-lt"/>
              </a:rPr>
              <a:t>…?</a:t>
            </a:r>
          </a:p>
          <a:p>
            <a:pPr algn="l"/>
            <a:r>
              <a:rPr lang="en-US" sz="1800" b="1" i="1" u="none" strike="noStrike" baseline="0" dirty="0">
                <a:solidFill>
                  <a:schemeClr val="bg2"/>
                </a:solidFill>
                <a:latin typeface="+mn-lt"/>
              </a:rPr>
              <a:t>How much</a:t>
            </a:r>
            <a:r>
              <a:rPr lang="en-US" sz="1800" b="0" i="1" u="none" strike="noStrike" baseline="0" dirty="0">
                <a:solidFill>
                  <a:schemeClr val="bg2"/>
                </a:solidFill>
                <a:latin typeface="+mn-lt"/>
              </a:rPr>
              <a:t> </a:t>
            </a:r>
            <a:r>
              <a:rPr lang="en-US" sz="1800" b="0" i="1" u="sng" strike="noStrike" baseline="0" dirty="0">
                <a:solidFill>
                  <a:schemeClr val="bg2"/>
                </a:solidFill>
                <a:latin typeface="+mn-lt"/>
              </a:rPr>
              <a:t>spinach</a:t>
            </a:r>
            <a:r>
              <a:rPr lang="en-US" sz="1800" b="0" i="1" u="none" strike="noStrike" baseline="0" dirty="0">
                <a:solidFill>
                  <a:schemeClr val="bg2"/>
                </a:solidFill>
                <a:latin typeface="+mn-lt"/>
              </a:rPr>
              <a:t> do you want?</a:t>
            </a:r>
            <a:endParaRPr sz="1800" dirty="0">
              <a:solidFill>
                <a:schemeClr val="bg2"/>
              </a:solidFill>
              <a:latin typeface="+mn-lt"/>
              <a:ea typeface="Times New Roman"/>
              <a:cs typeface="Times New Roman"/>
              <a:sym typeface="Times New Roman"/>
            </a:endParaRPr>
          </a:p>
        </p:txBody>
      </p:sp>
      <p:sp>
        <p:nvSpPr>
          <p:cNvPr id="2" name="CaixaDeTexto 1">
            <a:extLst>
              <a:ext uri="{FF2B5EF4-FFF2-40B4-BE49-F238E27FC236}">
                <a16:creationId xmlns:a16="http://schemas.microsoft.com/office/drawing/2014/main" id="{CA789B4F-AFE6-707B-831A-2A1E2861A76E}"/>
              </a:ext>
            </a:extLst>
          </p:cNvPr>
          <p:cNvSpPr txBox="1"/>
          <p:nvPr/>
        </p:nvSpPr>
        <p:spPr>
          <a:xfrm>
            <a:off x="432650" y="217173"/>
            <a:ext cx="556563" cy="261610"/>
          </a:xfrm>
          <a:prstGeom prst="rect">
            <a:avLst/>
          </a:prstGeom>
          <a:noFill/>
        </p:spPr>
        <p:txBody>
          <a:bodyPr wrap="none" rtlCol="0">
            <a:spAutoFit/>
          </a:bodyPr>
          <a:lstStyle/>
          <a:p>
            <a:r>
              <a:rPr lang="en-US" sz="1100" b="1" dirty="0">
                <a:solidFill>
                  <a:srgbClr val="374151"/>
                </a:solidFill>
                <a:latin typeface="Roboto"/>
                <a:ea typeface="Roboto"/>
                <a:cs typeface="Roboto"/>
                <a:sym typeface="Roboto"/>
              </a:rPr>
              <a:t>Unit 1</a:t>
            </a:r>
            <a:endParaRPr lang="en-US" sz="11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491</Words>
  <Application>Microsoft Office PowerPoint</Application>
  <PresentationFormat>Apresentação na tela (16:9)</PresentationFormat>
  <Paragraphs>58</Paragraphs>
  <Slides>10</Slides>
  <Notes>8</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vt:i4>
      </vt:variant>
    </vt:vector>
  </HeadingPairs>
  <TitlesOfParts>
    <vt:vector size="16" baseType="lpstr">
      <vt:lpstr>Roboto</vt:lpstr>
      <vt:lpstr>Times New Roman</vt:lpstr>
      <vt:lpstr>Lato</vt:lpstr>
      <vt:lpstr>Raleway</vt:lpstr>
      <vt:lpstr>Arial</vt:lpstr>
      <vt:lpstr>Streamline</vt:lpstr>
      <vt:lpstr>8º ano</vt:lpstr>
      <vt:lpstr>Discourse Genres</vt:lpstr>
      <vt:lpstr>Apresentação do PowerPoint</vt:lpstr>
      <vt:lpstr>Apresentação do PowerPoint</vt:lpstr>
      <vt:lpstr>Apresentação do PowerPoint</vt:lpstr>
      <vt:lpstr>Apresentação do PowerPoint</vt:lpstr>
      <vt:lpstr>Language Topics</vt:lpstr>
      <vt:lpstr>Countable Nouns</vt:lpstr>
      <vt:lpstr>Uncountable Nouns</vt:lpstr>
      <vt:lpstr>Quantifiers Some and 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8º ano</dc:title>
  <dc:creator>Vivian Marques Viccino Maffei</dc:creator>
  <cp:lastModifiedBy> </cp:lastModifiedBy>
  <cp:revision>7</cp:revision>
  <dcterms:modified xsi:type="dcterms:W3CDTF">2023-06-21T15:11:12Z</dcterms:modified>
</cp:coreProperties>
</file>