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2"/>
  </p:notesMasterIdLst>
  <p:sldIdLst>
    <p:sldId id="256" r:id="rId2"/>
    <p:sldId id="257" r:id="rId3"/>
    <p:sldId id="258" r:id="rId4"/>
    <p:sldId id="308" r:id="rId5"/>
    <p:sldId id="263" r:id="rId6"/>
    <p:sldId id="323" r:id="rId7"/>
    <p:sldId id="270" r:id="rId8"/>
    <p:sldId id="271" r:id="rId9"/>
    <p:sldId id="273" r:id="rId10"/>
    <p:sldId id="334" r:id="rId11"/>
  </p:sldIdLst>
  <p:sldSz cx="9144000" cy="5143500" type="screen16x9"/>
  <p:notesSz cx="6858000" cy="9144000"/>
  <p:embeddedFontLst>
    <p:embeddedFont>
      <p:font typeface="Lato" panose="020F0502020204030203" pitchFamily="34" charset="0"/>
      <p:regular r:id="rId13"/>
      <p:bold r:id="rId14"/>
      <p:italic r:id="rId15"/>
      <p:boldItalic r:id="rId16"/>
    </p:embeddedFont>
    <p:embeddedFont>
      <p:font typeface="Raleway" pitchFamily="2" charset="0"/>
      <p:regular r:id="rId17"/>
      <p:bold r:id="rId18"/>
      <p:italic r:id="rId19"/>
      <p:boldItalic r:id="rId20"/>
    </p:embeddedFont>
    <p:embeddedFont>
      <p:font typeface="Roboto" panose="02000000000000000000" pitchFamily="2" charset="0"/>
      <p:regular r:id="rId21"/>
      <p:bold r:id="rId22"/>
      <p:italic r:id="rId23"/>
      <p:boldItalic r:id="rId2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211">
          <p15:clr>
            <a:srgbClr val="747775"/>
          </p15:clr>
        </p15:guide>
        <p15:guide id="2" pos="261">
          <p15:clr>
            <a:srgbClr val="747775"/>
          </p15:clr>
        </p15:guide>
        <p15:guide id="3" pos="5499">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BE9EA83-E7E9-1E52-FE14-3B0581D2784F}" v="1" dt="2023-05-23T13:52:27.561"/>
  </p1510:revLst>
</p1510:revInfo>
</file>

<file path=ppt/tableStyles.xml><?xml version="1.0" encoding="utf-8"?>
<a:tblStyleLst xmlns:a="http://schemas.openxmlformats.org/drawingml/2006/main" def="{F6FDFBBA-7252-4AB3-9EA9-580C68586B57}">
  <a:tblStyle styleId="{F6FDFBBA-7252-4AB3-9EA9-580C68586B57}"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816" y="84"/>
      </p:cViewPr>
      <p:guideLst>
        <p:guide orient="horz" pos="2211"/>
        <p:guide pos="261"/>
        <p:guide pos="549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font" Target="fonts/font6.fntdata"/><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font" Target="fonts/font9.fntdata"/><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5.fntdata"/><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font" Target="fonts/font8.fntdata"/><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2.fntdata"/><Relationship Id="rId5" Type="http://schemas.openxmlformats.org/officeDocument/2006/relationships/slide" Target="slides/slide4.xml"/><Relationship Id="rId15" Type="http://schemas.openxmlformats.org/officeDocument/2006/relationships/font" Target="fonts/font3.fntdata"/><Relationship Id="rId23" Type="http://schemas.openxmlformats.org/officeDocument/2006/relationships/font" Target="fonts/font11.fntdata"/><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7.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2" Type="http://schemas.openxmlformats.org/officeDocument/2006/relationships/font" Target="fonts/font10.fntdata"/><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241457e93ce_0_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241457e93ce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1e25bb0191b_0_9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1e25bb0191b_0_9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41457e93ce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241457e93ce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241425aa8e2_0_1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 name="Google Shape;155;g241425aa8e2_0_1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241457e93ce_0_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 name="Google Shape;161;g241457e93ce_0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g241425aa8e2_0_1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3" name="Google Shape;173;g241425aa8e2_0_1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g241425aa8e2_0_1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3" name="Google Shape;173;g241425aa8e2_0_1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915438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lt2"/>
        </a:solidFill>
        <a:effectLst/>
      </p:bgPr>
    </p:bg>
    <p:spTree>
      <p:nvGrpSpPr>
        <p:cNvPr id="1" name="Shape 9"/>
        <p:cNvGrpSpPr/>
        <p:nvPr/>
      </p:nvGrpSpPr>
      <p:grpSpPr>
        <a:xfrm>
          <a:off x="0" y="0"/>
          <a:ext cx="0" cy="0"/>
          <a:chOff x="0" y="0"/>
          <a:chExt cx="0" cy="0"/>
        </a:xfrm>
      </p:grpSpPr>
      <p:sp>
        <p:nvSpPr>
          <p:cNvPr id="10" name="Google Shape;10;p2"/>
          <p:cNvSpPr/>
          <p:nvPr/>
        </p:nvSpPr>
        <p:spPr>
          <a:xfrm>
            <a:off x="0" y="0"/>
            <a:ext cx="9144000" cy="4878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 name="Google Shape;11;p2"/>
          <p:cNvGrpSpPr/>
          <p:nvPr/>
        </p:nvGrpSpPr>
        <p:grpSpPr>
          <a:xfrm>
            <a:off x="830392" y="1191256"/>
            <a:ext cx="745763" cy="45826"/>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 name="Google Shape;14;p2"/>
          <p:cNvSpPr txBox="1">
            <a:spLocks noGrp="1"/>
          </p:cNvSpPr>
          <p:nvPr>
            <p:ph type="ctrTitle"/>
          </p:nvPr>
        </p:nvSpPr>
        <p:spPr>
          <a:xfrm>
            <a:off x="729450" y="1322450"/>
            <a:ext cx="7688100" cy="1664700"/>
          </a:xfrm>
          <a:prstGeom prst="rect">
            <a:avLst/>
          </a:prstGeom>
        </p:spPr>
        <p:txBody>
          <a:bodyPr spcFirstLastPara="1" wrap="square" lIns="91425" tIns="91425" rIns="91425" bIns="91425" anchor="t" anchorCtr="0">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15" name="Google Shape;15;p2"/>
          <p:cNvSpPr txBox="1">
            <a:spLocks noGrp="1"/>
          </p:cNvSpPr>
          <p:nvPr>
            <p:ph type="subTitle" idx="1"/>
          </p:nvPr>
        </p:nvSpPr>
        <p:spPr>
          <a:xfrm>
            <a:off x="729627" y="3172900"/>
            <a:ext cx="7688100" cy="5412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16" name="Google Shape;16;p2"/>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73"/>
        <p:cNvGrpSpPr/>
        <p:nvPr/>
      </p:nvGrpSpPr>
      <p:grpSpPr>
        <a:xfrm>
          <a:off x="0" y="0"/>
          <a:ext cx="0" cy="0"/>
          <a:chOff x="0" y="0"/>
          <a:chExt cx="0" cy="0"/>
        </a:xfrm>
      </p:grpSpPr>
      <p:grpSp>
        <p:nvGrpSpPr>
          <p:cNvPr id="74" name="Google Shape;74;p11"/>
          <p:cNvGrpSpPr/>
          <p:nvPr/>
        </p:nvGrpSpPr>
        <p:grpSpPr>
          <a:xfrm>
            <a:off x="830392" y="4169130"/>
            <a:ext cx="745763" cy="45826"/>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7" name="Google Shape;77;p11"/>
          <p:cNvSpPr txBox="1">
            <a:spLocks noGrp="1"/>
          </p:cNvSpPr>
          <p:nvPr>
            <p:ph type="title" hasCustomPrompt="1"/>
          </p:nvPr>
        </p:nvSpPr>
        <p:spPr>
          <a:xfrm>
            <a:off x="729450" y="733950"/>
            <a:ext cx="7688400" cy="12447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Google Shape;78;p11"/>
          <p:cNvSpPr txBox="1">
            <a:spLocks noGrp="1"/>
          </p:cNvSpPr>
          <p:nvPr>
            <p:ph type="body" idx="1"/>
          </p:nvPr>
        </p:nvSpPr>
        <p:spPr>
          <a:xfrm>
            <a:off x="729450" y="2272888"/>
            <a:ext cx="7688400" cy="15804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Clr>
                <a:schemeClr val="lt1"/>
              </a:buClr>
              <a:buSzPts val="1300"/>
              <a:buChar char="●"/>
              <a:defRPr>
                <a:solidFill>
                  <a:schemeClr val="lt1"/>
                </a:solidFill>
              </a:defRPr>
            </a:lvl1pPr>
            <a:lvl2pPr marL="914400" lvl="1" indent="-298450">
              <a:spcBef>
                <a:spcPts val="0"/>
              </a:spcBef>
              <a:spcAft>
                <a:spcPts val="0"/>
              </a:spcAft>
              <a:buClr>
                <a:schemeClr val="lt1"/>
              </a:buClr>
              <a:buSzPts val="1100"/>
              <a:buChar char="○"/>
              <a:defRPr>
                <a:solidFill>
                  <a:schemeClr val="lt1"/>
                </a:solidFill>
              </a:defRPr>
            </a:lvl2pPr>
            <a:lvl3pPr marL="1371600" lvl="2" indent="-298450">
              <a:spcBef>
                <a:spcPts val="0"/>
              </a:spcBef>
              <a:spcAft>
                <a:spcPts val="0"/>
              </a:spcAft>
              <a:buClr>
                <a:schemeClr val="lt1"/>
              </a:buClr>
              <a:buSzPts val="1100"/>
              <a:buChar char="■"/>
              <a:defRPr>
                <a:solidFill>
                  <a:schemeClr val="lt1"/>
                </a:solidFill>
              </a:defRPr>
            </a:lvl3pPr>
            <a:lvl4pPr marL="1828800" lvl="3" indent="-298450">
              <a:spcBef>
                <a:spcPts val="0"/>
              </a:spcBef>
              <a:spcAft>
                <a:spcPts val="0"/>
              </a:spcAft>
              <a:buClr>
                <a:schemeClr val="lt1"/>
              </a:buClr>
              <a:buSzPts val="1100"/>
              <a:buChar char="●"/>
              <a:defRPr>
                <a:solidFill>
                  <a:schemeClr val="lt1"/>
                </a:solidFill>
              </a:defRPr>
            </a:lvl4pPr>
            <a:lvl5pPr marL="2286000" lvl="4" indent="-298450">
              <a:spcBef>
                <a:spcPts val="0"/>
              </a:spcBef>
              <a:spcAft>
                <a:spcPts val="0"/>
              </a:spcAft>
              <a:buClr>
                <a:schemeClr val="lt1"/>
              </a:buClr>
              <a:buSzPts val="1100"/>
              <a:buChar char="○"/>
              <a:defRPr>
                <a:solidFill>
                  <a:schemeClr val="lt1"/>
                </a:solidFill>
              </a:defRPr>
            </a:lvl5pPr>
            <a:lvl6pPr marL="2743200" lvl="5" indent="-298450">
              <a:spcBef>
                <a:spcPts val="0"/>
              </a:spcBef>
              <a:spcAft>
                <a:spcPts val="0"/>
              </a:spcAft>
              <a:buClr>
                <a:schemeClr val="lt1"/>
              </a:buClr>
              <a:buSzPts val="1100"/>
              <a:buChar char="■"/>
              <a:defRPr>
                <a:solidFill>
                  <a:schemeClr val="lt1"/>
                </a:solidFill>
              </a:defRPr>
            </a:lvl6pPr>
            <a:lvl7pPr marL="3200400" lvl="6" indent="-298450">
              <a:spcBef>
                <a:spcPts val="0"/>
              </a:spcBef>
              <a:spcAft>
                <a:spcPts val="0"/>
              </a:spcAft>
              <a:buClr>
                <a:schemeClr val="lt1"/>
              </a:buClr>
              <a:buSzPts val="1100"/>
              <a:buChar char="●"/>
              <a:defRPr>
                <a:solidFill>
                  <a:schemeClr val="lt1"/>
                </a:solidFill>
              </a:defRPr>
            </a:lvl7pPr>
            <a:lvl8pPr marL="3657600" lvl="7" indent="-298450">
              <a:spcBef>
                <a:spcPts val="0"/>
              </a:spcBef>
              <a:spcAft>
                <a:spcPts val="0"/>
              </a:spcAft>
              <a:buClr>
                <a:schemeClr val="lt1"/>
              </a:buClr>
              <a:buSzPts val="1100"/>
              <a:buChar char="○"/>
              <a:defRPr>
                <a:solidFill>
                  <a:schemeClr val="lt1"/>
                </a:solidFill>
              </a:defRPr>
            </a:lvl8pPr>
            <a:lvl9pPr marL="4114800" lvl="8" indent="-298450">
              <a:spcBef>
                <a:spcPts val="0"/>
              </a:spcBef>
              <a:spcAft>
                <a:spcPts val="0"/>
              </a:spcAft>
              <a:buClr>
                <a:schemeClr val="lt1"/>
              </a:buClr>
              <a:buSzPts val="1100"/>
              <a:buChar char="■"/>
              <a:defRPr>
                <a:solidFill>
                  <a:schemeClr val="lt1"/>
                </a:solidFill>
              </a:defRPr>
            </a:lvl9pPr>
          </a:lstStyle>
          <a:p>
            <a:endParaRPr/>
          </a:p>
        </p:txBody>
      </p:sp>
      <p:sp>
        <p:nvSpPr>
          <p:cNvPr id="79" name="Google Shape;79;p11"/>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0"/>
        <p:cNvGrpSpPr/>
        <p:nvPr/>
      </p:nvGrpSpPr>
      <p:grpSpPr>
        <a:xfrm>
          <a:off x="0" y="0"/>
          <a:ext cx="0" cy="0"/>
          <a:chOff x="0" y="0"/>
          <a:chExt cx="0" cy="0"/>
        </a:xfrm>
      </p:grpSpPr>
      <p:sp>
        <p:nvSpPr>
          <p:cNvPr id="81" name="Google Shape;81;p12"/>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7"/>
        <p:cNvGrpSpPr/>
        <p:nvPr/>
      </p:nvGrpSpPr>
      <p:grpSpPr>
        <a:xfrm>
          <a:off x="0" y="0"/>
          <a:ext cx="0" cy="0"/>
          <a:chOff x="0" y="0"/>
          <a:chExt cx="0" cy="0"/>
        </a:xfrm>
      </p:grpSpPr>
      <p:grpSp>
        <p:nvGrpSpPr>
          <p:cNvPr id="18" name="Google Shape;18;p3"/>
          <p:cNvGrpSpPr/>
          <p:nvPr/>
        </p:nvGrpSpPr>
        <p:grpSpPr>
          <a:xfrm>
            <a:off x="830392" y="1191256"/>
            <a:ext cx="745763" cy="45826"/>
            <a:chOff x="4580561" y="2589004"/>
            <a:chExt cx="1064464" cy="25200"/>
          </a:xfrm>
        </p:grpSpPr>
        <p:sp>
          <p:nvSpPr>
            <p:cNvPr id="19" name="Google Shape;19;p3"/>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3"/>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 name="Google Shape;21;p3"/>
          <p:cNvSpPr txBox="1">
            <a:spLocks noGrp="1"/>
          </p:cNvSpPr>
          <p:nvPr>
            <p:ph type="title"/>
          </p:nvPr>
        </p:nvSpPr>
        <p:spPr>
          <a:xfrm>
            <a:off x="729450" y="1322450"/>
            <a:ext cx="7688400" cy="15186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22" name="Google Shape;22;p3"/>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3"/>
        <p:cNvGrpSpPr/>
        <p:nvPr/>
      </p:nvGrpSpPr>
      <p:grpSpPr>
        <a:xfrm>
          <a:off x="0" y="0"/>
          <a:ext cx="0" cy="0"/>
          <a:chOff x="0" y="0"/>
          <a:chExt cx="0" cy="0"/>
        </a:xfrm>
      </p:grpSpPr>
      <p:sp>
        <p:nvSpPr>
          <p:cNvPr id="24" name="Google Shape;24;p4"/>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5" name="Google Shape;25;p4"/>
          <p:cNvGrpSpPr/>
          <p:nvPr/>
        </p:nvGrpSpPr>
        <p:grpSpPr>
          <a:xfrm>
            <a:off x="830392" y="1191256"/>
            <a:ext cx="745763" cy="45826"/>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4"/>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8" name="Google Shape;28;p4"/>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29" name="Google Shape;29;p4"/>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30" name="Google Shape;30;p4"/>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1"/>
        <p:cNvGrpSpPr/>
        <p:nvPr/>
      </p:nvGrpSpPr>
      <p:grpSpPr>
        <a:xfrm>
          <a:off x="0" y="0"/>
          <a:ext cx="0" cy="0"/>
          <a:chOff x="0" y="0"/>
          <a:chExt cx="0" cy="0"/>
        </a:xfrm>
      </p:grpSpPr>
      <p:sp>
        <p:nvSpPr>
          <p:cNvPr id="32" name="Google Shape;32;p5"/>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3" name="Google Shape;33;p5"/>
          <p:cNvGrpSpPr/>
          <p:nvPr/>
        </p:nvGrpSpPr>
        <p:grpSpPr>
          <a:xfrm>
            <a:off x="830392" y="1191256"/>
            <a:ext cx="745763" cy="45826"/>
            <a:chOff x="4580561" y="2589004"/>
            <a:chExt cx="1064464" cy="25200"/>
          </a:xfrm>
        </p:grpSpPr>
        <p:sp>
          <p:nvSpPr>
            <p:cNvPr id="34" name="Google Shape;34;p5"/>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5"/>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 name="Google Shape;36;p5"/>
          <p:cNvSpPr txBox="1">
            <a:spLocks noGrp="1"/>
          </p:cNvSpPr>
          <p:nvPr>
            <p:ph type="title"/>
          </p:nvPr>
        </p:nvSpPr>
        <p:spPr>
          <a:xfrm>
            <a:off x="729450" y="1318650"/>
            <a:ext cx="7688400" cy="5352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37" name="Google Shape;37;p5"/>
          <p:cNvSpPr txBox="1">
            <a:spLocks noGrp="1"/>
          </p:cNvSpPr>
          <p:nvPr>
            <p:ph type="body" idx="1"/>
          </p:nvPr>
        </p:nvSpPr>
        <p:spPr>
          <a:xfrm>
            <a:off x="729325" y="2078875"/>
            <a:ext cx="3774300" cy="22611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38" name="Google Shape;38;p5"/>
          <p:cNvSpPr txBox="1">
            <a:spLocks noGrp="1"/>
          </p:cNvSpPr>
          <p:nvPr>
            <p:ph type="body" idx="2"/>
          </p:nvPr>
        </p:nvSpPr>
        <p:spPr>
          <a:xfrm>
            <a:off x="4643604" y="2078875"/>
            <a:ext cx="3774300" cy="22611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39" name="Google Shape;39;p5"/>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0"/>
        <p:cNvGrpSpPr/>
        <p:nvPr/>
      </p:nvGrpSpPr>
      <p:grpSpPr>
        <a:xfrm>
          <a:off x="0" y="0"/>
          <a:ext cx="0" cy="0"/>
          <a:chOff x="0" y="0"/>
          <a:chExt cx="0" cy="0"/>
        </a:xfrm>
      </p:grpSpPr>
      <p:sp>
        <p:nvSpPr>
          <p:cNvPr id="41" name="Google Shape;41;p6"/>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2" name="Google Shape;42;p6"/>
          <p:cNvGrpSpPr/>
          <p:nvPr/>
        </p:nvGrpSpPr>
        <p:grpSpPr>
          <a:xfrm>
            <a:off x="830392" y="1191256"/>
            <a:ext cx="745763" cy="45826"/>
            <a:chOff x="4580561" y="2589004"/>
            <a:chExt cx="1064464" cy="25200"/>
          </a:xfrm>
        </p:grpSpPr>
        <p:sp>
          <p:nvSpPr>
            <p:cNvPr id="43" name="Google Shape;43;p6"/>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6"/>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5" name="Google Shape;45;p6"/>
          <p:cNvSpPr txBox="1">
            <a:spLocks noGrp="1"/>
          </p:cNvSpPr>
          <p:nvPr>
            <p:ph type="title"/>
          </p:nvPr>
        </p:nvSpPr>
        <p:spPr>
          <a:xfrm>
            <a:off x="729450" y="1318650"/>
            <a:ext cx="7688400" cy="5352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46" name="Google Shape;46;p6"/>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7"/>
        <p:cNvGrpSpPr/>
        <p:nvPr/>
      </p:nvGrpSpPr>
      <p:grpSpPr>
        <a:xfrm>
          <a:off x="0" y="0"/>
          <a:ext cx="0" cy="0"/>
          <a:chOff x="0" y="0"/>
          <a:chExt cx="0" cy="0"/>
        </a:xfrm>
      </p:grpSpPr>
      <p:sp>
        <p:nvSpPr>
          <p:cNvPr id="48" name="Google Shape;48;p7"/>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9" name="Google Shape;49;p7"/>
          <p:cNvGrpSpPr/>
          <p:nvPr/>
        </p:nvGrpSpPr>
        <p:grpSpPr>
          <a:xfrm>
            <a:off x="830392" y="1191256"/>
            <a:ext cx="745763" cy="45826"/>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7"/>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2" name="Google Shape;52;p7"/>
          <p:cNvSpPr txBox="1">
            <a:spLocks noGrp="1"/>
          </p:cNvSpPr>
          <p:nvPr>
            <p:ph type="title"/>
          </p:nvPr>
        </p:nvSpPr>
        <p:spPr>
          <a:xfrm>
            <a:off x="730000" y="1318650"/>
            <a:ext cx="3300900" cy="13815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53" name="Google Shape;53;p7"/>
          <p:cNvSpPr txBox="1">
            <a:spLocks noGrp="1"/>
          </p:cNvSpPr>
          <p:nvPr>
            <p:ph type="body" idx="1"/>
          </p:nvPr>
        </p:nvSpPr>
        <p:spPr>
          <a:xfrm>
            <a:off x="721225" y="2781725"/>
            <a:ext cx="3300900" cy="15975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54" name="Google Shape;54;p7"/>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55"/>
        <p:cNvGrpSpPr/>
        <p:nvPr/>
      </p:nvGrpSpPr>
      <p:grpSpPr>
        <a:xfrm>
          <a:off x="0" y="0"/>
          <a:ext cx="0" cy="0"/>
          <a:chOff x="0" y="0"/>
          <a:chExt cx="0" cy="0"/>
        </a:xfrm>
      </p:grpSpPr>
      <p:grpSp>
        <p:nvGrpSpPr>
          <p:cNvPr id="56" name="Google Shape;56;p8"/>
          <p:cNvGrpSpPr/>
          <p:nvPr/>
        </p:nvGrpSpPr>
        <p:grpSpPr>
          <a:xfrm>
            <a:off x="830392" y="4169130"/>
            <a:ext cx="745763" cy="45826"/>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9" name="Google Shape;59;p8"/>
          <p:cNvSpPr txBox="1">
            <a:spLocks noGrp="1"/>
          </p:cNvSpPr>
          <p:nvPr>
            <p:ph type="title"/>
          </p:nvPr>
        </p:nvSpPr>
        <p:spPr>
          <a:xfrm>
            <a:off x="729450" y="864300"/>
            <a:ext cx="7021200" cy="29850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60" name="Google Shape;60;p8"/>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61"/>
        <p:cNvGrpSpPr/>
        <p:nvPr/>
      </p:nvGrpSpPr>
      <p:grpSpPr>
        <a:xfrm>
          <a:off x="0" y="0"/>
          <a:ext cx="0" cy="0"/>
          <a:chOff x="0" y="0"/>
          <a:chExt cx="0" cy="0"/>
        </a:xfrm>
      </p:grpSpPr>
      <p:sp>
        <p:nvSpPr>
          <p:cNvPr id="62" name="Google Shape;62;p9"/>
          <p:cNvSpPr/>
          <p:nvPr/>
        </p:nvSpPr>
        <p:spPr>
          <a:xfrm>
            <a:off x="0" y="0"/>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3" name="Google Shape;63;p9"/>
          <p:cNvGrpSpPr/>
          <p:nvPr/>
        </p:nvGrpSpPr>
        <p:grpSpPr>
          <a:xfrm>
            <a:off x="830392" y="1191256"/>
            <a:ext cx="745763" cy="45826"/>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9"/>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6" name="Google Shape;66;p9"/>
          <p:cNvSpPr txBox="1">
            <a:spLocks noGrp="1"/>
          </p:cNvSpPr>
          <p:nvPr>
            <p:ph type="title"/>
          </p:nvPr>
        </p:nvSpPr>
        <p:spPr>
          <a:xfrm>
            <a:off x="730000" y="1318650"/>
            <a:ext cx="3300900" cy="16872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67" name="Google Shape;67;p9"/>
          <p:cNvSpPr txBox="1">
            <a:spLocks noGrp="1"/>
          </p:cNvSpPr>
          <p:nvPr>
            <p:ph type="subTitle" idx="1"/>
          </p:nvPr>
        </p:nvSpPr>
        <p:spPr>
          <a:xfrm>
            <a:off x="724950" y="3161525"/>
            <a:ext cx="3300900" cy="7590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68" name="Google Shape;68;p9"/>
          <p:cNvSpPr txBox="1">
            <a:spLocks noGrp="1"/>
          </p:cNvSpPr>
          <p:nvPr>
            <p:ph type="body" idx="2"/>
          </p:nvPr>
        </p:nvSpPr>
        <p:spPr>
          <a:xfrm>
            <a:off x="5174225" y="1352625"/>
            <a:ext cx="3374400" cy="30255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69" name="Google Shape;69;p9"/>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70"/>
        <p:cNvGrpSpPr/>
        <p:nvPr/>
      </p:nvGrpSpPr>
      <p:grpSpPr>
        <a:xfrm>
          <a:off x="0" y="0"/>
          <a:ext cx="0" cy="0"/>
          <a:chOff x="0" y="0"/>
          <a:chExt cx="0" cy="0"/>
        </a:xfrm>
      </p:grpSpPr>
      <p:sp>
        <p:nvSpPr>
          <p:cNvPr id="71" name="Google Shape;71;p10"/>
          <p:cNvSpPr txBox="1">
            <a:spLocks noGrp="1"/>
          </p:cNvSpPr>
          <p:nvPr>
            <p:ph type="body" idx="1"/>
          </p:nvPr>
        </p:nvSpPr>
        <p:spPr>
          <a:xfrm>
            <a:off x="724950" y="4372551"/>
            <a:ext cx="7697400" cy="4605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300"/>
              <a:buNone/>
              <a:defRPr/>
            </a:lvl1pPr>
          </a:lstStyle>
          <a:p>
            <a:endParaRPr/>
          </a:p>
        </p:txBody>
      </p:sp>
      <p:sp>
        <p:nvSpPr>
          <p:cNvPr id="72" name="Google Shape;72;p10"/>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treamline">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1pPr>
            <a:lvl2pPr lvl="1">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2pPr>
            <a:lvl3pPr lvl="2">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3pPr>
            <a:lvl4pPr lvl="3">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4pPr>
            <a:lvl5pPr lvl="4">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5pPr>
            <a:lvl6pPr lvl="5">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6pPr>
            <a:lvl7pPr lvl="6">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7pPr>
            <a:lvl8pPr lvl="7">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8pPr>
            <a:lvl9pPr lvl="8">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1115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marL="914400" lvl="1"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marL="1371600" lvl="2"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marL="1828800" lvl="3"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marL="2286000" lvl="4"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marL="2743200" lvl="5"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marL="3200400" lvl="6"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marL="3657600" lvl="7"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marL="4114800" lvl="8"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536302" y="4749851"/>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pt-BR"/>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5.xml"/><Relationship Id="rId4" Type="http://schemas.openxmlformats.org/officeDocument/2006/relationships/image" Target="../media/image2.sv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2.sv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2.sv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3"/>
          <p:cNvSpPr txBox="1">
            <a:spLocks noGrp="1"/>
          </p:cNvSpPr>
          <p:nvPr>
            <p:ph type="ctrTitle"/>
          </p:nvPr>
        </p:nvSpPr>
        <p:spPr>
          <a:xfrm>
            <a:off x="729450" y="1322450"/>
            <a:ext cx="7688100" cy="1664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pt-BR" sz="5900"/>
              <a:t>8º ano</a:t>
            </a:r>
            <a:endParaRPr sz="5900"/>
          </a:p>
        </p:txBody>
      </p:sp>
      <p:sp>
        <p:nvSpPr>
          <p:cNvPr id="2" name="CaixaDeTexto 1">
            <a:extLst>
              <a:ext uri="{FF2B5EF4-FFF2-40B4-BE49-F238E27FC236}">
                <a16:creationId xmlns:a16="http://schemas.microsoft.com/office/drawing/2014/main" id="{72CEDC82-070F-FE4B-4EB3-35087B657E74}"/>
              </a:ext>
            </a:extLst>
          </p:cNvPr>
          <p:cNvSpPr txBox="1"/>
          <p:nvPr/>
        </p:nvSpPr>
        <p:spPr>
          <a:xfrm>
            <a:off x="3911203" y="67469"/>
            <a:ext cx="1330325" cy="307777"/>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pt-BR" b="1" dirty="0"/>
              <a:t>CONJUNTO 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30"/>
          <p:cNvSpPr txBox="1">
            <a:spLocks noGrp="1"/>
          </p:cNvSpPr>
          <p:nvPr>
            <p:ph type="title"/>
          </p:nvPr>
        </p:nvSpPr>
        <p:spPr>
          <a:xfrm>
            <a:off x="324389" y="373108"/>
            <a:ext cx="8495222" cy="5352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pt-BR" sz="5600" b="0" dirty="0" err="1">
                <a:solidFill>
                  <a:srgbClr val="4A86E8"/>
                </a:solidFill>
                <a:latin typeface="Roboto"/>
                <a:ea typeface="Roboto"/>
                <a:cs typeface="Roboto"/>
                <a:sym typeface="Times New Roman"/>
              </a:rPr>
              <a:t>Quantifiers</a:t>
            </a:r>
            <a:r>
              <a:rPr lang="pt-BR" sz="5600" b="0" dirty="0">
                <a:solidFill>
                  <a:srgbClr val="4A86E8"/>
                </a:solidFill>
                <a:latin typeface="Roboto"/>
                <a:ea typeface="Roboto"/>
                <a:cs typeface="Roboto"/>
                <a:sym typeface="Times New Roman"/>
              </a:rPr>
              <a:t> </a:t>
            </a:r>
            <a:r>
              <a:rPr lang="pt-BR" sz="5600" dirty="0">
                <a:solidFill>
                  <a:srgbClr val="4A86E8"/>
                </a:solidFill>
                <a:latin typeface="Roboto"/>
                <a:ea typeface="Roboto"/>
                <a:cs typeface="Roboto"/>
                <a:sym typeface="Times New Roman"/>
              </a:rPr>
              <a:t>Some</a:t>
            </a:r>
            <a:r>
              <a:rPr lang="pt-BR" sz="5600" b="0" dirty="0">
                <a:solidFill>
                  <a:srgbClr val="4A86E8"/>
                </a:solidFill>
                <a:latin typeface="Roboto"/>
                <a:ea typeface="Roboto"/>
                <a:cs typeface="Roboto"/>
                <a:sym typeface="Times New Roman"/>
              </a:rPr>
              <a:t> </a:t>
            </a:r>
            <a:r>
              <a:rPr lang="pt-BR" sz="5600" b="0" dirty="0" err="1">
                <a:solidFill>
                  <a:srgbClr val="4A86E8"/>
                </a:solidFill>
                <a:latin typeface="Roboto"/>
                <a:ea typeface="Roboto"/>
                <a:cs typeface="Roboto"/>
                <a:sym typeface="Times New Roman"/>
              </a:rPr>
              <a:t>and</a:t>
            </a:r>
            <a:r>
              <a:rPr lang="pt-BR" sz="5600" b="0" dirty="0">
                <a:solidFill>
                  <a:srgbClr val="4A86E8"/>
                </a:solidFill>
                <a:latin typeface="Roboto"/>
                <a:ea typeface="Roboto"/>
                <a:cs typeface="Roboto"/>
                <a:sym typeface="Times New Roman"/>
              </a:rPr>
              <a:t> </a:t>
            </a:r>
            <a:r>
              <a:rPr lang="pt-BR" sz="5600" dirty="0" err="1">
                <a:solidFill>
                  <a:srgbClr val="4A86E8"/>
                </a:solidFill>
                <a:latin typeface="Roboto"/>
                <a:ea typeface="Roboto"/>
                <a:cs typeface="Roboto"/>
                <a:sym typeface="Times New Roman"/>
              </a:rPr>
              <a:t>Any</a:t>
            </a:r>
            <a:endParaRPr sz="5600" dirty="0">
              <a:solidFill>
                <a:srgbClr val="4A86E8"/>
              </a:solidFill>
              <a:latin typeface="Roboto"/>
              <a:ea typeface="Roboto"/>
              <a:cs typeface="Roboto"/>
              <a:sym typeface="Times New Roman"/>
            </a:endParaRPr>
          </a:p>
        </p:txBody>
      </p:sp>
      <p:sp>
        <p:nvSpPr>
          <p:cNvPr id="176" name="Google Shape;176;p30"/>
          <p:cNvSpPr txBox="1"/>
          <p:nvPr/>
        </p:nvSpPr>
        <p:spPr>
          <a:xfrm>
            <a:off x="710931" y="1322057"/>
            <a:ext cx="7957200" cy="3247012"/>
          </a:xfrm>
          <a:prstGeom prst="rect">
            <a:avLst/>
          </a:prstGeom>
          <a:noFill/>
          <a:ln>
            <a:noFill/>
          </a:ln>
        </p:spPr>
        <p:txBody>
          <a:bodyPr spcFirstLastPara="1" wrap="square" lIns="91425" tIns="91425" rIns="91425" bIns="91425" anchor="t" anchorCtr="0">
            <a:spAutoFit/>
          </a:bodyPr>
          <a:lstStyle/>
          <a:p>
            <a:pPr algn="l"/>
            <a:r>
              <a:rPr lang="pt-BR" sz="2000" i="1" u="none" strike="noStrike" baseline="0" dirty="0" err="1">
                <a:solidFill>
                  <a:srgbClr val="2F2F2E"/>
                </a:solidFill>
                <a:latin typeface="+mn-lt"/>
              </a:rPr>
              <a:t>Quantifiers</a:t>
            </a:r>
            <a:r>
              <a:rPr lang="pt-BR" sz="2000" b="1" i="0" u="none" strike="noStrike" baseline="0" dirty="0">
                <a:solidFill>
                  <a:srgbClr val="2F2F2E"/>
                </a:solidFill>
                <a:latin typeface="+mn-lt"/>
              </a:rPr>
              <a:t> </a:t>
            </a:r>
            <a:r>
              <a:rPr lang="pt-BR" sz="2000" b="0" i="0" u="none" strike="noStrike" baseline="0" dirty="0">
                <a:solidFill>
                  <a:srgbClr val="2F2F2E"/>
                </a:solidFill>
                <a:latin typeface="+mn-lt"/>
              </a:rPr>
              <a:t>são palavras ou expressões que usamos antes de um substantivo para indicar quantidade. </a:t>
            </a:r>
            <a:r>
              <a:rPr lang="pt-BR" sz="2000" i="1" u="none" strike="noStrike" baseline="0" dirty="0">
                <a:solidFill>
                  <a:srgbClr val="2F2F2E"/>
                </a:solidFill>
                <a:latin typeface="+mn-lt"/>
              </a:rPr>
              <a:t>Some</a:t>
            </a:r>
            <a:r>
              <a:rPr lang="pt-BR" sz="2000" b="1" i="0" u="none" strike="noStrike" baseline="0" dirty="0">
                <a:solidFill>
                  <a:srgbClr val="2F2F2E"/>
                </a:solidFill>
                <a:latin typeface="+mn-lt"/>
              </a:rPr>
              <a:t> </a:t>
            </a:r>
            <a:r>
              <a:rPr lang="pt-BR" sz="2000" b="0" i="0" u="none" strike="noStrike" baseline="0" dirty="0">
                <a:solidFill>
                  <a:srgbClr val="2F2F2E"/>
                </a:solidFill>
                <a:latin typeface="+mn-lt"/>
              </a:rPr>
              <a:t>e </a:t>
            </a:r>
            <a:r>
              <a:rPr lang="pt-BR" sz="2000" i="1" u="none" strike="noStrike" baseline="0" dirty="0" err="1">
                <a:solidFill>
                  <a:srgbClr val="2F2F2E"/>
                </a:solidFill>
                <a:latin typeface="+mn-lt"/>
              </a:rPr>
              <a:t>any</a:t>
            </a:r>
            <a:r>
              <a:rPr lang="pt-BR" sz="2000" b="1" i="0" u="none" strike="noStrike" baseline="0" dirty="0">
                <a:solidFill>
                  <a:srgbClr val="2F2F2E"/>
                </a:solidFill>
                <a:latin typeface="+mn-lt"/>
              </a:rPr>
              <a:t> </a:t>
            </a:r>
            <a:r>
              <a:rPr lang="pt-BR" sz="2000" b="0" i="0" u="none" strike="noStrike" baseline="0" dirty="0">
                <a:solidFill>
                  <a:srgbClr val="2F2F2E"/>
                </a:solidFill>
                <a:latin typeface="+mn-lt"/>
              </a:rPr>
              <a:t>são dois </a:t>
            </a:r>
            <a:r>
              <a:rPr lang="pt-BR" sz="2000" b="0" i="1" u="none" strike="noStrike" baseline="0" dirty="0" err="1">
                <a:solidFill>
                  <a:srgbClr val="2F2F2E"/>
                </a:solidFill>
                <a:latin typeface="+mn-lt"/>
              </a:rPr>
              <a:t>quantifiers</a:t>
            </a:r>
            <a:r>
              <a:rPr lang="pt-BR" sz="2000" b="0" i="1" u="none" strike="noStrike" baseline="0" dirty="0">
                <a:solidFill>
                  <a:srgbClr val="2F2F2E"/>
                </a:solidFill>
                <a:latin typeface="+mn-lt"/>
              </a:rPr>
              <a:t> </a:t>
            </a:r>
            <a:r>
              <a:rPr lang="pt-BR" sz="2000" b="0" i="0" u="none" strike="noStrike" baseline="0" dirty="0">
                <a:solidFill>
                  <a:srgbClr val="2F2F2E"/>
                </a:solidFill>
                <a:latin typeface="+mn-lt"/>
              </a:rPr>
              <a:t>muito usados.</a:t>
            </a:r>
          </a:p>
          <a:p>
            <a:pPr algn="l"/>
            <a:endParaRPr sz="2100" dirty="0">
              <a:solidFill>
                <a:schemeClr val="bg2"/>
              </a:solidFill>
              <a:latin typeface="+mn-lt"/>
              <a:ea typeface="Times New Roman"/>
              <a:cs typeface="Times New Roman"/>
              <a:sym typeface="Times New Roman"/>
            </a:endParaRPr>
          </a:p>
          <a:p>
            <a:pPr algn="l"/>
            <a:r>
              <a:rPr lang="pt-BR" sz="2000" b="1" i="0" u="none" strike="noStrike" baseline="0" dirty="0">
                <a:solidFill>
                  <a:srgbClr val="2F2F2E"/>
                </a:solidFill>
                <a:latin typeface="+mn-lt"/>
              </a:rPr>
              <a:t>Some</a:t>
            </a:r>
          </a:p>
          <a:p>
            <a:pPr algn="l"/>
            <a:r>
              <a:rPr lang="pt-BR" sz="2000" b="0" i="0" u="none" strike="noStrike" baseline="0" dirty="0">
                <a:solidFill>
                  <a:srgbClr val="2F2F2E"/>
                </a:solidFill>
                <a:latin typeface="+mn-lt"/>
              </a:rPr>
              <a:t>• Usamos para nos referir a uma quantidade não exata – equivale a “</a:t>
            </a:r>
            <a:r>
              <a:rPr lang="pt-BR" sz="2000" i="0" u="none" strike="noStrike" baseline="0" dirty="0">
                <a:solidFill>
                  <a:srgbClr val="2F2F2E"/>
                </a:solidFill>
                <a:latin typeface="+mn-lt"/>
              </a:rPr>
              <a:t>algum(</a:t>
            </a:r>
            <a:r>
              <a:rPr lang="pt-BR" sz="2000" i="0" u="none" strike="noStrike" baseline="0" dirty="0" err="1">
                <a:solidFill>
                  <a:srgbClr val="2F2F2E"/>
                </a:solidFill>
                <a:latin typeface="+mn-lt"/>
              </a:rPr>
              <a:t>ns</a:t>
            </a:r>
            <a:r>
              <a:rPr lang="pt-BR" sz="2000" i="0" u="none" strike="noStrike" baseline="0" dirty="0">
                <a:solidFill>
                  <a:srgbClr val="2F2F2E"/>
                </a:solidFill>
                <a:latin typeface="+mn-lt"/>
              </a:rPr>
              <a:t>)”, “alguma(s)” </a:t>
            </a:r>
            <a:r>
              <a:rPr lang="pt-BR" sz="2000" b="0" i="0" u="none" strike="noStrike" baseline="0" dirty="0">
                <a:solidFill>
                  <a:srgbClr val="2F2F2E"/>
                </a:solidFill>
                <a:latin typeface="+mn-lt"/>
              </a:rPr>
              <a:t>em frases afirmativas; em perguntas; quando oferecemos ou pedimos algo; com </a:t>
            </a:r>
            <a:r>
              <a:rPr lang="pt-BR" sz="2000" b="0" i="1" u="none" strike="noStrike" baseline="0" dirty="0" err="1">
                <a:solidFill>
                  <a:srgbClr val="2F2F2E"/>
                </a:solidFill>
                <a:latin typeface="+mn-lt"/>
              </a:rPr>
              <a:t>countable</a:t>
            </a:r>
            <a:r>
              <a:rPr lang="pt-BR" sz="2000" b="0" i="1" u="none" strike="noStrike" baseline="0" dirty="0">
                <a:solidFill>
                  <a:srgbClr val="2F2F2E"/>
                </a:solidFill>
                <a:latin typeface="+mn-lt"/>
              </a:rPr>
              <a:t> </a:t>
            </a:r>
            <a:r>
              <a:rPr lang="pt-BR" sz="2000" b="0" i="0" u="none" strike="noStrike" baseline="0" dirty="0">
                <a:solidFill>
                  <a:srgbClr val="2F2F2E"/>
                </a:solidFill>
                <a:latin typeface="+mn-lt"/>
              </a:rPr>
              <a:t>e </a:t>
            </a:r>
            <a:r>
              <a:rPr lang="pt-BR" sz="2000" b="0" i="1" u="none" strike="noStrike" baseline="0" dirty="0" err="1">
                <a:solidFill>
                  <a:srgbClr val="2F2F2E"/>
                </a:solidFill>
                <a:latin typeface="+mn-lt"/>
              </a:rPr>
              <a:t>uncountable</a:t>
            </a:r>
            <a:r>
              <a:rPr lang="pt-BR" sz="2000" b="0" i="1" u="none" strike="noStrike" baseline="0" dirty="0">
                <a:solidFill>
                  <a:srgbClr val="2F2F2E"/>
                </a:solidFill>
                <a:latin typeface="+mn-lt"/>
              </a:rPr>
              <a:t> </a:t>
            </a:r>
            <a:r>
              <a:rPr lang="pt-BR" sz="2000" b="0" i="1" u="none" strike="noStrike" baseline="0" dirty="0" err="1">
                <a:solidFill>
                  <a:srgbClr val="2F2F2E"/>
                </a:solidFill>
                <a:latin typeface="+mn-lt"/>
              </a:rPr>
              <a:t>nouns</a:t>
            </a:r>
            <a:r>
              <a:rPr lang="pt-BR" sz="2000" b="0" i="0" u="none" strike="noStrike" baseline="0" dirty="0">
                <a:solidFill>
                  <a:srgbClr val="2F2F2E"/>
                </a:solidFill>
                <a:latin typeface="+mn-lt"/>
              </a:rPr>
              <a:t>.</a:t>
            </a:r>
          </a:p>
          <a:p>
            <a:pPr algn="l"/>
            <a:r>
              <a:rPr lang="en-US" sz="1800" i="1" u="none" strike="noStrike" baseline="0" dirty="0">
                <a:solidFill>
                  <a:schemeClr val="bg2"/>
                </a:solidFill>
                <a:latin typeface="+mn-lt"/>
              </a:rPr>
              <a:t>This plant needs </a:t>
            </a:r>
            <a:r>
              <a:rPr lang="en-US" sz="1800" b="1" i="1" u="none" strike="noStrike" baseline="0" dirty="0">
                <a:solidFill>
                  <a:schemeClr val="bg2"/>
                </a:solidFill>
                <a:latin typeface="+mn-lt"/>
              </a:rPr>
              <a:t>some</a:t>
            </a:r>
            <a:r>
              <a:rPr lang="en-US" sz="1800" i="1" u="none" strike="noStrike" baseline="0" dirty="0">
                <a:solidFill>
                  <a:schemeClr val="bg2"/>
                </a:solidFill>
                <a:latin typeface="+mn-lt"/>
              </a:rPr>
              <a:t> </a:t>
            </a:r>
            <a:r>
              <a:rPr lang="en-US" sz="1800" i="1" u="sng" strike="noStrike" baseline="0" dirty="0">
                <a:solidFill>
                  <a:schemeClr val="bg2"/>
                </a:solidFill>
                <a:latin typeface="+mn-lt"/>
              </a:rPr>
              <a:t>water</a:t>
            </a:r>
            <a:r>
              <a:rPr lang="en-US" sz="1800" i="1" u="none" strike="noStrike" baseline="0" dirty="0">
                <a:solidFill>
                  <a:schemeClr val="bg2"/>
                </a:solidFill>
                <a:latin typeface="+mn-lt"/>
              </a:rPr>
              <a:t>.</a:t>
            </a:r>
            <a:endParaRPr lang="pt-BR" sz="1800" i="0" u="none" strike="noStrike" baseline="0" dirty="0">
              <a:solidFill>
                <a:schemeClr val="bg2"/>
              </a:solidFill>
              <a:latin typeface="+mn-lt"/>
            </a:endParaRPr>
          </a:p>
        </p:txBody>
      </p:sp>
      <p:sp>
        <p:nvSpPr>
          <p:cNvPr id="2" name="CaixaDeTexto 1">
            <a:extLst>
              <a:ext uri="{FF2B5EF4-FFF2-40B4-BE49-F238E27FC236}">
                <a16:creationId xmlns:a16="http://schemas.microsoft.com/office/drawing/2014/main" id="{CA789B4F-AFE6-707B-831A-2A1E2861A76E}"/>
              </a:ext>
            </a:extLst>
          </p:cNvPr>
          <p:cNvSpPr txBox="1"/>
          <p:nvPr/>
        </p:nvSpPr>
        <p:spPr>
          <a:xfrm>
            <a:off x="432650" y="217173"/>
            <a:ext cx="556563" cy="261610"/>
          </a:xfrm>
          <a:prstGeom prst="rect">
            <a:avLst/>
          </a:prstGeom>
          <a:noFill/>
        </p:spPr>
        <p:txBody>
          <a:bodyPr wrap="none" rtlCol="0">
            <a:spAutoFit/>
          </a:bodyPr>
          <a:lstStyle/>
          <a:p>
            <a:r>
              <a:rPr lang="en-US" sz="1100" b="1" dirty="0">
                <a:solidFill>
                  <a:srgbClr val="374151"/>
                </a:solidFill>
                <a:latin typeface="Roboto"/>
                <a:ea typeface="Roboto"/>
                <a:cs typeface="Roboto"/>
                <a:sym typeface="Roboto"/>
              </a:rPr>
              <a:t>Unit 1</a:t>
            </a:r>
            <a:endParaRPr lang="en-US" sz="1100" dirty="0"/>
          </a:p>
        </p:txBody>
      </p:sp>
      <p:pic>
        <p:nvPicPr>
          <p:cNvPr id="3" name="Gráfico 2" descr="Círculo com seta para a esquerda estrutura de tópicos">
            <a:extLst>
              <a:ext uri="{FF2B5EF4-FFF2-40B4-BE49-F238E27FC236}">
                <a16:creationId xmlns:a16="http://schemas.microsoft.com/office/drawing/2014/main" id="{F81A7F5F-E6EF-BE3B-5D63-5F6D6EFA2D3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064300" y="4229831"/>
            <a:ext cx="647700" cy="647700"/>
          </a:xfrm>
          <a:prstGeom prst="rect">
            <a:avLst/>
          </a:prstGeom>
        </p:spPr>
      </p:pic>
    </p:spTree>
    <p:extLst>
      <p:ext uri="{BB962C8B-B14F-4D97-AF65-F5344CB8AC3E}">
        <p14:creationId xmlns:p14="http://schemas.microsoft.com/office/powerpoint/2010/main" val="3578434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4"/>
          <p:cNvSpPr txBox="1">
            <a:spLocks noGrp="1"/>
          </p:cNvSpPr>
          <p:nvPr>
            <p:ph type="ctrTitle"/>
          </p:nvPr>
        </p:nvSpPr>
        <p:spPr>
          <a:xfrm>
            <a:off x="729450" y="1322450"/>
            <a:ext cx="7688100" cy="1664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pt-BR"/>
              <a:t>Discourse Genres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graphicFrame>
        <p:nvGraphicFramePr>
          <p:cNvPr id="97" name="Google Shape;97;p15"/>
          <p:cNvGraphicFramePr/>
          <p:nvPr>
            <p:extLst>
              <p:ext uri="{D42A27DB-BD31-4B8C-83A1-F6EECF244321}">
                <p14:modId xmlns:p14="http://schemas.microsoft.com/office/powerpoint/2010/main" val="1705232682"/>
              </p:ext>
            </p:extLst>
          </p:nvPr>
        </p:nvGraphicFramePr>
        <p:xfrm>
          <a:off x="432650" y="592261"/>
          <a:ext cx="8222125" cy="3531750"/>
        </p:xfrm>
        <a:graphic>
          <a:graphicData uri="http://schemas.openxmlformats.org/drawingml/2006/table">
            <a:tbl>
              <a:tblPr>
                <a:noFill/>
                <a:tableStyleId>{F6FDFBBA-7252-4AB3-9EA9-580C68586B57}</a:tableStyleId>
              </a:tblPr>
              <a:tblGrid>
                <a:gridCol w="1674650">
                  <a:extLst>
                    <a:ext uri="{9D8B030D-6E8A-4147-A177-3AD203B41FA5}">
                      <a16:colId xmlns:a16="http://schemas.microsoft.com/office/drawing/2014/main" val="20000"/>
                    </a:ext>
                  </a:extLst>
                </a:gridCol>
                <a:gridCol w="6547475">
                  <a:extLst>
                    <a:ext uri="{9D8B030D-6E8A-4147-A177-3AD203B41FA5}">
                      <a16:colId xmlns:a16="http://schemas.microsoft.com/office/drawing/2014/main" val="20001"/>
                    </a:ext>
                  </a:extLst>
                </a:gridCol>
              </a:tblGrid>
              <a:tr h="849600">
                <a:tc gridSpan="2">
                  <a:txBody>
                    <a:bodyPr/>
                    <a:lstStyle/>
                    <a:p>
                      <a:pPr marL="0" lvl="0" indent="0" algn="ctr" rtl="0">
                        <a:lnSpc>
                          <a:spcPct val="100000"/>
                        </a:lnSpc>
                        <a:spcBef>
                          <a:spcPts val="0"/>
                        </a:spcBef>
                        <a:spcAft>
                          <a:spcPts val="0"/>
                        </a:spcAft>
                        <a:buNone/>
                      </a:pPr>
                      <a:r>
                        <a:rPr lang="en-US" sz="2000" b="1" noProof="0" dirty="0">
                          <a:solidFill>
                            <a:srgbClr val="374151"/>
                          </a:solidFill>
                          <a:highlight>
                            <a:srgbClr val="D9EAD3"/>
                          </a:highlight>
                          <a:latin typeface="Roboto"/>
                          <a:ea typeface="Roboto"/>
                          <a:cs typeface="Roboto"/>
                          <a:sym typeface="Roboto"/>
                        </a:rPr>
                        <a:t>Ad</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tc hMerge="1">
                  <a:txBody>
                    <a:bodyPr/>
                    <a:lstStyle/>
                    <a:p>
                      <a:endParaRPr lang="en-US"/>
                    </a:p>
                  </a:txBody>
                  <a:tcPr/>
                </a:tc>
                <a:extLst>
                  <a:ext uri="{0D108BD9-81ED-4DB2-BD59-A6C34878D82A}">
                    <a16:rowId xmlns:a16="http://schemas.microsoft.com/office/drawing/2014/main" val="10000"/>
                  </a:ext>
                </a:extLst>
              </a:tr>
              <a:tr h="542925">
                <a:tc>
                  <a:txBody>
                    <a:bodyPr/>
                    <a:lstStyle/>
                    <a:p>
                      <a:pPr marL="0" lvl="0" indent="0" algn="l" rtl="0">
                        <a:lnSpc>
                          <a:spcPct val="100000"/>
                        </a:lnSpc>
                        <a:spcBef>
                          <a:spcPts val="0"/>
                        </a:spcBef>
                        <a:spcAft>
                          <a:spcPts val="0"/>
                        </a:spcAft>
                        <a:buNone/>
                      </a:pPr>
                      <a:r>
                        <a:rPr lang="en-US" sz="2000" b="1" noProof="0" dirty="0">
                          <a:solidFill>
                            <a:srgbClr val="374151"/>
                          </a:solidFill>
                          <a:highlight>
                            <a:srgbClr val="D9EAD3"/>
                          </a:highlight>
                          <a:latin typeface="Roboto"/>
                          <a:ea typeface="Roboto"/>
                          <a:cs typeface="Roboto"/>
                          <a:sym typeface="Roboto"/>
                        </a:rPr>
                        <a:t>Recurrent structure</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tc>
                  <a:txBody>
                    <a:bodyPr/>
                    <a:lstStyle/>
                    <a:p>
                      <a:pPr marL="0" lvl="0" indent="0" algn="l" rtl="0">
                        <a:lnSpc>
                          <a:spcPct val="100000"/>
                        </a:lnSpc>
                        <a:spcBef>
                          <a:spcPts val="0"/>
                        </a:spcBef>
                        <a:spcAft>
                          <a:spcPts val="0"/>
                        </a:spcAft>
                        <a:buNone/>
                      </a:pPr>
                      <a:r>
                        <a:rPr lang="en-US" sz="2000" noProof="0" dirty="0">
                          <a:solidFill>
                            <a:srgbClr val="374151"/>
                          </a:solidFill>
                          <a:highlight>
                            <a:srgbClr val="D9EAD3"/>
                          </a:highlight>
                          <a:latin typeface="Roboto"/>
                          <a:ea typeface="Roboto"/>
                          <a:cs typeface="Roboto"/>
                          <a:sym typeface="Roboto"/>
                        </a:rPr>
                        <a:t>Attention-grabbing headline, persuasive body copy, call- to-action.</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extLst>
                  <a:ext uri="{0D108BD9-81ED-4DB2-BD59-A6C34878D82A}">
                    <a16:rowId xmlns:a16="http://schemas.microsoft.com/office/drawing/2014/main" val="10001"/>
                  </a:ext>
                </a:extLst>
              </a:tr>
              <a:tr h="314325">
                <a:tc>
                  <a:txBody>
                    <a:bodyPr/>
                    <a:lstStyle/>
                    <a:p>
                      <a:pPr marL="0" lvl="0" indent="0" algn="l" rtl="0">
                        <a:lnSpc>
                          <a:spcPct val="100000"/>
                        </a:lnSpc>
                        <a:spcBef>
                          <a:spcPts val="0"/>
                        </a:spcBef>
                        <a:spcAft>
                          <a:spcPts val="0"/>
                        </a:spcAft>
                        <a:buNone/>
                      </a:pPr>
                      <a:r>
                        <a:rPr lang="en-US" sz="2000" b="1" noProof="0" dirty="0">
                          <a:solidFill>
                            <a:srgbClr val="374151"/>
                          </a:solidFill>
                          <a:highlight>
                            <a:srgbClr val="D9EAD3"/>
                          </a:highlight>
                          <a:latin typeface="Roboto"/>
                          <a:ea typeface="Roboto"/>
                          <a:cs typeface="Roboto"/>
                          <a:sym typeface="Roboto"/>
                        </a:rPr>
                        <a:t>Main themes</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tc>
                  <a:txBody>
                    <a:bodyPr/>
                    <a:lstStyle/>
                    <a:p>
                      <a:pPr marL="0" lvl="0" indent="0" algn="l" rtl="0">
                        <a:lnSpc>
                          <a:spcPct val="100000"/>
                        </a:lnSpc>
                        <a:spcBef>
                          <a:spcPts val="0"/>
                        </a:spcBef>
                        <a:spcAft>
                          <a:spcPts val="0"/>
                        </a:spcAft>
                        <a:buNone/>
                      </a:pPr>
                      <a:r>
                        <a:rPr lang="en-US" sz="2000" noProof="0" dirty="0">
                          <a:solidFill>
                            <a:srgbClr val="374151"/>
                          </a:solidFill>
                          <a:highlight>
                            <a:srgbClr val="D9EAD3"/>
                          </a:highlight>
                          <a:latin typeface="Roboto"/>
                          <a:ea typeface="Roboto"/>
                          <a:cs typeface="Roboto"/>
                          <a:sym typeface="Roboto"/>
                        </a:rPr>
                        <a:t>Product or service promotion, brand awareness, persuasive language.</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extLst>
                  <a:ext uri="{0D108BD9-81ED-4DB2-BD59-A6C34878D82A}">
                    <a16:rowId xmlns:a16="http://schemas.microsoft.com/office/drawing/2014/main" val="10002"/>
                  </a:ext>
                </a:extLst>
              </a:tr>
              <a:tr h="542925">
                <a:tc>
                  <a:txBody>
                    <a:bodyPr/>
                    <a:lstStyle/>
                    <a:p>
                      <a:pPr marL="0" lvl="0" indent="0" algn="l" rtl="0">
                        <a:lnSpc>
                          <a:spcPct val="100000"/>
                        </a:lnSpc>
                        <a:spcBef>
                          <a:spcPts val="0"/>
                        </a:spcBef>
                        <a:spcAft>
                          <a:spcPts val="0"/>
                        </a:spcAft>
                        <a:buNone/>
                      </a:pPr>
                      <a:r>
                        <a:rPr lang="en-US" sz="2000" b="1" noProof="0" dirty="0">
                          <a:solidFill>
                            <a:srgbClr val="374151"/>
                          </a:solidFill>
                          <a:highlight>
                            <a:srgbClr val="D9EAD3"/>
                          </a:highlight>
                          <a:latin typeface="Roboto"/>
                          <a:ea typeface="Roboto"/>
                          <a:cs typeface="Roboto"/>
                          <a:sym typeface="Roboto"/>
                        </a:rPr>
                        <a:t>Social function</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tc>
                  <a:txBody>
                    <a:bodyPr/>
                    <a:lstStyle/>
                    <a:p>
                      <a:pPr marL="0" lvl="0" indent="0" algn="l" rtl="0">
                        <a:lnSpc>
                          <a:spcPct val="100000"/>
                        </a:lnSpc>
                        <a:spcBef>
                          <a:spcPts val="0"/>
                        </a:spcBef>
                        <a:spcAft>
                          <a:spcPts val="0"/>
                        </a:spcAft>
                        <a:buNone/>
                      </a:pPr>
                      <a:r>
                        <a:rPr lang="en-US" sz="2000" noProof="0" dirty="0">
                          <a:solidFill>
                            <a:srgbClr val="374151"/>
                          </a:solidFill>
                          <a:highlight>
                            <a:srgbClr val="D9EAD3"/>
                          </a:highlight>
                          <a:latin typeface="Roboto"/>
                          <a:ea typeface="Roboto"/>
                          <a:cs typeface="Roboto"/>
                          <a:sym typeface="Roboto"/>
                        </a:rPr>
                        <a:t>To persuade or influence the target audience to take a particular action, usually to purchase a product or service.</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extLst>
                  <a:ext uri="{0D108BD9-81ED-4DB2-BD59-A6C34878D82A}">
                    <a16:rowId xmlns:a16="http://schemas.microsoft.com/office/drawing/2014/main" val="10003"/>
                  </a:ext>
                </a:extLst>
              </a:tr>
            </a:tbl>
          </a:graphicData>
        </a:graphic>
      </p:graphicFrame>
      <p:sp>
        <p:nvSpPr>
          <p:cNvPr id="2" name="CaixaDeTexto 1">
            <a:extLst>
              <a:ext uri="{FF2B5EF4-FFF2-40B4-BE49-F238E27FC236}">
                <a16:creationId xmlns:a16="http://schemas.microsoft.com/office/drawing/2014/main" id="{335EA1A5-8FAF-3AF6-3095-26FBF1550A9A}"/>
              </a:ext>
            </a:extLst>
          </p:cNvPr>
          <p:cNvSpPr txBox="1"/>
          <p:nvPr/>
        </p:nvSpPr>
        <p:spPr>
          <a:xfrm>
            <a:off x="432650" y="217173"/>
            <a:ext cx="556563" cy="261610"/>
          </a:xfrm>
          <a:prstGeom prst="rect">
            <a:avLst/>
          </a:prstGeom>
          <a:noFill/>
        </p:spPr>
        <p:txBody>
          <a:bodyPr wrap="none" rtlCol="0">
            <a:spAutoFit/>
          </a:bodyPr>
          <a:lstStyle/>
          <a:p>
            <a:r>
              <a:rPr lang="en-US" sz="1100" b="1" dirty="0">
                <a:solidFill>
                  <a:srgbClr val="374151"/>
                </a:solidFill>
                <a:latin typeface="Roboto"/>
                <a:ea typeface="Roboto"/>
                <a:cs typeface="Roboto"/>
                <a:sym typeface="Roboto"/>
              </a:rPr>
              <a:t>Unit 1</a:t>
            </a:r>
            <a:endParaRPr lang="en-US" sz="1100" dirty="0"/>
          </a:p>
        </p:txBody>
      </p:sp>
      <p:pic>
        <p:nvPicPr>
          <p:cNvPr id="4" name="Gráfico 3" descr="Círculo com seta para a esquerda estrutura de tópicos">
            <a:extLst>
              <a:ext uri="{FF2B5EF4-FFF2-40B4-BE49-F238E27FC236}">
                <a16:creationId xmlns:a16="http://schemas.microsoft.com/office/drawing/2014/main" id="{0629F9CA-12C6-0156-D1FA-FFECB01CE37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007075" y="4227389"/>
            <a:ext cx="647700" cy="6477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a 3">
            <a:extLst>
              <a:ext uri="{FF2B5EF4-FFF2-40B4-BE49-F238E27FC236}">
                <a16:creationId xmlns:a16="http://schemas.microsoft.com/office/drawing/2014/main" id="{1FF728A1-2CAD-86B5-E405-454436CCF623}"/>
              </a:ext>
            </a:extLst>
          </p:cNvPr>
          <p:cNvGraphicFramePr>
            <a:graphicFrameLocks noGrp="1"/>
          </p:cNvGraphicFramePr>
          <p:nvPr>
            <p:extLst>
              <p:ext uri="{D42A27DB-BD31-4B8C-83A1-F6EECF244321}">
                <p14:modId xmlns:p14="http://schemas.microsoft.com/office/powerpoint/2010/main" val="1848575983"/>
              </p:ext>
            </p:extLst>
          </p:nvPr>
        </p:nvGraphicFramePr>
        <p:xfrm>
          <a:off x="460937" y="836436"/>
          <a:ext cx="8222125" cy="1889700"/>
        </p:xfrm>
        <a:graphic>
          <a:graphicData uri="http://schemas.openxmlformats.org/drawingml/2006/table">
            <a:tbl>
              <a:tblPr>
                <a:noFill/>
                <a:tableStyleId>{F6FDFBBA-7252-4AB3-9EA9-580C68586B57}</a:tableStyleId>
              </a:tblPr>
              <a:tblGrid>
                <a:gridCol w="1674650">
                  <a:extLst>
                    <a:ext uri="{9D8B030D-6E8A-4147-A177-3AD203B41FA5}">
                      <a16:colId xmlns:a16="http://schemas.microsoft.com/office/drawing/2014/main" val="3552053964"/>
                    </a:ext>
                  </a:extLst>
                </a:gridCol>
                <a:gridCol w="6547475">
                  <a:extLst>
                    <a:ext uri="{9D8B030D-6E8A-4147-A177-3AD203B41FA5}">
                      <a16:colId xmlns:a16="http://schemas.microsoft.com/office/drawing/2014/main" val="2152277156"/>
                    </a:ext>
                  </a:extLst>
                </a:gridCol>
              </a:tblGrid>
              <a:tr h="314325">
                <a:tc>
                  <a:txBody>
                    <a:bodyPr/>
                    <a:lstStyle/>
                    <a:p>
                      <a:pPr marL="0" lvl="0" indent="0" algn="l" rtl="0">
                        <a:lnSpc>
                          <a:spcPct val="100000"/>
                        </a:lnSpc>
                        <a:spcBef>
                          <a:spcPts val="0"/>
                        </a:spcBef>
                        <a:spcAft>
                          <a:spcPts val="0"/>
                        </a:spcAft>
                        <a:buNone/>
                      </a:pPr>
                      <a:r>
                        <a:rPr lang="en-US" sz="2000" b="1" noProof="0" dirty="0">
                          <a:solidFill>
                            <a:srgbClr val="374151"/>
                          </a:solidFill>
                          <a:highlight>
                            <a:srgbClr val="D9EAD3"/>
                          </a:highlight>
                          <a:latin typeface="Roboto"/>
                          <a:ea typeface="Roboto"/>
                          <a:cs typeface="Roboto"/>
                          <a:sym typeface="Roboto"/>
                        </a:rPr>
                        <a:t>Target audience</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tc>
                  <a:txBody>
                    <a:bodyPr/>
                    <a:lstStyle/>
                    <a:p>
                      <a:pPr marL="0" lvl="0" indent="0" algn="l" rtl="0">
                        <a:lnSpc>
                          <a:spcPct val="100000"/>
                        </a:lnSpc>
                        <a:spcBef>
                          <a:spcPts val="0"/>
                        </a:spcBef>
                        <a:spcAft>
                          <a:spcPts val="0"/>
                        </a:spcAft>
                        <a:buNone/>
                      </a:pPr>
                      <a:r>
                        <a:rPr lang="en-US" sz="2000" noProof="0" dirty="0">
                          <a:solidFill>
                            <a:srgbClr val="374151"/>
                          </a:solidFill>
                          <a:highlight>
                            <a:srgbClr val="D9EAD3"/>
                          </a:highlight>
                          <a:latin typeface="Roboto"/>
                          <a:ea typeface="Roboto"/>
                          <a:cs typeface="Roboto"/>
                          <a:sym typeface="Roboto"/>
                        </a:rPr>
                        <a:t>The target audience for the product or service being advertised.</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extLst>
                  <a:ext uri="{0D108BD9-81ED-4DB2-BD59-A6C34878D82A}">
                    <a16:rowId xmlns:a16="http://schemas.microsoft.com/office/drawing/2014/main" val="3607369746"/>
                  </a:ext>
                </a:extLst>
              </a:tr>
              <a:tr h="542925">
                <a:tc>
                  <a:txBody>
                    <a:bodyPr/>
                    <a:lstStyle/>
                    <a:p>
                      <a:pPr marL="0" lvl="0" indent="0" algn="l" rtl="0">
                        <a:lnSpc>
                          <a:spcPct val="100000"/>
                        </a:lnSpc>
                        <a:spcBef>
                          <a:spcPts val="0"/>
                        </a:spcBef>
                        <a:spcAft>
                          <a:spcPts val="0"/>
                        </a:spcAft>
                        <a:buNone/>
                      </a:pPr>
                      <a:r>
                        <a:rPr lang="en-US" sz="2000" b="1" noProof="0" dirty="0">
                          <a:solidFill>
                            <a:srgbClr val="374151"/>
                          </a:solidFill>
                          <a:highlight>
                            <a:srgbClr val="D9EAD3"/>
                          </a:highlight>
                          <a:latin typeface="Roboto"/>
                          <a:ea typeface="Roboto"/>
                          <a:cs typeface="Roboto"/>
                          <a:sym typeface="Roboto"/>
                        </a:rPr>
                        <a:t>Who produces it?</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tc>
                  <a:txBody>
                    <a:bodyPr/>
                    <a:lstStyle/>
                    <a:p>
                      <a:pPr marL="0" lvl="0" indent="0" algn="l" rtl="0">
                        <a:lnSpc>
                          <a:spcPct val="100000"/>
                        </a:lnSpc>
                        <a:spcBef>
                          <a:spcPts val="0"/>
                        </a:spcBef>
                        <a:spcAft>
                          <a:spcPts val="0"/>
                        </a:spcAft>
                        <a:buNone/>
                      </a:pPr>
                      <a:r>
                        <a:rPr lang="en-US" sz="2000" noProof="0" dirty="0">
                          <a:solidFill>
                            <a:srgbClr val="374151"/>
                          </a:solidFill>
                          <a:highlight>
                            <a:srgbClr val="D9EAD3"/>
                          </a:highlight>
                          <a:latin typeface="Roboto"/>
                          <a:ea typeface="Roboto"/>
                          <a:cs typeface="Roboto"/>
                          <a:sym typeface="Roboto"/>
                        </a:rPr>
                        <a:t>Copywriters, marketers, or advertising agencies hired by the company or organization promoting the product or service.</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extLst>
                  <a:ext uri="{0D108BD9-81ED-4DB2-BD59-A6C34878D82A}">
                    <a16:rowId xmlns:a16="http://schemas.microsoft.com/office/drawing/2014/main" val="1392010041"/>
                  </a:ext>
                </a:extLst>
              </a:tr>
            </a:tbl>
          </a:graphicData>
        </a:graphic>
      </p:graphicFrame>
    </p:spTree>
    <p:extLst>
      <p:ext uri="{BB962C8B-B14F-4D97-AF65-F5344CB8AC3E}">
        <p14:creationId xmlns:p14="http://schemas.microsoft.com/office/powerpoint/2010/main" val="4167766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graphicFrame>
        <p:nvGraphicFramePr>
          <p:cNvPr id="122" name="Google Shape;122;p20"/>
          <p:cNvGraphicFramePr/>
          <p:nvPr>
            <p:extLst>
              <p:ext uri="{D42A27DB-BD31-4B8C-83A1-F6EECF244321}">
                <p14:modId xmlns:p14="http://schemas.microsoft.com/office/powerpoint/2010/main" val="2064575468"/>
              </p:ext>
            </p:extLst>
          </p:nvPr>
        </p:nvGraphicFramePr>
        <p:xfrm>
          <a:off x="432650" y="744139"/>
          <a:ext cx="8280000" cy="2682150"/>
        </p:xfrm>
        <a:graphic>
          <a:graphicData uri="http://schemas.openxmlformats.org/drawingml/2006/table">
            <a:tbl>
              <a:tblPr>
                <a:noFill/>
                <a:tableStyleId>{F6FDFBBA-7252-4AB3-9EA9-580C68586B57}</a:tableStyleId>
              </a:tblPr>
              <a:tblGrid>
                <a:gridCol w="1573575">
                  <a:extLst>
                    <a:ext uri="{9D8B030D-6E8A-4147-A177-3AD203B41FA5}">
                      <a16:colId xmlns:a16="http://schemas.microsoft.com/office/drawing/2014/main" val="20000"/>
                    </a:ext>
                  </a:extLst>
                </a:gridCol>
                <a:gridCol w="6706425">
                  <a:extLst>
                    <a:ext uri="{9D8B030D-6E8A-4147-A177-3AD203B41FA5}">
                      <a16:colId xmlns:a16="http://schemas.microsoft.com/office/drawing/2014/main" val="20001"/>
                    </a:ext>
                  </a:extLst>
                </a:gridCol>
              </a:tblGrid>
              <a:tr h="323850">
                <a:tc gridSpan="2">
                  <a:txBody>
                    <a:bodyPr/>
                    <a:lstStyle/>
                    <a:p>
                      <a:pPr marL="0" lvl="0" indent="0" algn="ctr" rtl="0">
                        <a:spcBef>
                          <a:spcPts val="0"/>
                        </a:spcBef>
                        <a:spcAft>
                          <a:spcPts val="0"/>
                        </a:spcAft>
                        <a:buNone/>
                      </a:pPr>
                      <a:r>
                        <a:rPr lang="en-US" sz="2000" b="1" noProof="0" dirty="0">
                          <a:solidFill>
                            <a:srgbClr val="374151"/>
                          </a:solidFill>
                          <a:highlight>
                            <a:srgbClr val="D9EAD3"/>
                          </a:highlight>
                          <a:latin typeface="Roboto"/>
                          <a:ea typeface="Roboto"/>
                          <a:cs typeface="Roboto"/>
                          <a:sym typeface="Roboto"/>
                        </a:rPr>
                        <a:t>Recipe</a:t>
                      </a:r>
                    </a:p>
                  </a:txBody>
                  <a:tcPr marL="91425" marR="91425" marT="91425" marB="91425" anchor="b">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tc hMerge="1">
                  <a:txBody>
                    <a:bodyPr/>
                    <a:lstStyle/>
                    <a:p>
                      <a:endParaRPr lang="en-US"/>
                    </a:p>
                  </a:txBody>
                  <a:tcPr/>
                </a:tc>
                <a:extLst>
                  <a:ext uri="{0D108BD9-81ED-4DB2-BD59-A6C34878D82A}">
                    <a16:rowId xmlns:a16="http://schemas.microsoft.com/office/drawing/2014/main" val="10000"/>
                  </a:ext>
                </a:extLst>
              </a:tr>
              <a:tr h="542925">
                <a:tc>
                  <a:txBody>
                    <a:bodyPr/>
                    <a:lstStyle/>
                    <a:p>
                      <a:pPr marL="0" lvl="0" indent="0" algn="l" rtl="0">
                        <a:lnSpc>
                          <a:spcPct val="100000"/>
                        </a:lnSpc>
                        <a:spcBef>
                          <a:spcPts val="0"/>
                        </a:spcBef>
                        <a:spcAft>
                          <a:spcPts val="0"/>
                        </a:spcAft>
                        <a:buNone/>
                      </a:pPr>
                      <a:r>
                        <a:rPr lang="en-US" sz="2000" b="1" noProof="0" dirty="0">
                          <a:solidFill>
                            <a:srgbClr val="374151"/>
                          </a:solidFill>
                          <a:highlight>
                            <a:srgbClr val="D9EAD3"/>
                          </a:highlight>
                          <a:latin typeface="Roboto"/>
                          <a:ea typeface="Roboto"/>
                          <a:cs typeface="Roboto"/>
                          <a:sym typeface="Roboto"/>
                        </a:rPr>
                        <a:t>Recurrent structure</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tc>
                  <a:txBody>
                    <a:bodyPr/>
                    <a:lstStyle/>
                    <a:p>
                      <a:pPr marL="0" lvl="0" indent="0" algn="l" rtl="0">
                        <a:lnSpc>
                          <a:spcPct val="100000"/>
                        </a:lnSpc>
                        <a:spcBef>
                          <a:spcPts val="0"/>
                        </a:spcBef>
                        <a:spcAft>
                          <a:spcPts val="0"/>
                        </a:spcAft>
                        <a:buNone/>
                      </a:pPr>
                      <a:r>
                        <a:rPr lang="en-US" sz="2000" noProof="0" dirty="0">
                          <a:solidFill>
                            <a:srgbClr val="374151"/>
                          </a:solidFill>
                          <a:highlight>
                            <a:srgbClr val="D9EAD3"/>
                          </a:highlight>
                          <a:latin typeface="Roboto"/>
                          <a:ea typeface="Roboto"/>
                          <a:cs typeface="Roboto"/>
                          <a:sym typeface="Roboto"/>
                        </a:rPr>
                        <a:t>A recipe typically includes an introduction, a list of ingredients, instructions on how to prepare the dish, and serving suggestions.</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extLst>
                  <a:ext uri="{0D108BD9-81ED-4DB2-BD59-A6C34878D82A}">
                    <a16:rowId xmlns:a16="http://schemas.microsoft.com/office/drawing/2014/main" val="10001"/>
                  </a:ext>
                </a:extLst>
              </a:tr>
              <a:tr h="771525">
                <a:tc>
                  <a:txBody>
                    <a:bodyPr/>
                    <a:lstStyle/>
                    <a:p>
                      <a:pPr marL="0" lvl="0" indent="0" algn="l" rtl="0">
                        <a:lnSpc>
                          <a:spcPct val="100000"/>
                        </a:lnSpc>
                        <a:spcBef>
                          <a:spcPts val="0"/>
                        </a:spcBef>
                        <a:spcAft>
                          <a:spcPts val="0"/>
                        </a:spcAft>
                        <a:buNone/>
                      </a:pPr>
                      <a:r>
                        <a:rPr lang="en-US" sz="2000" b="1" noProof="0" dirty="0">
                          <a:solidFill>
                            <a:srgbClr val="374151"/>
                          </a:solidFill>
                          <a:highlight>
                            <a:srgbClr val="D9EAD3"/>
                          </a:highlight>
                          <a:latin typeface="Roboto"/>
                          <a:ea typeface="Roboto"/>
                          <a:cs typeface="Roboto"/>
                          <a:sym typeface="Roboto"/>
                        </a:rPr>
                        <a:t>Main themes</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tc>
                  <a:txBody>
                    <a:bodyPr/>
                    <a:lstStyle/>
                    <a:p>
                      <a:pPr marL="0" lvl="0" indent="0" algn="l" rtl="0">
                        <a:lnSpc>
                          <a:spcPct val="100000"/>
                        </a:lnSpc>
                        <a:spcBef>
                          <a:spcPts val="0"/>
                        </a:spcBef>
                        <a:spcAft>
                          <a:spcPts val="0"/>
                        </a:spcAft>
                        <a:buNone/>
                      </a:pPr>
                      <a:r>
                        <a:rPr lang="en-US" sz="2000" noProof="0" dirty="0">
                          <a:solidFill>
                            <a:srgbClr val="374151"/>
                          </a:solidFill>
                          <a:highlight>
                            <a:srgbClr val="D9EAD3"/>
                          </a:highlight>
                          <a:latin typeface="Roboto"/>
                          <a:ea typeface="Roboto"/>
                          <a:cs typeface="Roboto"/>
                          <a:sym typeface="Roboto"/>
                        </a:rPr>
                        <a:t>How to prepare a specific dish, but it may also include information about the cultural background of the dish, nutritional value, etc.</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extLst>
                  <a:ext uri="{0D108BD9-81ED-4DB2-BD59-A6C34878D82A}">
                    <a16:rowId xmlns:a16="http://schemas.microsoft.com/office/drawing/2014/main" val="10002"/>
                  </a:ext>
                </a:extLst>
              </a:tr>
            </a:tbl>
          </a:graphicData>
        </a:graphic>
      </p:graphicFrame>
      <p:pic>
        <p:nvPicPr>
          <p:cNvPr id="2" name="Gráfico 1" descr="Círculo com seta para a esquerda estrutura de tópicos">
            <a:extLst>
              <a:ext uri="{FF2B5EF4-FFF2-40B4-BE49-F238E27FC236}">
                <a16:creationId xmlns:a16="http://schemas.microsoft.com/office/drawing/2014/main" id="{5810AD8B-2E7D-3D56-C634-D5649009775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064950" y="4191000"/>
            <a:ext cx="647700" cy="647700"/>
          </a:xfrm>
          <a:prstGeom prst="rect">
            <a:avLst/>
          </a:prstGeom>
        </p:spPr>
      </p:pic>
      <p:sp>
        <p:nvSpPr>
          <p:cNvPr id="3" name="CaixaDeTexto 2">
            <a:extLst>
              <a:ext uri="{FF2B5EF4-FFF2-40B4-BE49-F238E27FC236}">
                <a16:creationId xmlns:a16="http://schemas.microsoft.com/office/drawing/2014/main" id="{31CEBF23-5A8A-A6A7-0C31-324A64DD8724}"/>
              </a:ext>
            </a:extLst>
          </p:cNvPr>
          <p:cNvSpPr txBox="1"/>
          <p:nvPr/>
        </p:nvSpPr>
        <p:spPr>
          <a:xfrm>
            <a:off x="432650" y="217173"/>
            <a:ext cx="556563" cy="261610"/>
          </a:xfrm>
          <a:prstGeom prst="rect">
            <a:avLst/>
          </a:prstGeom>
          <a:noFill/>
        </p:spPr>
        <p:txBody>
          <a:bodyPr wrap="none" rtlCol="0">
            <a:spAutoFit/>
          </a:bodyPr>
          <a:lstStyle/>
          <a:p>
            <a:r>
              <a:rPr lang="en-US" sz="1100" b="1" dirty="0">
                <a:solidFill>
                  <a:srgbClr val="374151"/>
                </a:solidFill>
                <a:latin typeface="Roboto"/>
                <a:ea typeface="Roboto"/>
                <a:cs typeface="Roboto"/>
                <a:sym typeface="Roboto"/>
              </a:rPr>
              <a:t>Unit 1</a:t>
            </a:r>
            <a:endParaRPr lang="en-US" sz="11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a 3">
            <a:extLst>
              <a:ext uri="{FF2B5EF4-FFF2-40B4-BE49-F238E27FC236}">
                <a16:creationId xmlns:a16="http://schemas.microsoft.com/office/drawing/2014/main" id="{16EE4FA7-EEAB-F21F-496C-631E02D864DA}"/>
              </a:ext>
            </a:extLst>
          </p:cNvPr>
          <p:cNvGraphicFramePr>
            <a:graphicFrameLocks noGrp="1"/>
          </p:cNvGraphicFramePr>
          <p:nvPr>
            <p:extLst>
              <p:ext uri="{D42A27DB-BD31-4B8C-83A1-F6EECF244321}">
                <p14:modId xmlns:p14="http://schemas.microsoft.com/office/powerpoint/2010/main" val="4019403192"/>
              </p:ext>
            </p:extLst>
          </p:nvPr>
        </p:nvGraphicFramePr>
        <p:xfrm>
          <a:off x="293511" y="763247"/>
          <a:ext cx="8556978" cy="3063150"/>
        </p:xfrm>
        <a:graphic>
          <a:graphicData uri="http://schemas.openxmlformats.org/drawingml/2006/table">
            <a:tbl>
              <a:tblPr>
                <a:noFill/>
                <a:tableStyleId>{F6FDFBBA-7252-4AB3-9EA9-580C68586B57}</a:tableStyleId>
              </a:tblPr>
              <a:tblGrid>
                <a:gridCol w="1720102">
                  <a:extLst>
                    <a:ext uri="{9D8B030D-6E8A-4147-A177-3AD203B41FA5}">
                      <a16:colId xmlns:a16="http://schemas.microsoft.com/office/drawing/2014/main" val="1379398160"/>
                    </a:ext>
                  </a:extLst>
                </a:gridCol>
                <a:gridCol w="6836876">
                  <a:extLst>
                    <a:ext uri="{9D8B030D-6E8A-4147-A177-3AD203B41FA5}">
                      <a16:colId xmlns:a16="http://schemas.microsoft.com/office/drawing/2014/main" val="2312399705"/>
                    </a:ext>
                  </a:extLst>
                </a:gridCol>
              </a:tblGrid>
              <a:tr h="958375">
                <a:tc>
                  <a:txBody>
                    <a:bodyPr/>
                    <a:lstStyle/>
                    <a:p>
                      <a:pPr marL="0" lvl="0" indent="0" algn="l" rtl="0">
                        <a:lnSpc>
                          <a:spcPct val="100000"/>
                        </a:lnSpc>
                        <a:spcBef>
                          <a:spcPts val="0"/>
                        </a:spcBef>
                        <a:spcAft>
                          <a:spcPts val="0"/>
                        </a:spcAft>
                        <a:buNone/>
                      </a:pPr>
                      <a:r>
                        <a:rPr lang="en-US" sz="1950" b="1" noProof="0" dirty="0">
                          <a:solidFill>
                            <a:srgbClr val="374151"/>
                          </a:solidFill>
                          <a:highlight>
                            <a:srgbClr val="D9EAD3"/>
                          </a:highlight>
                          <a:latin typeface="Roboto"/>
                          <a:ea typeface="Roboto"/>
                          <a:cs typeface="Roboto"/>
                          <a:sym typeface="Roboto"/>
                        </a:rPr>
                        <a:t>Social function</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800" noProof="0" dirty="0">
                          <a:solidFill>
                            <a:srgbClr val="374151"/>
                          </a:solidFill>
                          <a:highlight>
                            <a:srgbClr val="D9EAD3"/>
                          </a:highlight>
                          <a:latin typeface="Roboto"/>
                          <a:ea typeface="Roboto"/>
                          <a:cs typeface="Roboto"/>
                          <a:sym typeface="Roboto"/>
                        </a:rPr>
                        <a:t>Recipes are meant to be shared, either through oral transmission or written publication. They can be used for personal cooking and meal planning, but they can be used to document traditions and heritage.</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extLst>
                  <a:ext uri="{0D108BD9-81ED-4DB2-BD59-A6C34878D82A}">
                    <a16:rowId xmlns:a16="http://schemas.microsoft.com/office/drawing/2014/main" val="531645872"/>
                  </a:ext>
                </a:extLst>
              </a:tr>
              <a:tr h="636775">
                <a:tc>
                  <a:txBody>
                    <a:bodyPr/>
                    <a:lstStyle/>
                    <a:p>
                      <a:pPr marL="0" lvl="0" indent="0" algn="l" rtl="0">
                        <a:lnSpc>
                          <a:spcPct val="100000"/>
                        </a:lnSpc>
                        <a:spcBef>
                          <a:spcPts val="0"/>
                        </a:spcBef>
                        <a:spcAft>
                          <a:spcPts val="0"/>
                        </a:spcAft>
                        <a:buNone/>
                      </a:pPr>
                      <a:r>
                        <a:rPr lang="en-US" sz="1950" b="1" noProof="0" dirty="0">
                          <a:solidFill>
                            <a:srgbClr val="374151"/>
                          </a:solidFill>
                          <a:highlight>
                            <a:srgbClr val="D9EAD3"/>
                          </a:highlight>
                          <a:latin typeface="Roboto"/>
                          <a:ea typeface="Roboto"/>
                          <a:cs typeface="Roboto"/>
                          <a:sym typeface="Roboto"/>
                        </a:rPr>
                        <a:t>Target audience</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800" noProof="0" dirty="0">
                          <a:solidFill>
                            <a:srgbClr val="374151"/>
                          </a:solidFill>
                          <a:highlight>
                            <a:srgbClr val="D9EAD3"/>
                          </a:highlight>
                          <a:latin typeface="Roboto"/>
                          <a:ea typeface="Roboto"/>
                          <a:cs typeface="Roboto"/>
                          <a:sym typeface="Roboto"/>
                        </a:rPr>
                        <a:t>Individuals who are interested in cooking, from home cooks to professional chefs. They can be found in cookbooks, magazines, online recipe databases, and shared between family and friends.</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extLst>
                  <a:ext uri="{0D108BD9-81ED-4DB2-BD59-A6C34878D82A}">
                    <a16:rowId xmlns:a16="http://schemas.microsoft.com/office/drawing/2014/main" val="411816828"/>
                  </a:ext>
                </a:extLst>
              </a:tr>
              <a:tr h="639550">
                <a:tc>
                  <a:txBody>
                    <a:bodyPr/>
                    <a:lstStyle/>
                    <a:p>
                      <a:pPr marL="0" lvl="0" indent="0" algn="l" rtl="0">
                        <a:lnSpc>
                          <a:spcPct val="100000"/>
                        </a:lnSpc>
                        <a:spcBef>
                          <a:spcPts val="0"/>
                        </a:spcBef>
                        <a:spcAft>
                          <a:spcPts val="0"/>
                        </a:spcAft>
                        <a:buNone/>
                      </a:pPr>
                      <a:r>
                        <a:rPr lang="en-US" sz="1950" b="1" noProof="0" dirty="0">
                          <a:solidFill>
                            <a:srgbClr val="374151"/>
                          </a:solidFill>
                          <a:highlight>
                            <a:srgbClr val="D9EAD3"/>
                          </a:highlight>
                          <a:latin typeface="Roboto"/>
                          <a:ea typeface="Roboto"/>
                          <a:cs typeface="Roboto"/>
                          <a:sym typeface="Roboto"/>
                        </a:rPr>
                        <a:t>Who produces it?</a:t>
                      </a:r>
                    </a:p>
                  </a:txBody>
                  <a:tcPr marL="91425" marR="91425" marT="91425" marB="91425" anchor="ctr">
                    <a:lnL w="9525" cap="flat" cmpd="sng">
                      <a:solidFill>
                        <a:srgbClr val="D9D9E3"/>
                      </a:solidFill>
                      <a:prstDash val="solid"/>
                      <a:round/>
                      <a:headEnd type="none" w="sm" len="sm"/>
                      <a:tailEnd type="none" w="sm" len="sm"/>
                    </a:lnL>
                    <a:lnR w="9525" cap="flat" cmpd="sng" algn="ctr">
                      <a:solidFill>
                        <a:srgbClr val="D9D9E3"/>
                      </a:solidFill>
                      <a:prstDash val="solid"/>
                      <a:round/>
                      <a:headEnd type="none" w="sm" len="sm"/>
                      <a:tailEnd type="none" w="sm" len="sm"/>
                    </a:lnR>
                    <a:lnT w="9525" cap="flat" cmpd="sng" algn="ctr">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800" noProof="0" dirty="0">
                          <a:solidFill>
                            <a:srgbClr val="374151"/>
                          </a:solidFill>
                          <a:highlight>
                            <a:srgbClr val="D9EAD3"/>
                          </a:highlight>
                          <a:latin typeface="Roboto"/>
                          <a:ea typeface="Roboto"/>
                          <a:cs typeface="Roboto"/>
                          <a:sym typeface="Roboto"/>
                        </a:rPr>
                        <a:t>Anyone with knowledge of a particular dish, professional chefs, food bloggers, cookbook authors, or food writers. </a:t>
                      </a:r>
                    </a:p>
                  </a:txBody>
                  <a:tcPr marL="91425" marR="91425" marT="91425" marB="91425" anchor="ctr">
                    <a:lnL w="9525" cap="flat" cmpd="sng" algn="ctr">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lgn="ctr">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extLst>
                  <a:ext uri="{0D108BD9-81ED-4DB2-BD59-A6C34878D82A}">
                    <a16:rowId xmlns:a16="http://schemas.microsoft.com/office/drawing/2014/main" val="1507165007"/>
                  </a:ext>
                </a:extLst>
              </a:tr>
            </a:tbl>
          </a:graphicData>
        </a:graphic>
      </p:graphicFrame>
    </p:spTree>
    <p:extLst>
      <p:ext uri="{BB962C8B-B14F-4D97-AF65-F5344CB8AC3E}">
        <p14:creationId xmlns:p14="http://schemas.microsoft.com/office/powerpoint/2010/main" val="13629641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27"/>
          <p:cNvSpPr txBox="1">
            <a:spLocks noGrp="1"/>
          </p:cNvSpPr>
          <p:nvPr>
            <p:ph type="ctrTitle"/>
          </p:nvPr>
        </p:nvSpPr>
        <p:spPr>
          <a:xfrm>
            <a:off x="729450" y="1322450"/>
            <a:ext cx="7688100" cy="1664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pt-BR" dirty="0" err="1"/>
              <a:t>Language</a:t>
            </a:r>
            <a:r>
              <a:rPr lang="pt-BR" dirty="0"/>
              <a:t> </a:t>
            </a:r>
            <a:r>
              <a:rPr lang="pt-BR" dirty="0" err="1"/>
              <a:t>Topics</a:t>
            </a: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28"/>
          <p:cNvSpPr txBox="1">
            <a:spLocks noGrp="1"/>
          </p:cNvSpPr>
          <p:nvPr>
            <p:ph type="title"/>
          </p:nvPr>
        </p:nvSpPr>
        <p:spPr>
          <a:xfrm>
            <a:off x="727800" y="438277"/>
            <a:ext cx="7688400" cy="535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pt-BR" sz="5000" b="0" dirty="0">
                <a:solidFill>
                  <a:srgbClr val="4A86E8"/>
                </a:solidFill>
                <a:latin typeface="Roboto"/>
                <a:ea typeface="Roboto"/>
                <a:cs typeface="Roboto"/>
                <a:sym typeface="Times New Roman"/>
              </a:rPr>
              <a:t>Countable</a:t>
            </a:r>
            <a:r>
              <a:rPr lang="pt-BR" sz="5000" b="0" dirty="0">
                <a:latin typeface="Roboto" panose="02000000000000000000" pitchFamily="2" charset="0"/>
                <a:ea typeface="Roboto" panose="02000000000000000000" pitchFamily="2" charset="0"/>
                <a:cs typeface="Roboto" panose="02000000000000000000" pitchFamily="2" charset="0"/>
                <a:sym typeface="Times New Roman"/>
              </a:rPr>
              <a:t> </a:t>
            </a:r>
            <a:r>
              <a:rPr lang="pt-BR" sz="5000" b="0" dirty="0" err="1">
                <a:solidFill>
                  <a:srgbClr val="4A86E8"/>
                </a:solidFill>
                <a:latin typeface="Roboto"/>
                <a:ea typeface="Roboto"/>
                <a:cs typeface="Roboto"/>
                <a:sym typeface="Times New Roman"/>
              </a:rPr>
              <a:t>Nouns</a:t>
            </a:r>
            <a:endParaRPr sz="5000" b="0" dirty="0">
              <a:solidFill>
                <a:srgbClr val="4A86E8"/>
              </a:solidFill>
              <a:latin typeface="Roboto"/>
              <a:ea typeface="Roboto"/>
              <a:cs typeface="Roboto"/>
              <a:sym typeface="Times New Roman"/>
            </a:endParaRPr>
          </a:p>
        </p:txBody>
      </p:sp>
      <p:sp>
        <p:nvSpPr>
          <p:cNvPr id="164" name="Google Shape;164;p28"/>
          <p:cNvSpPr txBox="1"/>
          <p:nvPr/>
        </p:nvSpPr>
        <p:spPr>
          <a:xfrm>
            <a:off x="710931" y="1234768"/>
            <a:ext cx="8117950" cy="3539400"/>
          </a:xfrm>
          <a:prstGeom prst="rect">
            <a:avLst/>
          </a:prstGeom>
          <a:noFill/>
          <a:ln>
            <a:noFill/>
          </a:ln>
        </p:spPr>
        <p:txBody>
          <a:bodyPr spcFirstLastPara="1" wrap="square" lIns="91425" tIns="91425" rIns="91425" bIns="91425" anchor="t" anchorCtr="0">
            <a:spAutoFit/>
          </a:bodyPr>
          <a:lstStyle/>
          <a:p>
            <a:pPr marL="76200" lvl="0" algn="l" rtl="0">
              <a:spcBef>
                <a:spcPts val="0"/>
              </a:spcBef>
              <a:spcAft>
                <a:spcPts val="0"/>
              </a:spcAft>
              <a:buSzPts val="2400"/>
            </a:pPr>
            <a:r>
              <a:rPr lang="pt-BR" sz="2000" i="1" dirty="0">
                <a:latin typeface="+mn-lt"/>
                <a:ea typeface="Times New Roman"/>
                <a:cs typeface="Times New Roman"/>
                <a:sym typeface="Times New Roman"/>
              </a:rPr>
              <a:t>Countable </a:t>
            </a:r>
            <a:r>
              <a:rPr lang="pt-BR" sz="2000" i="1" dirty="0" err="1">
                <a:latin typeface="+mn-lt"/>
                <a:ea typeface="Times New Roman"/>
                <a:cs typeface="Times New Roman"/>
                <a:sym typeface="Times New Roman"/>
              </a:rPr>
              <a:t>nouns</a:t>
            </a:r>
            <a:r>
              <a:rPr lang="pt-BR" sz="2000" i="1" dirty="0">
                <a:latin typeface="+mn-lt"/>
                <a:ea typeface="Times New Roman"/>
                <a:cs typeface="Times New Roman"/>
                <a:sym typeface="Times New Roman"/>
              </a:rPr>
              <a:t> </a:t>
            </a:r>
            <a:r>
              <a:rPr lang="pt-BR" sz="2000" dirty="0">
                <a:latin typeface="+mn-lt"/>
                <a:ea typeface="Times New Roman"/>
                <a:cs typeface="Times New Roman"/>
                <a:sym typeface="Times New Roman"/>
              </a:rPr>
              <a:t>são substantivos que podem ser contados.</a:t>
            </a:r>
          </a:p>
          <a:p>
            <a:pPr marL="76200" lvl="0" algn="l" rtl="0">
              <a:spcBef>
                <a:spcPts val="0"/>
              </a:spcBef>
              <a:spcAft>
                <a:spcPts val="0"/>
              </a:spcAft>
              <a:buSzPts val="2400"/>
            </a:pPr>
            <a:r>
              <a:rPr lang="pt-BR" sz="1800" i="1" dirty="0" err="1">
                <a:latin typeface="+mn-lt"/>
                <a:ea typeface="Times New Roman"/>
                <a:cs typeface="Times New Roman"/>
                <a:sym typeface="Times New Roman"/>
              </a:rPr>
              <a:t>one</a:t>
            </a:r>
            <a:r>
              <a:rPr lang="pt-BR" sz="1800" i="1" dirty="0">
                <a:latin typeface="+mn-lt"/>
                <a:ea typeface="Times New Roman"/>
                <a:cs typeface="Times New Roman"/>
                <a:sym typeface="Times New Roman"/>
              </a:rPr>
              <a:t> </a:t>
            </a:r>
            <a:r>
              <a:rPr lang="pt-BR" sz="1800" i="1" dirty="0" err="1">
                <a:latin typeface="+mn-lt"/>
                <a:ea typeface="Times New Roman"/>
                <a:cs typeface="Times New Roman"/>
                <a:sym typeface="Times New Roman"/>
              </a:rPr>
              <a:t>carrot</a:t>
            </a:r>
            <a:r>
              <a:rPr lang="pt-BR" sz="1800" i="1" dirty="0">
                <a:latin typeface="+mn-lt"/>
                <a:ea typeface="Times New Roman"/>
                <a:cs typeface="Times New Roman"/>
                <a:sym typeface="Times New Roman"/>
              </a:rPr>
              <a:t>, </a:t>
            </a:r>
            <a:r>
              <a:rPr lang="pt-BR" sz="1800" i="1" dirty="0" err="1">
                <a:latin typeface="+mn-lt"/>
                <a:ea typeface="Times New Roman"/>
                <a:cs typeface="Times New Roman"/>
                <a:sym typeface="Times New Roman"/>
              </a:rPr>
              <a:t>two</a:t>
            </a:r>
            <a:r>
              <a:rPr lang="pt-BR" sz="1800" i="1" dirty="0">
                <a:latin typeface="+mn-lt"/>
                <a:ea typeface="Times New Roman"/>
                <a:cs typeface="Times New Roman"/>
                <a:sym typeface="Times New Roman"/>
              </a:rPr>
              <a:t> </a:t>
            </a:r>
            <a:r>
              <a:rPr lang="pt-BR" sz="1800" i="1" dirty="0" err="1">
                <a:latin typeface="+mn-lt"/>
                <a:ea typeface="Times New Roman"/>
                <a:cs typeface="Times New Roman"/>
                <a:sym typeface="Times New Roman"/>
              </a:rPr>
              <a:t>carrots</a:t>
            </a:r>
            <a:r>
              <a:rPr lang="pt-BR" sz="1800" i="1" dirty="0">
                <a:latin typeface="+mn-lt"/>
                <a:ea typeface="Times New Roman"/>
                <a:cs typeface="Times New Roman"/>
                <a:sym typeface="Times New Roman"/>
              </a:rPr>
              <a:t>, </a:t>
            </a:r>
            <a:r>
              <a:rPr lang="pt-BR" sz="1800" i="1" dirty="0" err="1">
                <a:latin typeface="+mn-lt"/>
                <a:ea typeface="Times New Roman"/>
                <a:cs typeface="Times New Roman"/>
                <a:sym typeface="Times New Roman"/>
              </a:rPr>
              <a:t>three</a:t>
            </a:r>
            <a:r>
              <a:rPr lang="pt-BR" sz="1800" i="1" dirty="0">
                <a:latin typeface="+mn-lt"/>
                <a:ea typeface="Times New Roman"/>
                <a:cs typeface="Times New Roman"/>
                <a:sym typeface="Times New Roman"/>
              </a:rPr>
              <a:t> </a:t>
            </a:r>
            <a:r>
              <a:rPr lang="pt-BR" sz="1800" i="1" dirty="0" err="1">
                <a:latin typeface="+mn-lt"/>
                <a:ea typeface="Times New Roman"/>
                <a:cs typeface="Times New Roman"/>
                <a:sym typeface="Times New Roman"/>
              </a:rPr>
              <a:t>carrots</a:t>
            </a:r>
            <a:endParaRPr lang="pt-BR" sz="1800" i="1" dirty="0">
              <a:latin typeface="+mn-lt"/>
              <a:ea typeface="Times New Roman"/>
              <a:cs typeface="Times New Roman"/>
              <a:sym typeface="Times New Roman"/>
            </a:endParaRPr>
          </a:p>
          <a:p>
            <a:pPr marL="76200" lvl="0" algn="l" rtl="0">
              <a:spcBef>
                <a:spcPts val="0"/>
              </a:spcBef>
              <a:spcAft>
                <a:spcPts val="0"/>
              </a:spcAft>
              <a:buSzPts val="2400"/>
            </a:pPr>
            <a:endParaRPr lang="pt-BR" sz="2000" dirty="0">
              <a:latin typeface="+mn-lt"/>
              <a:ea typeface="Times New Roman"/>
              <a:cs typeface="Times New Roman"/>
              <a:sym typeface="Times New Roman"/>
            </a:endParaRPr>
          </a:p>
          <a:p>
            <a:pPr algn="l"/>
            <a:r>
              <a:rPr lang="pt-BR" sz="2000" b="0" i="0" u="none" strike="noStrike" baseline="0" dirty="0">
                <a:solidFill>
                  <a:srgbClr val="2F2F2E"/>
                </a:solidFill>
                <a:latin typeface="+mn-lt"/>
              </a:rPr>
              <a:t>• Plural: em geral, acrescentamos </a:t>
            </a:r>
            <a:r>
              <a:rPr lang="pt-BR" sz="2000" i="0" u="none" strike="noStrike" baseline="0" dirty="0">
                <a:solidFill>
                  <a:schemeClr val="bg2"/>
                </a:solidFill>
                <a:latin typeface="+mn-lt"/>
              </a:rPr>
              <a:t>-s, -es, -</a:t>
            </a:r>
            <a:r>
              <a:rPr lang="pt-BR" sz="2000" i="0" u="none" strike="noStrike" baseline="0" dirty="0" err="1">
                <a:solidFill>
                  <a:schemeClr val="bg2"/>
                </a:solidFill>
                <a:latin typeface="+mn-lt"/>
              </a:rPr>
              <a:t>oes</a:t>
            </a:r>
            <a:r>
              <a:rPr lang="pt-BR" sz="2000" i="0" u="none" strike="noStrike" baseline="0" dirty="0">
                <a:solidFill>
                  <a:schemeClr val="bg2"/>
                </a:solidFill>
                <a:latin typeface="+mn-lt"/>
              </a:rPr>
              <a:t> </a:t>
            </a:r>
            <a:r>
              <a:rPr lang="pt-BR" sz="2000" b="0" i="0" u="none" strike="noStrike" baseline="0" dirty="0">
                <a:solidFill>
                  <a:srgbClr val="2F2F2E"/>
                </a:solidFill>
                <a:latin typeface="+mn-lt"/>
              </a:rPr>
              <a:t>ao final do substantivo</a:t>
            </a:r>
            <a:r>
              <a:rPr lang="pt-BR" sz="2000" dirty="0">
                <a:solidFill>
                  <a:srgbClr val="2F2F2E"/>
                </a:solidFill>
                <a:latin typeface="+mn-lt"/>
              </a:rPr>
              <a:t>.</a:t>
            </a:r>
            <a:r>
              <a:rPr lang="pt-BR" sz="2000" b="0" i="0" u="none" strike="noStrike" baseline="0" dirty="0">
                <a:solidFill>
                  <a:srgbClr val="2F2F2E"/>
                </a:solidFill>
                <a:latin typeface="+mn-lt"/>
              </a:rPr>
              <a:t> </a:t>
            </a:r>
            <a:r>
              <a:rPr lang="pt-BR" sz="1800" b="0" i="1" u="none" strike="noStrike" baseline="0" dirty="0" err="1">
                <a:solidFill>
                  <a:srgbClr val="2F2F2E"/>
                </a:solidFill>
                <a:latin typeface="+mn-lt"/>
              </a:rPr>
              <a:t>carrot</a:t>
            </a:r>
            <a:r>
              <a:rPr lang="pt-BR" sz="1800" b="0" i="1" u="none" strike="noStrike" baseline="0" dirty="0">
                <a:solidFill>
                  <a:srgbClr val="2F2F2E"/>
                </a:solidFill>
                <a:latin typeface="+mn-lt"/>
              </a:rPr>
              <a:t> </a:t>
            </a:r>
            <a:r>
              <a:rPr lang="pt-BR" sz="1800" b="0" i="0" u="none" strike="noStrike" baseline="0" dirty="0">
                <a:solidFill>
                  <a:srgbClr val="2F2F2E"/>
                </a:solidFill>
                <a:latin typeface="+mn-lt"/>
              </a:rPr>
              <a:t>– </a:t>
            </a:r>
            <a:r>
              <a:rPr lang="pt-BR" sz="1800" b="0" i="1" u="none" strike="noStrike" baseline="0" dirty="0" err="1">
                <a:solidFill>
                  <a:srgbClr val="2F2F2E"/>
                </a:solidFill>
                <a:latin typeface="+mn-lt"/>
              </a:rPr>
              <a:t>carrot</a:t>
            </a:r>
            <a:r>
              <a:rPr lang="pt-BR" sz="1800" b="1" i="1" u="none" strike="noStrike" baseline="0" dirty="0" err="1">
                <a:solidFill>
                  <a:srgbClr val="2F2F2E"/>
                </a:solidFill>
                <a:latin typeface="+mn-lt"/>
              </a:rPr>
              <a:t>s</a:t>
            </a:r>
            <a:r>
              <a:rPr lang="pt-BR" sz="1800" b="0" i="0" u="none" strike="noStrike" baseline="0" dirty="0">
                <a:solidFill>
                  <a:srgbClr val="2F2F2E"/>
                </a:solidFill>
                <a:latin typeface="+mn-lt"/>
              </a:rPr>
              <a:t>, </a:t>
            </a:r>
            <a:r>
              <a:rPr lang="pt-BR" sz="1800" b="0" i="1" u="none" strike="noStrike" baseline="0" dirty="0" err="1">
                <a:solidFill>
                  <a:srgbClr val="2F2F2E"/>
                </a:solidFill>
                <a:latin typeface="+mn-lt"/>
              </a:rPr>
              <a:t>peach</a:t>
            </a:r>
            <a:r>
              <a:rPr lang="pt-BR" sz="1800" b="0" i="1" u="none" strike="noStrike" baseline="0" dirty="0">
                <a:solidFill>
                  <a:srgbClr val="2F2F2E"/>
                </a:solidFill>
                <a:latin typeface="+mn-lt"/>
              </a:rPr>
              <a:t> </a:t>
            </a:r>
            <a:r>
              <a:rPr lang="pt-BR" sz="1800" b="0" i="0" u="none" strike="noStrike" baseline="0" dirty="0">
                <a:solidFill>
                  <a:srgbClr val="2F2F2E"/>
                </a:solidFill>
                <a:latin typeface="+mn-lt"/>
              </a:rPr>
              <a:t>– </a:t>
            </a:r>
            <a:r>
              <a:rPr lang="pt-BR" sz="1800" b="0" i="1" u="none" strike="noStrike" baseline="0" dirty="0" err="1">
                <a:solidFill>
                  <a:srgbClr val="2F2F2E"/>
                </a:solidFill>
                <a:latin typeface="+mn-lt"/>
              </a:rPr>
              <a:t>peach</a:t>
            </a:r>
            <a:r>
              <a:rPr lang="pt-BR" sz="1800" b="1" i="1" u="none" strike="noStrike" baseline="0" dirty="0" err="1">
                <a:solidFill>
                  <a:srgbClr val="2F2F2E"/>
                </a:solidFill>
                <a:latin typeface="+mn-lt"/>
              </a:rPr>
              <a:t>es</a:t>
            </a:r>
            <a:r>
              <a:rPr lang="pt-BR" sz="1800" b="0" i="0" u="none" strike="noStrike" baseline="0" dirty="0">
                <a:solidFill>
                  <a:srgbClr val="2F2F2E"/>
                </a:solidFill>
                <a:latin typeface="+mn-lt"/>
              </a:rPr>
              <a:t>, </a:t>
            </a:r>
            <a:r>
              <a:rPr lang="pt-BR" sz="1800" b="0" i="1" u="none" strike="noStrike" baseline="0" dirty="0" err="1">
                <a:solidFill>
                  <a:srgbClr val="2F2F2E"/>
                </a:solidFill>
                <a:latin typeface="+mn-lt"/>
              </a:rPr>
              <a:t>potato</a:t>
            </a:r>
            <a:r>
              <a:rPr lang="pt-BR" sz="1800" b="0" i="1" u="none" strike="noStrike" baseline="0" dirty="0">
                <a:solidFill>
                  <a:srgbClr val="2F2F2E"/>
                </a:solidFill>
                <a:latin typeface="+mn-lt"/>
              </a:rPr>
              <a:t> </a:t>
            </a:r>
            <a:r>
              <a:rPr lang="pt-BR" sz="1800" b="0" i="0" u="none" strike="noStrike" baseline="0" dirty="0">
                <a:solidFill>
                  <a:srgbClr val="2F2F2E"/>
                </a:solidFill>
                <a:latin typeface="+mn-lt"/>
              </a:rPr>
              <a:t>– </a:t>
            </a:r>
            <a:r>
              <a:rPr lang="pt-BR" sz="1800" b="0" i="1" u="none" strike="noStrike" baseline="0" dirty="0" err="1">
                <a:solidFill>
                  <a:srgbClr val="2F2F2E"/>
                </a:solidFill>
                <a:latin typeface="+mn-lt"/>
              </a:rPr>
              <a:t>potato</a:t>
            </a:r>
            <a:r>
              <a:rPr lang="pt-BR" sz="1800" b="1" i="1" u="none" strike="noStrike" baseline="0" dirty="0" err="1">
                <a:solidFill>
                  <a:srgbClr val="2F2F2E"/>
                </a:solidFill>
                <a:latin typeface="+mn-lt"/>
              </a:rPr>
              <a:t>es</a:t>
            </a:r>
            <a:endParaRPr lang="pt-BR" sz="1800" b="0" i="0" u="none" strike="noStrike" baseline="0" dirty="0">
              <a:solidFill>
                <a:srgbClr val="2F2F2E"/>
              </a:solidFill>
              <a:latin typeface="+mn-lt"/>
            </a:endParaRPr>
          </a:p>
          <a:p>
            <a:pPr algn="l"/>
            <a:endParaRPr lang="pt-BR" sz="2000" b="0" i="0" u="none" strike="noStrike" baseline="0" dirty="0">
              <a:solidFill>
                <a:srgbClr val="2F2F2E"/>
              </a:solidFill>
              <a:latin typeface="+mn-lt"/>
            </a:endParaRPr>
          </a:p>
          <a:p>
            <a:pPr algn="l"/>
            <a:r>
              <a:rPr lang="pt-BR" sz="2000" b="0" i="0" u="none" strike="noStrike" baseline="0" dirty="0">
                <a:solidFill>
                  <a:schemeClr val="bg2"/>
                </a:solidFill>
                <a:latin typeface="+mn-lt"/>
              </a:rPr>
              <a:t>• Usamos </a:t>
            </a:r>
            <a:r>
              <a:rPr lang="pt-BR" sz="2000" i="1" u="none" strike="noStrike" baseline="0" dirty="0">
                <a:solidFill>
                  <a:schemeClr val="bg2"/>
                </a:solidFill>
                <a:latin typeface="+mn-lt"/>
              </a:rPr>
              <a:t>a</a:t>
            </a:r>
            <a:r>
              <a:rPr lang="pt-BR" sz="2000" i="0" u="none" strike="noStrike" baseline="0" dirty="0">
                <a:solidFill>
                  <a:schemeClr val="bg2"/>
                </a:solidFill>
                <a:latin typeface="+mn-lt"/>
              </a:rPr>
              <a:t> ou </a:t>
            </a:r>
            <a:r>
              <a:rPr lang="pt-BR" sz="2000" i="1" u="none" strike="noStrike" baseline="0" dirty="0" err="1">
                <a:solidFill>
                  <a:schemeClr val="bg2"/>
                </a:solidFill>
                <a:latin typeface="+mn-lt"/>
              </a:rPr>
              <a:t>an</a:t>
            </a:r>
            <a:r>
              <a:rPr lang="pt-BR" sz="2000" i="0" u="none" strike="noStrike" baseline="0" dirty="0">
                <a:solidFill>
                  <a:schemeClr val="bg2"/>
                </a:solidFill>
                <a:latin typeface="+mn-lt"/>
              </a:rPr>
              <a:t> antes do substantivo.</a:t>
            </a:r>
          </a:p>
          <a:p>
            <a:pPr algn="l"/>
            <a:r>
              <a:rPr lang="pt-BR" sz="1800" b="0" i="1" u="none" strike="noStrike" baseline="0" dirty="0" err="1">
                <a:solidFill>
                  <a:schemeClr val="bg2"/>
                </a:solidFill>
                <a:latin typeface="+mn-lt"/>
              </a:rPr>
              <a:t>Can</a:t>
            </a:r>
            <a:r>
              <a:rPr lang="pt-BR" sz="1800" b="0" i="1" u="none" strike="noStrike" baseline="0" dirty="0">
                <a:solidFill>
                  <a:schemeClr val="bg2"/>
                </a:solidFill>
                <a:latin typeface="+mn-lt"/>
              </a:rPr>
              <a:t> </a:t>
            </a:r>
            <a:r>
              <a:rPr lang="pt-BR" sz="1800" b="0" i="1" u="none" strike="noStrike" baseline="0" dirty="0" err="1">
                <a:solidFill>
                  <a:schemeClr val="bg2"/>
                </a:solidFill>
                <a:latin typeface="+mn-lt"/>
              </a:rPr>
              <a:t>you</a:t>
            </a:r>
            <a:r>
              <a:rPr lang="pt-BR" sz="1800" b="0" i="1" u="none" strike="noStrike" baseline="0" dirty="0">
                <a:solidFill>
                  <a:schemeClr val="bg2"/>
                </a:solidFill>
                <a:latin typeface="+mn-lt"/>
              </a:rPr>
              <a:t> </a:t>
            </a:r>
            <a:r>
              <a:rPr lang="pt-BR" sz="1800" b="0" i="1" u="none" strike="noStrike" baseline="0" dirty="0" err="1">
                <a:solidFill>
                  <a:schemeClr val="bg2"/>
                </a:solidFill>
                <a:latin typeface="+mn-lt"/>
              </a:rPr>
              <a:t>get</a:t>
            </a:r>
            <a:r>
              <a:rPr lang="pt-BR" sz="1800" b="0" i="1" u="none" strike="noStrike" baseline="0" dirty="0">
                <a:solidFill>
                  <a:schemeClr val="bg2"/>
                </a:solidFill>
                <a:latin typeface="+mn-lt"/>
              </a:rPr>
              <a:t> </a:t>
            </a:r>
            <a:r>
              <a:rPr lang="pt-BR" sz="1800" b="1" i="1" u="none" strike="noStrike" baseline="0" dirty="0" err="1">
                <a:solidFill>
                  <a:schemeClr val="bg2"/>
                </a:solidFill>
                <a:latin typeface="+mn-lt"/>
              </a:rPr>
              <a:t>an</a:t>
            </a:r>
            <a:r>
              <a:rPr lang="pt-BR" sz="1800" b="0" i="1" u="none" strike="noStrike" baseline="0" dirty="0">
                <a:solidFill>
                  <a:schemeClr val="bg2"/>
                </a:solidFill>
                <a:latin typeface="+mn-lt"/>
              </a:rPr>
              <a:t> </a:t>
            </a:r>
            <a:r>
              <a:rPr lang="pt-BR" sz="1800" b="0" i="1" u="sng" strike="noStrike" baseline="0" dirty="0" err="1">
                <a:solidFill>
                  <a:schemeClr val="bg2"/>
                </a:solidFill>
                <a:latin typeface="+mn-lt"/>
              </a:rPr>
              <a:t>apple</a:t>
            </a:r>
            <a:r>
              <a:rPr lang="pt-BR" sz="1800" b="0" i="1" u="none" strike="noStrike" baseline="0" dirty="0">
                <a:solidFill>
                  <a:schemeClr val="bg2"/>
                </a:solidFill>
                <a:latin typeface="+mn-lt"/>
              </a:rPr>
              <a:t> </a:t>
            </a:r>
            <a:r>
              <a:rPr lang="pt-BR" sz="1800" b="0" i="1" u="none" strike="noStrike" baseline="0" dirty="0" err="1">
                <a:solidFill>
                  <a:schemeClr val="bg2"/>
                </a:solidFill>
                <a:latin typeface="+mn-lt"/>
              </a:rPr>
              <a:t>or</a:t>
            </a:r>
            <a:r>
              <a:rPr lang="pt-BR" sz="1800" b="0" i="1" u="none" strike="noStrike" baseline="0" dirty="0">
                <a:solidFill>
                  <a:schemeClr val="bg2"/>
                </a:solidFill>
                <a:latin typeface="+mn-lt"/>
              </a:rPr>
              <a:t> </a:t>
            </a:r>
            <a:r>
              <a:rPr lang="pt-BR" sz="1800" b="1" i="1" u="none" strike="noStrike" baseline="0" dirty="0">
                <a:solidFill>
                  <a:schemeClr val="bg2"/>
                </a:solidFill>
                <a:latin typeface="+mn-lt"/>
              </a:rPr>
              <a:t>a</a:t>
            </a:r>
            <a:r>
              <a:rPr lang="pt-BR" sz="1800" b="0" i="1" u="none" strike="noStrike" baseline="0" dirty="0">
                <a:solidFill>
                  <a:schemeClr val="bg2"/>
                </a:solidFill>
                <a:latin typeface="+mn-lt"/>
              </a:rPr>
              <a:t> </a:t>
            </a:r>
            <a:r>
              <a:rPr lang="pt-BR" sz="1800" b="0" i="1" u="sng" strike="noStrike" baseline="0" dirty="0">
                <a:solidFill>
                  <a:schemeClr val="bg2"/>
                </a:solidFill>
                <a:latin typeface="+mn-lt"/>
              </a:rPr>
              <a:t>banana</a:t>
            </a:r>
            <a:r>
              <a:rPr lang="pt-BR" sz="1800" b="0" i="1" u="none" strike="noStrike" baseline="0" dirty="0">
                <a:solidFill>
                  <a:schemeClr val="bg2"/>
                </a:solidFill>
                <a:latin typeface="+mn-lt"/>
              </a:rPr>
              <a:t> for me, </a:t>
            </a:r>
            <a:r>
              <a:rPr lang="pt-BR" sz="1800" b="0" i="1" u="none" strike="noStrike" baseline="0" dirty="0" err="1">
                <a:solidFill>
                  <a:schemeClr val="bg2"/>
                </a:solidFill>
                <a:latin typeface="+mn-lt"/>
              </a:rPr>
              <a:t>please</a:t>
            </a:r>
            <a:r>
              <a:rPr lang="pt-BR" sz="1800" b="0" i="1" u="none" strike="noStrike" baseline="0" dirty="0">
                <a:solidFill>
                  <a:schemeClr val="bg2"/>
                </a:solidFill>
                <a:latin typeface="+mn-lt"/>
              </a:rPr>
              <a:t>?</a:t>
            </a:r>
          </a:p>
          <a:p>
            <a:pPr algn="l"/>
            <a:endParaRPr lang="pt-BR" sz="2000" b="0" i="0" u="none" strike="noStrike" baseline="0" dirty="0">
              <a:solidFill>
                <a:schemeClr val="bg2"/>
              </a:solidFill>
              <a:latin typeface="+mn-lt"/>
            </a:endParaRPr>
          </a:p>
          <a:p>
            <a:pPr algn="l"/>
            <a:r>
              <a:rPr lang="pt-BR" sz="2000" b="0" i="0" u="none" strike="noStrike" baseline="0" dirty="0">
                <a:solidFill>
                  <a:schemeClr val="bg2"/>
                </a:solidFill>
                <a:latin typeface="+mn-lt"/>
              </a:rPr>
              <a:t>• Para perguntar a quantidade, usamos </a:t>
            </a:r>
            <a:r>
              <a:rPr lang="pt-BR" sz="2000" i="1" u="none" strike="noStrike" baseline="0" dirty="0" err="1">
                <a:solidFill>
                  <a:schemeClr val="bg2"/>
                </a:solidFill>
                <a:latin typeface="+mn-lt"/>
              </a:rPr>
              <a:t>How</a:t>
            </a:r>
            <a:r>
              <a:rPr lang="pt-BR" sz="2000" i="1" u="none" strike="noStrike" baseline="0" dirty="0">
                <a:solidFill>
                  <a:schemeClr val="bg2"/>
                </a:solidFill>
                <a:latin typeface="+mn-lt"/>
              </a:rPr>
              <a:t> </a:t>
            </a:r>
            <a:r>
              <a:rPr lang="pt-BR" sz="2000" i="1" u="none" strike="noStrike" baseline="0" dirty="0" err="1">
                <a:solidFill>
                  <a:schemeClr val="bg2"/>
                </a:solidFill>
                <a:latin typeface="+mn-lt"/>
              </a:rPr>
              <a:t>many</a:t>
            </a:r>
            <a:r>
              <a:rPr lang="pt-BR" sz="2000" i="0" u="none" strike="noStrike" baseline="0" dirty="0">
                <a:solidFill>
                  <a:schemeClr val="bg2"/>
                </a:solidFill>
                <a:latin typeface="+mn-lt"/>
              </a:rPr>
              <a:t>…?</a:t>
            </a:r>
          </a:p>
          <a:p>
            <a:pPr algn="l"/>
            <a:r>
              <a:rPr lang="en-US" sz="1800" b="1" i="1" u="none" strike="noStrike" baseline="0" dirty="0">
                <a:solidFill>
                  <a:srgbClr val="2F2F2E"/>
                </a:solidFill>
                <a:latin typeface="+mn-lt"/>
              </a:rPr>
              <a:t>How</a:t>
            </a:r>
            <a:r>
              <a:rPr lang="en-US" sz="1800" b="0" i="1" u="none" strike="noStrike" baseline="0" dirty="0">
                <a:solidFill>
                  <a:srgbClr val="2F2F2E"/>
                </a:solidFill>
                <a:latin typeface="+mn-lt"/>
              </a:rPr>
              <a:t> </a:t>
            </a:r>
            <a:r>
              <a:rPr lang="en-US" sz="1800" b="1" i="1" u="none" strike="noStrike" baseline="0" dirty="0">
                <a:solidFill>
                  <a:srgbClr val="2F2F2E"/>
                </a:solidFill>
                <a:latin typeface="+mn-lt"/>
              </a:rPr>
              <a:t>many</a:t>
            </a:r>
            <a:r>
              <a:rPr lang="en-US" sz="1800" b="0" i="1" u="none" strike="noStrike" baseline="0" dirty="0">
                <a:solidFill>
                  <a:srgbClr val="2F2F2E"/>
                </a:solidFill>
                <a:latin typeface="+mn-lt"/>
              </a:rPr>
              <a:t> </a:t>
            </a:r>
            <a:r>
              <a:rPr lang="en-US" sz="1800" b="0" i="1" u="sng" strike="noStrike" baseline="0" dirty="0">
                <a:solidFill>
                  <a:schemeClr val="bg2"/>
                </a:solidFill>
                <a:latin typeface="+mn-lt"/>
              </a:rPr>
              <a:t>oranges</a:t>
            </a:r>
            <a:r>
              <a:rPr lang="en-US" sz="1800" b="0" i="1" u="none" strike="noStrike" baseline="0" dirty="0">
                <a:solidFill>
                  <a:srgbClr val="BA5D2F"/>
                </a:solidFill>
                <a:latin typeface="+mn-lt"/>
              </a:rPr>
              <a:t> </a:t>
            </a:r>
            <a:r>
              <a:rPr lang="en-US" sz="1800" b="0" i="1" u="none" strike="noStrike" baseline="0" dirty="0">
                <a:solidFill>
                  <a:srgbClr val="2F2F2E"/>
                </a:solidFill>
                <a:latin typeface="+mn-lt"/>
              </a:rPr>
              <a:t>did you get?</a:t>
            </a:r>
            <a:endParaRPr lang="pt-BR" sz="1800" b="0" i="0" u="none" strike="noStrike" baseline="0" dirty="0">
              <a:solidFill>
                <a:schemeClr val="bg2"/>
              </a:solidFill>
              <a:latin typeface="+mn-lt"/>
              <a:cs typeface="Times New Roman"/>
              <a:sym typeface="Times New Roman"/>
            </a:endParaRPr>
          </a:p>
        </p:txBody>
      </p:sp>
      <p:sp>
        <p:nvSpPr>
          <p:cNvPr id="2" name="CaixaDeTexto 1">
            <a:extLst>
              <a:ext uri="{FF2B5EF4-FFF2-40B4-BE49-F238E27FC236}">
                <a16:creationId xmlns:a16="http://schemas.microsoft.com/office/drawing/2014/main" id="{FC940DBB-DFDD-2E84-477C-65CCE78529EC}"/>
              </a:ext>
            </a:extLst>
          </p:cNvPr>
          <p:cNvSpPr txBox="1"/>
          <p:nvPr/>
        </p:nvSpPr>
        <p:spPr>
          <a:xfrm>
            <a:off x="432650" y="217173"/>
            <a:ext cx="556563" cy="261610"/>
          </a:xfrm>
          <a:prstGeom prst="rect">
            <a:avLst/>
          </a:prstGeom>
          <a:noFill/>
        </p:spPr>
        <p:txBody>
          <a:bodyPr wrap="none" rtlCol="0">
            <a:spAutoFit/>
          </a:bodyPr>
          <a:lstStyle/>
          <a:p>
            <a:r>
              <a:rPr lang="en-US" sz="1100" b="1" dirty="0">
                <a:solidFill>
                  <a:srgbClr val="374151"/>
                </a:solidFill>
                <a:latin typeface="Roboto"/>
                <a:ea typeface="Roboto"/>
                <a:cs typeface="Roboto"/>
                <a:sym typeface="Roboto"/>
              </a:rPr>
              <a:t>Unit 1</a:t>
            </a:r>
            <a:endParaRPr lang="en-US" sz="11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30"/>
          <p:cNvSpPr txBox="1">
            <a:spLocks noGrp="1"/>
          </p:cNvSpPr>
          <p:nvPr>
            <p:ph type="title"/>
          </p:nvPr>
        </p:nvSpPr>
        <p:spPr>
          <a:xfrm>
            <a:off x="727800" y="385591"/>
            <a:ext cx="7688400" cy="5352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pt-BR" sz="5600" b="0" dirty="0" err="1">
                <a:solidFill>
                  <a:srgbClr val="4A86E8"/>
                </a:solidFill>
                <a:latin typeface="Roboto"/>
                <a:ea typeface="Roboto"/>
                <a:cs typeface="Roboto"/>
                <a:sym typeface="Times New Roman"/>
              </a:rPr>
              <a:t>Uncountable</a:t>
            </a:r>
            <a:r>
              <a:rPr lang="pt-BR" dirty="0">
                <a:latin typeface="Times New Roman"/>
                <a:ea typeface="Times New Roman"/>
                <a:cs typeface="Times New Roman"/>
                <a:sym typeface="Times New Roman"/>
              </a:rPr>
              <a:t> </a:t>
            </a:r>
            <a:r>
              <a:rPr lang="pt-BR" sz="5600" b="0" dirty="0" err="1">
                <a:solidFill>
                  <a:srgbClr val="4A86E8"/>
                </a:solidFill>
                <a:latin typeface="Roboto"/>
                <a:ea typeface="Roboto"/>
                <a:cs typeface="Roboto"/>
                <a:sym typeface="Times New Roman"/>
              </a:rPr>
              <a:t>Nouns</a:t>
            </a:r>
            <a:endParaRPr sz="5600" b="0" dirty="0">
              <a:solidFill>
                <a:srgbClr val="4A86E8"/>
              </a:solidFill>
              <a:latin typeface="Roboto"/>
              <a:ea typeface="Roboto"/>
              <a:cs typeface="Roboto"/>
              <a:sym typeface="Times New Roman"/>
            </a:endParaRPr>
          </a:p>
        </p:txBody>
      </p:sp>
      <p:sp>
        <p:nvSpPr>
          <p:cNvPr id="176" name="Google Shape;176;p30"/>
          <p:cNvSpPr txBox="1"/>
          <p:nvPr/>
        </p:nvSpPr>
        <p:spPr>
          <a:xfrm>
            <a:off x="593400" y="1294492"/>
            <a:ext cx="7957200" cy="3570178"/>
          </a:xfrm>
          <a:prstGeom prst="rect">
            <a:avLst/>
          </a:prstGeom>
          <a:noFill/>
          <a:ln>
            <a:noFill/>
          </a:ln>
        </p:spPr>
        <p:txBody>
          <a:bodyPr spcFirstLastPara="1" wrap="square" lIns="91425" tIns="91425" rIns="91425" bIns="91425" anchor="t" anchorCtr="0">
            <a:spAutoFit/>
          </a:bodyPr>
          <a:lstStyle/>
          <a:p>
            <a:pPr algn="l"/>
            <a:r>
              <a:rPr lang="pt-BR" sz="2000" i="1" u="none" strike="noStrike" baseline="0" dirty="0" err="1">
                <a:solidFill>
                  <a:schemeClr val="bg2"/>
                </a:solidFill>
                <a:latin typeface="+mn-lt"/>
              </a:rPr>
              <a:t>Uncountable</a:t>
            </a:r>
            <a:r>
              <a:rPr lang="pt-BR" sz="2000" i="1" u="none" strike="noStrike" baseline="0" dirty="0">
                <a:solidFill>
                  <a:schemeClr val="bg2"/>
                </a:solidFill>
                <a:latin typeface="+mn-lt"/>
              </a:rPr>
              <a:t> </a:t>
            </a:r>
            <a:r>
              <a:rPr lang="pt-BR" sz="2000" i="1" u="none" strike="noStrike" baseline="0" dirty="0" err="1">
                <a:solidFill>
                  <a:schemeClr val="bg2"/>
                </a:solidFill>
                <a:latin typeface="+mn-lt"/>
              </a:rPr>
              <a:t>nouns</a:t>
            </a:r>
            <a:r>
              <a:rPr lang="pt-BR" sz="2000" i="1" u="none" strike="noStrike" baseline="0" dirty="0">
                <a:solidFill>
                  <a:schemeClr val="bg2"/>
                </a:solidFill>
                <a:latin typeface="+mn-lt"/>
              </a:rPr>
              <a:t> </a:t>
            </a:r>
            <a:r>
              <a:rPr lang="pt-BR" sz="2000" b="0" i="0" u="none" strike="noStrike" baseline="0" dirty="0">
                <a:solidFill>
                  <a:schemeClr val="bg2"/>
                </a:solidFill>
                <a:latin typeface="+mn-lt"/>
              </a:rPr>
              <a:t>são substantivos que não podem ser contados utilizando números. Exemplos: </a:t>
            </a:r>
            <a:r>
              <a:rPr lang="pt-BR" sz="2000" b="0" i="1" u="none" strike="noStrike" baseline="0" dirty="0" err="1">
                <a:solidFill>
                  <a:schemeClr val="bg2"/>
                </a:solidFill>
                <a:latin typeface="+mn-lt"/>
              </a:rPr>
              <a:t>milk</a:t>
            </a:r>
            <a:r>
              <a:rPr lang="pt-BR" sz="2000" b="0" i="0" u="none" strike="noStrike" baseline="0" dirty="0">
                <a:solidFill>
                  <a:schemeClr val="bg2"/>
                </a:solidFill>
                <a:latin typeface="+mn-lt"/>
              </a:rPr>
              <a:t>, </a:t>
            </a:r>
            <a:r>
              <a:rPr lang="pt-BR" sz="2000" b="0" i="1" u="none" strike="noStrike" baseline="0" dirty="0" err="1">
                <a:solidFill>
                  <a:schemeClr val="bg2"/>
                </a:solidFill>
                <a:latin typeface="+mn-lt"/>
              </a:rPr>
              <a:t>honey</a:t>
            </a:r>
            <a:r>
              <a:rPr lang="pt-BR" sz="2000" b="0" i="0" u="none" strike="noStrike" baseline="0" dirty="0">
                <a:solidFill>
                  <a:schemeClr val="bg2"/>
                </a:solidFill>
                <a:latin typeface="+mn-lt"/>
              </a:rPr>
              <a:t>, </a:t>
            </a:r>
            <a:r>
              <a:rPr lang="pt-BR" sz="2000" b="0" i="1" u="none" strike="noStrike" baseline="0" dirty="0" err="1">
                <a:solidFill>
                  <a:schemeClr val="bg2"/>
                </a:solidFill>
                <a:latin typeface="+mn-lt"/>
              </a:rPr>
              <a:t>broccoli</a:t>
            </a:r>
            <a:r>
              <a:rPr lang="pt-BR" sz="2000" b="0" i="0" u="none" strike="noStrike" baseline="0" dirty="0">
                <a:solidFill>
                  <a:schemeClr val="bg2"/>
                </a:solidFill>
                <a:latin typeface="+mn-lt"/>
              </a:rPr>
              <a:t>, </a:t>
            </a:r>
            <a:r>
              <a:rPr lang="pt-BR" sz="2000" b="0" i="1" u="none" strike="noStrike" baseline="0" dirty="0" err="1">
                <a:solidFill>
                  <a:schemeClr val="bg2"/>
                </a:solidFill>
                <a:latin typeface="+mn-lt"/>
              </a:rPr>
              <a:t>spinach</a:t>
            </a:r>
            <a:r>
              <a:rPr lang="pt-BR" sz="2000" b="0" i="0" u="none" strike="noStrike" baseline="0" dirty="0">
                <a:solidFill>
                  <a:schemeClr val="bg2"/>
                </a:solidFill>
                <a:latin typeface="+mn-lt"/>
              </a:rPr>
              <a:t>, </a:t>
            </a:r>
            <a:r>
              <a:rPr lang="pt-BR" sz="2000" b="0" i="1" u="none" strike="noStrike" baseline="0" dirty="0" err="1">
                <a:solidFill>
                  <a:schemeClr val="bg2"/>
                </a:solidFill>
                <a:latin typeface="+mn-lt"/>
              </a:rPr>
              <a:t>information</a:t>
            </a:r>
            <a:r>
              <a:rPr lang="pt-BR" sz="2000" b="0" i="1" u="none" strike="noStrike" baseline="0" dirty="0">
                <a:solidFill>
                  <a:schemeClr val="bg2"/>
                </a:solidFill>
                <a:latin typeface="+mn-lt"/>
              </a:rPr>
              <a:t> </a:t>
            </a:r>
            <a:r>
              <a:rPr lang="pt-BR" sz="2000" b="0" i="0" u="none" strike="noStrike" baseline="0" dirty="0">
                <a:solidFill>
                  <a:schemeClr val="bg2"/>
                </a:solidFill>
                <a:latin typeface="+mn-lt"/>
              </a:rPr>
              <a:t>etc.</a:t>
            </a:r>
          </a:p>
          <a:p>
            <a:pPr algn="l"/>
            <a:endParaRPr sz="2000" dirty="0">
              <a:solidFill>
                <a:schemeClr val="bg2"/>
              </a:solidFill>
              <a:latin typeface="+mn-lt"/>
              <a:ea typeface="Times New Roman"/>
              <a:cs typeface="Times New Roman"/>
              <a:sym typeface="Times New Roman"/>
            </a:endParaRPr>
          </a:p>
          <a:p>
            <a:pPr algn="l"/>
            <a:r>
              <a:rPr lang="pt-BR" sz="2000" b="0" i="0" u="none" strike="noStrike" baseline="0" dirty="0">
                <a:solidFill>
                  <a:schemeClr val="bg2"/>
                </a:solidFill>
                <a:latin typeface="+mn-lt"/>
              </a:rPr>
              <a:t>• Não há uma forma plural.</a:t>
            </a:r>
          </a:p>
          <a:p>
            <a:pPr algn="l"/>
            <a:endParaRPr lang="pt-BR" sz="2000" b="0" i="0" u="none" strike="noStrike" baseline="0" dirty="0">
              <a:solidFill>
                <a:schemeClr val="bg2"/>
              </a:solidFill>
              <a:latin typeface="+mn-lt"/>
            </a:endParaRPr>
          </a:p>
          <a:p>
            <a:pPr algn="l"/>
            <a:r>
              <a:rPr lang="pt-BR" sz="2000" b="0" i="0" u="none" strike="noStrike" baseline="0" dirty="0">
                <a:solidFill>
                  <a:schemeClr val="bg2"/>
                </a:solidFill>
                <a:latin typeface="+mn-lt"/>
              </a:rPr>
              <a:t>• Não usamos </a:t>
            </a:r>
            <a:r>
              <a:rPr lang="pt-BR" sz="2000" i="1" u="none" strike="noStrike" baseline="0" dirty="0">
                <a:solidFill>
                  <a:schemeClr val="bg2"/>
                </a:solidFill>
                <a:latin typeface="+mn-lt"/>
              </a:rPr>
              <a:t>a</a:t>
            </a:r>
            <a:r>
              <a:rPr lang="pt-BR" sz="2000" u="none" strike="noStrike" baseline="0" dirty="0">
                <a:solidFill>
                  <a:schemeClr val="bg2"/>
                </a:solidFill>
                <a:latin typeface="+mn-lt"/>
              </a:rPr>
              <a:t> e </a:t>
            </a:r>
            <a:r>
              <a:rPr lang="pt-BR" sz="2000" i="1" u="none" strike="noStrike" baseline="0" dirty="0" err="1">
                <a:solidFill>
                  <a:schemeClr val="bg2"/>
                </a:solidFill>
                <a:latin typeface="+mn-lt"/>
              </a:rPr>
              <a:t>an</a:t>
            </a:r>
            <a:r>
              <a:rPr lang="pt-BR" sz="2000" i="1" u="none" strike="noStrike" baseline="0" dirty="0">
                <a:solidFill>
                  <a:schemeClr val="bg2"/>
                </a:solidFill>
                <a:latin typeface="+mn-lt"/>
              </a:rPr>
              <a:t> antes </a:t>
            </a:r>
            <a:r>
              <a:rPr lang="pt-BR" sz="2000" b="0" i="1" u="none" strike="noStrike" baseline="0" dirty="0">
                <a:solidFill>
                  <a:schemeClr val="bg2"/>
                </a:solidFill>
                <a:latin typeface="+mn-lt"/>
              </a:rPr>
              <a:t>do substantivo</a:t>
            </a:r>
            <a:r>
              <a:rPr lang="pt-BR" sz="2000" b="0" i="0" u="none" strike="noStrike" baseline="0" dirty="0">
                <a:solidFill>
                  <a:schemeClr val="bg2"/>
                </a:solidFill>
                <a:latin typeface="+mn-lt"/>
              </a:rPr>
              <a:t>. </a:t>
            </a:r>
          </a:p>
          <a:p>
            <a:pPr algn="l"/>
            <a:r>
              <a:rPr lang="en-US" sz="1800" b="0" i="1" u="none" strike="noStrike" baseline="0" dirty="0">
                <a:solidFill>
                  <a:schemeClr val="bg2"/>
                </a:solidFill>
                <a:latin typeface="+mn-lt"/>
              </a:rPr>
              <a:t>This </a:t>
            </a:r>
            <a:r>
              <a:rPr lang="en-US" sz="1800" b="0" i="1" u="sng" strike="noStrike" baseline="0" dirty="0">
                <a:solidFill>
                  <a:schemeClr val="bg2"/>
                </a:solidFill>
                <a:latin typeface="+mn-lt"/>
              </a:rPr>
              <a:t>broccoli</a:t>
            </a:r>
            <a:r>
              <a:rPr lang="en-US" sz="1800" b="0" i="1" u="none" strike="noStrike" baseline="0" dirty="0">
                <a:solidFill>
                  <a:schemeClr val="bg2"/>
                </a:solidFill>
                <a:latin typeface="+mn-lt"/>
              </a:rPr>
              <a:t> is very good!</a:t>
            </a:r>
            <a:endParaRPr lang="pt-BR" sz="1800" b="0" i="0" u="none" strike="noStrike" baseline="0" dirty="0">
              <a:solidFill>
                <a:schemeClr val="bg2"/>
              </a:solidFill>
              <a:latin typeface="+mn-lt"/>
            </a:endParaRPr>
          </a:p>
          <a:p>
            <a:pPr algn="l"/>
            <a:endParaRPr lang="pt-BR" sz="2000" b="0" i="0" u="none" strike="noStrike" baseline="0" dirty="0">
              <a:solidFill>
                <a:schemeClr val="bg2"/>
              </a:solidFill>
              <a:latin typeface="+mn-lt"/>
            </a:endParaRPr>
          </a:p>
          <a:p>
            <a:pPr algn="l"/>
            <a:r>
              <a:rPr lang="pt-BR" sz="2000" b="0" i="0" u="none" strike="noStrike" baseline="0" dirty="0">
                <a:solidFill>
                  <a:schemeClr val="bg2"/>
                </a:solidFill>
                <a:latin typeface="+mn-lt"/>
              </a:rPr>
              <a:t>• Para perguntar a quantidade, usamos </a:t>
            </a:r>
            <a:r>
              <a:rPr lang="pt-BR" sz="2000" i="1" u="none" strike="noStrike" baseline="0" dirty="0" err="1">
                <a:solidFill>
                  <a:schemeClr val="bg2"/>
                </a:solidFill>
                <a:latin typeface="+mn-lt"/>
              </a:rPr>
              <a:t>How</a:t>
            </a:r>
            <a:r>
              <a:rPr lang="pt-BR" sz="2000" i="1" u="none" strike="noStrike" baseline="0" dirty="0">
                <a:solidFill>
                  <a:schemeClr val="bg2"/>
                </a:solidFill>
                <a:latin typeface="+mn-lt"/>
              </a:rPr>
              <a:t> </a:t>
            </a:r>
            <a:r>
              <a:rPr lang="pt-BR" sz="2000" i="1" u="none" strike="noStrike" baseline="0" dirty="0" err="1">
                <a:solidFill>
                  <a:schemeClr val="bg2"/>
                </a:solidFill>
                <a:latin typeface="+mn-lt"/>
              </a:rPr>
              <a:t>much</a:t>
            </a:r>
            <a:r>
              <a:rPr lang="pt-BR" sz="2000" i="0" u="none" strike="noStrike" baseline="0" dirty="0">
                <a:solidFill>
                  <a:schemeClr val="bg2"/>
                </a:solidFill>
                <a:latin typeface="+mn-lt"/>
              </a:rPr>
              <a:t>…?</a:t>
            </a:r>
          </a:p>
          <a:p>
            <a:pPr algn="l"/>
            <a:r>
              <a:rPr lang="en-US" sz="1800" b="1" i="1" u="none" strike="noStrike" baseline="0" dirty="0">
                <a:solidFill>
                  <a:schemeClr val="bg2"/>
                </a:solidFill>
                <a:latin typeface="+mn-lt"/>
              </a:rPr>
              <a:t>How much</a:t>
            </a:r>
            <a:r>
              <a:rPr lang="en-US" sz="1800" b="0" i="1" u="none" strike="noStrike" baseline="0" dirty="0">
                <a:solidFill>
                  <a:schemeClr val="bg2"/>
                </a:solidFill>
                <a:latin typeface="+mn-lt"/>
              </a:rPr>
              <a:t> </a:t>
            </a:r>
            <a:r>
              <a:rPr lang="en-US" sz="1800" b="0" i="1" u="sng" strike="noStrike" baseline="0" dirty="0">
                <a:solidFill>
                  <a:schemeClr val="bg2"/>
                </a:solidFill>
                <a:latin typeface="+mn-lt"/>
              </a:rPr>
              <a:t>spinach</a:t>
            </a:r>
            <a:r>
              <a:rPr lang="en-US" sz="1800" b="0" i="1" u="none" strike="noStrike" baseline="0" dirty="0">
                <a:solidFill>
                  <a:schemeClr val="bg2"/>
                </a:solidFill>
                <a:latin typeface="+mn-lt"/>
              </a:rPr>
              <a:t> do you want?</a:t>
            </a:r>
            <a:endParaRPr sz="1800" dirty="0">
              <a:solidFill>
                <a:schemeClr val="bg2"/>
              </a:solidFill>
              <a:latin typeface="+mn-lt"/>
              <a:ea typeface="Times New Roman"/>
              <a:cs typeface="Times New Roman"/>
              <a:sym typeface="Times New Roman"/>
            </a:endParaRPr>
          </a:p>
        </p:txBody>
      </p:sp>
      <p:sp>
        <p:nvSpPr>
          <p:cNvPr id="2" name="CaixaDeTexto 1">
            <a:extLst>
              <a:ext uri="{FF2B5EF4-FFF2-40B4-BE49-F238E27FC236}">
                <a16:creationId xmlns:a16="http://schemas.microsoft.com/office/drawing/2014/main" id="{CA789B4F-AFE6-707B-831A-2A1E2861A76E}"/>
              </a:ext>
            </a:extLst>
          </p:cNvPr>
          <p:cNvSpPr txBox="1"/>
          <p:nvPr/>
        </p:nvSpPr>
        <p:spPr>
          <a:xfrm>
            <a:off x="432650" y="217173"/>
            <a:ext cx="556563" cy="261610"/>
          </a:xfrm>
          <a:prstGeom prst="rect">
            <a:avLst/>
          </a:prstGeom>
          <a:noFill/>
        </p:spPr>
        <p:txBody>
          <a:bodyPr wrap="none" rtlCol="0">
            <a:spAutoFit/>
          </a:bodyPr>
          <a:lstStyle/>
          <a:p>
            <a:r>
              <a:rPr lang="en-US" sz="1100" b="1" dirty="0">
                <a:solidFill>
                  <a:srgbClr val="374151"/>
                </a:solidFill>
                <a:latin typeface="Roboto"/>
                <a:ea typeface="Roboto"/>
                <a:cs typeface="Roboto"/>
                <a:sym typeface="Roboto"/>
              </a:rPr>
              <a:t>Unit 1</a:t>
            </a:r>
            <a:endParaRPr lang="en-US" sz="1100" dirty="0"/>
          </a:p>
        </p:txBody>
      </p:sp>
    </p:spTree>
  </p:cSld>
  <p:clrMapOvr>
    <a:masterClrMapping/>
  </p:clrMapOvr>
</p:sld>
</file>

<file path=ppt/theme/theme1.xml><?xml version="1.0" encoding="utf-8"?>
<a:theme xmlns:a="http://schemas.openxmlformats.org/drawingml/2006/main"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713</TotalTime>
  <Words>491</Words>
  <Application>Microsoft Office PowerPoint</Application>
  <PresentationFormat>Apresentação na tela (16:9)</PresentationFormat>
  <Paragraphs>58</Paragraphs>
  <Slides>10</Slides>
  <Notes>8</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10</vt:i4>
      </vt:variant>
    </vt:vector>
  </HeadingPairs>
  <TitlesOfParts>
    <vt:vector size="16" baseType="lpstr">
      <vt:lpstr>Roboto</vt:lpstr>
      <vt:lpstr>Times New Roman</vt:lpstr>
      <vt:lpstr>Lato</vt:lpstr>
      <vt:lpstr>Raleway</vt:lpstr>
      <vt:lpstr>Arial</vt:lpstr>
      <vt:lpstr>Streamline</vt:lpstr>
      <vt:lpstr>8º ano</vt:lpstr>
      <vt:lpstr>Discourse Genres</vt:lpstr>
      <vt:lpstr>Apresentação do PowerPoint</vt:lpstr>
      <vt:lpstr>Apresentação do PowerPoint</vt:lpstr>
      <vt:lpstr>Apresentação do PowerPoint</vt:lpstr>
      <vt:lpstr>Apresentação do PowerPoint</vt:lpstr>
      <vt:lpstr>Language Topics</vt:lpstr>
      <vt:lpstr>Countable Nouns</vt:lpstr>
      <vt:lpstr>Uncountable Nouns</vt:lpstr>
      <vt:lpstr>Quantifiers Some and Any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8º ano</dc:title>
  <dc:creator>Vivian Marques Viccino Maffei</dc:creator>
  <cp:lastModifiedBy> </cp:lastModifiedBy>
  <cp:revision>7</cp:revision>
  <dcterms:modified xsi:type="dcterms:W3CDTF">2023-06-21T15:11:12Z</dcterms:modified>
</cp:coreProperties>
</file>