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7"/>
  </p:notesMasterIdLst>
  <p:sldIdLst>
    <p:sldId id="256" r:id="rId2"/>
    <p:sldId id="257" r:id="rId3"/>
    <p:sldId id="271" r:id="rId4"/>
    <p:sldId id="272" r:id="rId5"/>
    <p:sldId id="273" r:id="rId6"/>
    <p:sldId id="274" r:id="rId7"/>
    <p:sldId id="283" r:id="rId8"/>
    <p:sldId id="318" r:id="rId9"/>
    <p:sldId id="284" r:id="rId10"/>
    <p:sldId id="308" r:id="rId11"/>
    <p:sldId id="309" r:id="rId12"/>
    <p:sldId id="310" r:id="rId13"/>
    <p:sldId id="311" r:id="rId14"/>
    <p:sldId id="312" r:id="rId15"/>
    <p:sldId id="313" r:id="rId16"/>
  </p:sldIdLst>
  <p:sldSz cx="9144000" cy="5143500" type="screen16x9"/>
  <p:notesSz cx="6858000" cy="9144000"/>
  <p:embeddedFontLst>
    <p:embeddedFont>
      <p:font typeface="Lato" panose="020F0502020204030203" pitchFamily="34" charset="0"/>
      <p:regular r:id="rId18"/>
      <p:bold r:id="rId19"/>
      <p:italic r:id="rId20"/>
      <p:boldItalic r:id="rId21"/>
    </p:embeddedFont>
    <p:embeddedFont>
      <p:font typeface="Raleway" pitchFamily="2" charset="0"/>
      <p:regular r:id="rId22"/>
      <p:bold r:id="rId23"/>
      <p:italic r:id="rId24"/>
      <p:boldItalic r:id="rId25"/>
    </p:embeddedFont>
    <p:embeddedFont>
      <p:font typeface="Roboto" panose="02000000000000000000" pitchFamily="2"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28C043A-B975-F717-AF2E-2C90C5DA06E5}" v="3" dt="2023-05-23T13:52:25.657"/>
    <p1510:client id="{EFB6EEBF-5458-4E14-B0F3-D8828E98CA88}" v="264" dt="2023-05-15T19:52:27.984"/>
  </p1510:revLst>
</p1510:revInfo>
</file>

<file path=ppt/tableStyles.xml><?xml version="1.0" encoding="utf-8"?>
<a:tblStyleLst xmlns:a="http://schemas.openxmlformats.org/drawingml/2006/main" def="{9465CB53-63F3-4B80-82EF-25649F81A42D}">
  <a:tblStyle styleId="{9465CB53-63F3-4B80-82EF-25649F81A42D}"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99CD48C4-1042-418C-AA7E-1DCFD42DC4C7}"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96" d="100"/>
          <a:sy n="96" d="100"/>
        </p:scale>
        <p:origin x="636" y="78"/>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font" Target="fonts/font9.fntdata"/><Relationship Id="rId3" Type="http://schemas.openxmlformats.org/officeDocument/2006/relationships/slide" Target="slides/slide2.xml"/><Relationship Id="rId21" Type="http://schemas.openxmlformats.org/officeDocument/2006/relationships/font" Target="fonts/font4.fntdata"/><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font" Target="fonts/font8.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29" Type="http://schemas.openxmlformats.org/officeDocument/2006/relationships/font" Target="fonts/font1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7.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openxmlformats.org/officeDocument/2006/relationships/font" Target="fonts/font11.fntdata"/><Relationship Id="rId10" Type="http://schemas.openxmlformats.org/officeDocument/2006/relationships/slide" Target="slides/slide9.xml"/><Relationship Id="rId19" Type="http://schemas.openxmlformats.org/officeDocument/2006/relationships/font" Target="fonts/font2.fntdata"/><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font" Target="fonts/font10.fntdata"/><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g2414b8a82df_0_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89" name="Google Shape;389;g2414b8a82df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4"/>
        <p:cNvGrpSpPr/>
        <p:nvPr/>
      </p:nvGrpSpPr>
      <p:grpSpPr>
        <a:xfrm>
          <a:off x="0" y="0"/>
          <a:ext cx="0" cy="0"/>
          <a:chOff x="0" y="0"/>
          <a:chExt cx="0" cy="0"/>
        </a:xfrm>
      </p:grpSpPr>
      <p:sp>
        <p:nvSpPr>
          <p:cNvPr id="395" name="Google Shape;395;g2414b8a82df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6" name="Google Shape;396;g2414b8a82df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0"/>
        <p:cNvGrpSpPr/>
        <p:nvPr/>
      </p:nvGrpSpPr>
      <p:grpSpPr>
        <a:xfrm>
          <a:off x="0" y="0"/>
          <a:ext cx="0" cy="0"/>
          <a:chOff x="0" y="0"/>
          <a:chExt cx="0" cy="0"/>
        </a:xfrm>
      </p:grpSpPr>
      <p:sp>
        <p:nvSpPr>
          <p:cNvPr id="401" name="Google Shape;401;g2414b8a82df_0_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2" name="Google Shape;402;g2414b8a82df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6"/>
        <p:cNvGrpSpPr/>
        <p:nvPr/>
      </p:nvGrpSpPr>
      <p:grpSpPr>
        <a:xfrm>
          <a:off x="0" y="0"/>
          <a:ext cx="0" cy="0"/>
          <a:chOff x="0" y="0"/>
          <a:chExt cx="0" cy="0"/>
        </a:xfrm>
      </p:grpSpPr>
      <p:sp>
        <p:nvSpPr>
          <p:cNvPr id="407" name="Google Shape;407;g2414b8a82df_0_6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08" name="Google Shape;408;g2414b8a82df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4"/>
        <p:cNvGrpSpPr/>
        <p:nvPr/>
      </p:nvGrpSpPr>
      <p:grpSpPr>
        <a:xfrm>
          <a:off x="0" y="0"/>
          <a:ext cx="0" cy="0"/>
          <a:chOff x="0" y="0"/>
          <a:chExt cx="0" cy="0"/>
        </a:xfrm>
      </p:grpSpPr>
      <p:sp>
        <p:nvSpPr>
          <p:cNvPr id="415" name="Google Shape;415;g2414b8a82df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6" name="Google Shape;416;g2414b8a82df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2414b8a82df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 name="Google Shape;424;g2414b8a82df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1e284b64a77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1e284b64a77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1e25faf4336_1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1e25faf4336_1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Google Shape;165;g242c9df2c4a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6" name="Google Shape;166;g242c9df2c4a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g1e25faf4336_1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1" name="Google Shape;171;g1e25faf4336_1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242c9df2c4a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242c9df2c4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1e25faf4336_1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1e25faf4336_1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g1e25faf4336_1_1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1" name="Google Shape;221;g1e25faf4336_1_1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4542799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g1e284b64a77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6" name="Google Shape;226;g1e284b64a77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lvl1pPr lvl="0">
              <a:spcBef>
                <a:spcPts val="0"/>
              </a:spcBef>
              <a:spcAft>
                <a:spcPts val="0"/>
              </a:spcAft>
              <a:buSzPts val="4200"/>
              <a:buNone/>
              <a:defRPr sz="4200"/>
            </a:lvl1pPr>
            <a:lvl2pPr lvl="1">
              <a:spcBef>
                <a:spcPts val="0"/>
              </a:spcBef>
              <a:spcAft>
                <a:spcPts val="0"/>
              </a:spcAft>
              <a:buSzPts val="4200"/>
              <a:buNone/>
              <a:defRPr sz="4200"/>
            </a:lvl2pPr>
            <a:lvl3pPr lvl="2">
              <a:spcBef>
                <a:spcPts val="0"/>
              </a:spcBef>
              <a:spcAft>
                <a:spcPts val="0"/>
              </a:spcAft>
              <a:buSzPts val="4200"/>
              <a:buNone/>
              <a:defRPr sz="4200"/>
            </a:lvl3pPr>
            <a:lvl4pPr lvl="3">
              <a:spcBef>
                <a:spcPts val="0"/>
              </a:spcBef>
              <a:spcAft>
                <a:spcPts val="0"/>
              </a:spcAft>
              <a:buSzPts val="4200"/>
              <a:buNone/>
              <a:defRPr sz="4200"/>
            </a:lvl4pPr>
            <a:lvl5pPr lvl="4">
              <a:spcBef>
                <a:spcPts val="0"/>
              </a:spcBef>
              <a:spcAft>
                <a:spcPts val="0"/>
              </a:spcAft>
              <a:buSzPts val="4200"/>
              <a:buNone/>
              <a:defRPr sz="4200"/>
            </a:lvl5pPr>
            <a:lvl6pPr lvl="5">
              <a:spcBef>
                <a:spcPts val="0"/>
              </a:spcBef>
              <a:spcAft>
                <a:spcPts val="0"/>
              </a:spcAft>
              <a:buSzPts val="4200"/>
              <a:buNone/>
              <a:defRPr sz="4200"/>
            </a:lvl6pPr>
            <a:lvl7pPr lvl="6">
              <a:spcBef>
                <a:spcPts val="0"/>
              </a:spcBef>
              <a:spcAft>
                <a:spcPts val="0"/>
              </a:spcAft>
              <a:buSzPts val="4200"/>
              <a:buNone/>
              <a:defRPr sz="4200"/>
            </a:lvl7pPr>
            <a:lvl8pPr lvl="7">
              <a:spcBef>
                <a:spcPts val="0"/>
              </a:spcBef>
              <a:spcAft>
                <a:spcPts val="0"/>
              </a:spcAft>
              <a:buSzPts val="4200"/>
              <a:buNone/>
              <a:defRPr sz="4200"/>
            </a:lvl8pPr>
            <a:lvl9pPr lvl="8">
              <a:spcBef>
                <a:spcPts val="0"/>
              </a:spcBef>
              <a:spcAft>
                <a:spcPts val="0"/>
              </a:spcAft>
              <a:buSzPts val="4200"/>
              <a:buNone/>
              <a:defRPr sz="4200"/>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0"/>
              </a:spcBef>
              <a:spcAft>
                <a:spcPts val="0"/>
              </a:spcAft>
              <a:buClr>
                <a:schemeClr val="lt1"/>
              </a:buClr>
              <a:buSzPts val="1100"/>
              <a:buChar char="○"/>
              <a:defRPr>
                <a:solidFill>
                  <a:schemeClr val="lt1"/>
                </a:solidFill>
              </a:defRPr>
            </a:lvl2pPr>
            <a:lvl3pPr marL="1371600" lvl="2" indent="-298450">
              <a:spcBef>
                <a:spcPts val="0"/>
              </a:spcBef>
              <a:spcAft>
                <a:spcPts val="0"/>
              </a:spcAft>
              <a:buClr>
                <a:schemeClr val="lt1"/>
              </a:buClr>
              <a:buSzPts val="1100"/>
              <a:buChar char="■"/>
              <a:defRPr>
                <a:solidFill>
                  <a:schemeClr val="lt1"/>
                </a:solidFill>
              </a:defRPr>
            </a:lvl3pPr>
            <a:lvl4pPr marL="1828800" lvl="3" indent="-298450">
              <a:spcBef>
                <a:spcPts val="0"/>
              </a:spcBef>
              <a:spcAft>
                <a:spcPts val="0"/>
              </a:spcAft>
              <a:buClr>
                <a:schemeClr val="lt1"/>
              </a:buClr>
              <a:buSzPts val="1100"/>
              <a:buChar char="●"/>
              <a:defRPr>
                <a:solidFill>
                  <a:schemeClr val="lt1"/>
                </a:solidFill>
              </a:defRPr>
            </a:lvl4pPr>
            <a:lvl5pPr marL="2286000" lvl="4" indent="-298450">
              <a:spcBef>
                <a:spcPts val="0"/>
              </a:spcBef>
              <a:spcAft>
                <a:spcPts val="0"/>
              </a:spcAft>
              <a:buClr>
                <a:schemeClr val="lt1"/>
              </a:buClr>
              <a:buSzPts val="1100"/>
              <a:buChar char="○"/>
              <a:defRPr>
                <a:solidFill>
                  <a:schemeClr val="lt1"/>
                </a:solidFill>
              </a:defRPr>
            </a:lvl5pPr>
            <a:lvl6pPr marL="2743200" lvl="5" indent="-298450">
              <a:spcBef>
                <a:spcPts val="0"/>
              </a:spcBef>
              <a:spcAft>
                <a:spcPts val="0"/>
              </a:spcAft>
              <a:buClr>
                <a:schemeClr val="lt1"/>
              </a:buClr>
              <a:buSzPts val="1100"/>
              <a:buChar char="■"/>
              <a:defRPr>
                <a:solidFill>
                  <a:schemeClr val="lt1"/>
                </a:solidFill>
              </a:defRPr>
            </a:lvl6pPr>
            <a:lvl7pPr marL="3200400" lvl="6" indent="-298450">
              <a:spcBef>
                <a:spcPts val="0"/>
              </a:spcBef>
              <a:spcAft>
                <a:spcPts val="0"/>
              </a:spcAft>
              <a:buClr>
                <a:schemeClr val="lt1"/>
              </a:buClr>
              <a:buSzPts val="1100"/>
              <a:buChar char="●"/>
              <a:defRPr>
                <a:solidFill>
                  <a:schemeClr val="lt1"/>
                </a:solidFill>
              </a:defRPr>
            </a:lvl7pPr>
            <a:lvl8pPr marL="3657600" lvl="7" indent="-298450">
              <a:spcBef>
                <a:spcPts val="0"/>
              </a:spcBef>
              <a:spcAft>
                <a:spcPts val="0"/>
              </a:spcAft>
              <a:buClr>
                <a:schemeClr val="lt1"/>
              </a:buClr>
              <a:buSzPts val="1100"/>
              <a:buChar char="○"/>
              <a:defRPr>
                <a:solidFill>
                  <a:schemeClr val="lt1"/>
                </a:solidFill>
              </a:defRPr>
            </a:lvl8pPr>
            <a:lvl9pPr marL="4114800" lvl="8" indent="-298450">
              <a:spcBef>
                <a:spcPts val="0"/>
              </a:spcBef>
              <a:spcAft>
                <a:spcPts val="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 name="Google Shape;36;p5"/>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37" name="Google Shape;37;p5"/>
          <p:cNvSpPr txBox="1">
            <a:spLocks noGrp="1"/>
          </p:cNvSpPr>
          <p:nvPr>
            <p:ph type="body" idx="1"/>
          </p:nvPr>
        </p:nvSpPr>
        <p:spPr>
          <a:xfrm>
            <a:off x="729325"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8" name="Google Shape;38;p5"/>
          <p:cNvSpPr txBox="1">
            <a:spLocks noGrp="1"/>
          </p:cNvSpPr>
          <p:nvPr>
            <p:ph type="body" idx="2"/>
          </p:nvPr>
        </p:nvSpPr>
        <p:spPr>
          <a:xfrm>
            <a:off x="4643604" y="2078875"/>
            <a:ext cx="3774300" cy="22611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39" name="Google Shape;39;p5"/>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rmAutofit/>
          </a:bodyPr>
          <a:lstStyle>
            <a:lvl1pPr lvl="0">
              <a:spcBef>
                <a:spcPts val="0"/>
              </a:spcBef>
              <a:spcAft>
                <a:spcPts val="0"/>
              </a:spcAft>
              <a:buSzPts val="2600"/>
              <a:buNone/>
              <a:defRPr sz="2600"/>
            </a:lvl1pPr>
            <a:lvl2pPr lvl="1">
              <a:spcBef>
                <a:spcPts val="0"/>
              </a:spcBef>
              <a:spcAft>
                <a:spcPts val="0"/>
              </a:spcAft>
              <a:buSzPts val="2600"/>
              <a:buNone/>
              <a:defRPr sz="2600"/>
            </a:lvl2pPr>
            <a:lvl3pPr lvl="2">
              <a:spcBef>
                <a:spcPts val="0"/>
              </a:spcBef>
              <a:spcAft>
                <a:spcPts val="0"/>
              </a:spcAft>
              <a:buSzPts val="2600"/>
              <a:buNone/>
              <a:defRPr sz="2600"/>
            </a:lvl3pPr>
            <a:lvl4pPr lvl="3">
              <a:spcBef>
                <a:spcPts val="0"/>
              </a:spcBef>
              <a:spcAft>
                <a:spcPts val="0"/>
              </a:spcAft>
              <a:buSzPts val="2600"/>
              <a:buNone/>
              <a:defRPr sz="2600"/>
            </a:lvl4pPr>
            <a:lvl5pPr lvl="4">
              <a:spcBef>
                <a:spcPts val="0"/>
              </a:spcBef>
              <a:spcAft>
                <a:spcPts val="0"/>
              </a:spcAft>
              <a:buSzPts val="2600"/>
              <a:buNone/>
              <a:defRPr sz="2600"/>
            </a:lvl5pPr>
            <a:lvl6pPr lvl="5">
              <a:spcBef>
                <a:spcPts val="0"/>
              </a:spcBef>
              <a:spcAft>
                <a:spcPts val="0"/>
              </a:spcAft>
              <a:buSzPts val="2600"/>
              <a:buNone/>
              <a:defRPr sz="2600"/>
            </a:lvl6pPr>
            <a:lvl7pPr lvl="6">
              <a:spcBef>
                <a:spcPts val="0"/>
              </a:spcBef>
              <a:spcAft>
                <a:spcPts val="0"/>
              </a:spcAft>
              <a:buSzPts val="2600"/>
              <a:buNone/>
              <a:defRPr sz="2600"/>
            </a:lvl7pPr>
            <a:lvl8pPr lvl="7">
              <a:spcBef>
                <a:spcPts val="0"/>
              </a:spcBef>
              <a:spcAft>
                <a:spcPts val="0"/>
              </a:spcAft>
              <a:buSzPts val="2600"/>
              <a:buNone/>
              <a:defRPr sz="2600"/>
            </a:lvl8pPr>
            <a:lvl9pPr lvl="8">
              <a:spcBef>
                <a:spcPts val="0"/>
              </a:spcBef>
              <a:spcAft>
                <a:spcPts val="0"/>
              </a:spcAft>
              <a:buSzPts val="2600"/>
              <a:buNone/>
              <a:defRPr sz="2600"/>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rmAutofit/>
          </a:bodyPr>
          <a:lstStyle>
            <a:lvl1pPr marL="457200" lvl="0" indent="-311150">
              <a:spcBef>
                <a:spcPts val="0"/>
              </a:spcBef>
              <a:spcAft>
                <a:spcPts val="0"/>
              </a:spcAft>
              <a:buSzPts val="1300"/>
              <a:buChar char="●"/>
              <a:defRPr/>
            </a:lvl1pPr>
            <a:lvl2pPr marL="914400" lvl="1" indent="-298450">
              <a:spcBef>
                <a:spcPts val="0"/>
              </a:spcBef>
              <a:spcAft>
                <a:spcPts val="0"/>
              </a:spcAft>
              <a:buSzPts val="1100"/>
              <a:buChar char="○"/>
              <a:defRPr/>
            </a:lvl2pPr>
            <a:lvl3pPr marL="1371600" lvl="2" indent="-298450">
              <a:spcBef>
                <a:spcPts val="0"/>
              </a:spcBef>
              <a:spcAft>
                <a:spcPts val="0"/>
              </a:spcAft>
              <a:buSzPts val="1100"/>
              <a:buChar char="■"/>
              <a:defRPr/>
            </a:lvl3pPr>
            <a:lvl4pPr marL="1828800" lvl="3" indent="-298450">
              <a:spcBef>
                <a:spcPts val="0"/>
              </a:spcBef>
              <a:spcAft>
                <a:spcPts val="0"/>
              </a:spcAft>
              <a:buSzPts val="1100"/>
              <a:buChar char="●"/>
              <a:defRPr/>
            </a:lvl4pPr>
            <a:lvl5pPr marL="2286000" lvl="4" indent="-298450">
              <a:spcBef>
                <a:spcPts val="0"/>
              </a:spcBef>
              <a:spcAft>
                <a:spcPts val="0"/>
              </a:spcAft>
              <a:buSzPts val="1100"/>
              <a:buChar char="○"/>
              <a:defRPr/>
            </a:lvl5pPr>
            <a:lvl6pPr marL="2743200" lvl="5" indent="-298450">
              <a:spcBef>
                <a:spcPts val="0"/>
              </a:spcBef>
              <a:spcAft>
                <a:spcPts val="0"/>
              </a:spcAft>
              <a:buSzPts val="1100"/>
              <a:buChar char="■"/>
              <a:defRPr/>
            </a:lvl6pPr>
            <a:lvl7pPr marL="3200400" lvl="6" indent="-298450">
              <a:spcBef>
                <a:spcPts val="0"/>
              </a:spcBef>
              <a:spcAft>
                <a:spcPts val="0"/>
              </a:spcAft>
              <a:buSzPts val="1100"/>
              <a:buChar char="●"/>
              <a:defRPr/>
            </a:lvl7pPr>
            <a:lvl8pPr marL="3657600" lvl="7" indent="-298450">
              <a:spcBef>
                <a:spcPts val="0"/>
              </a:spcBef>
              <a:spcAft>
                <a:spcPts val="0"/>
              </a:spcAft>
              <a:buSzPts val="1100"/>
              <a:buChar char="○"/>
              <a:defRPr/>
            </a:lvl8pPr>
            <a:lvl9pPr marL="4114800" lvl="8" indent="-298450">
              <a:spcBef>
                <a:spcPts val="0"/>
              </a:spcBef>
              <a:spcAft>
                <a:spcPts val="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pt-B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1pPr>
            <a:lvl2pPr lvl="1">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2pPr>
            <a:lvl3pPr lvl="2">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3pPr>
            <a:lvl4pPr lvl="3">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4pPr>
            <a:lvl5pPr lvl="4">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5pPr>
            <a:lvl6pPr lvl="5">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6pPr>
            <a:lvl7pPr lvl="6">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7pPr>
            <a:lvl8pPr lvl="7">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8pPr>
            <a:lvl9pPr lvl="8">
              <a:spcBef>
                <a:spcPts val="0"/>
              </a:spcBef>
              <a:spcAft>
                <a:spcPts val="0"/>
              </a:spcAft>
              <a:buClr>
                <a:schemeClr val="dk2"/>
              </a:buClr>
              <a:buSzPts val="2800"/>
              <a:buFont typeface="Raleway"/>
              <a:buNone/>
              <a:defRPr sz="28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0"/>
              </a:spcBef>
              <a:spcAft>
                <a:spcPts val="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pt-BR"/>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2.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5900" dirty="0"/>
              <a:t>7º ano</a:t>
            </a:r>
            <a:endParaRPr sz="5900" dirty="0"/>
          </a:p>
        </p:txBody>
      </p:sp>
      <p:sp>
        <p:nvSpPr>
          <p:cNvPr id="2" name="CaixaDeTexto 1">
            <a:extLst>
              <a:ext uri="{FF2B5EF4-FFF2-40B4-BE49-F238E27FC236}">
                <a16:creationId xmlns:a16="http://schemas.microsoft.com/office/drawing/2014/main" id="{72CEDC82-070F-FE4B-4EB3-35087B657E74}"/>
              </a:ext>
            </a:extLst>
          </p:cNvPr>
          <p:cNvSpPr txBox="1"/>
          <p:nvPr/>
        </p:nvSpPr>
        <p:spPr>
          <a:xfrm>
            <a:off x="3911203" y="67469"/>
            <a:ext cx="1330325" cy="30777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pt-BR" b="1" dirty="0"/>
              <a:t>CONJUNTO 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65"/>
          <p:cNvSpPr txBox="1"/>
          <p:nvPr/>
        </p:nvSpPr>
        <p:spPr>
          <a:xfrm>
            <a:off x="445950" y="323970"/>
            <a:ext cx="8252100" cy="846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pt-BR" sz="4300" dirty="0" err="1">
                <a:solidFill>
                  <a:srgbClr val="4A86E8"/>
                </a:solidFill>
                <a:latin typeface="Roboto"/>
                <a:ea typeface="Roboto"/>
                <a:cs typeface="Roboto"/>
                <a:sym typeface="Roboto"/>
              </a:rPr>
              <a:t>Past</a:t>
            </a:r>
            <a:r>
              <a:rPr lang="pt-BR" sz="4300" dirty="0">
                <a:solidFill>
                  <a:srgbClr val="4A86E8"/>
                </a:solidFill>
                <a:latin typeface="Roboto"/>
                <a:ea typeface="Roboto"/>
                <a:cs typeface="Roboto"/>
                <a:sym typeface="Roboto"/>
              </a:rPr>
              <a:t> </a:t>
            </a:r>
            <a:r>
              <a:rPr lang="pt-BR" sz="4300" dirty="0" err="1">
                <a:solidFill>
                  <a:srgbClr val="4A86E8"/>
                </a:solidFill>
                <a:latin typeface="Roboto"/>
                <a:ea typeface="Roboto"/>
                <a:cs typeface="Roboto"/>
                <a:sym typeface="Roboto"/>
              </a:rPr>
              <a:t>Progressive</a:t>
            </a:r>
            <a:endParaRPr sz="4300" i="1" dirty="0">
              <a:solidFill>
                <a:srgbClr val="4A86E8"/>
              </a:solidFill>
              <a:latin typeface="Roboto"/>
              <a:ea typeface="Roboto"/>
              <a:cs typeface="Roboto"/>
              <a:sym typeface="Roboto"/>
            </a:endParaRPr>
          </a:p>
        </p:txBody>
      </p:sp>
      <p:sp>
        <p:nvSpPr>
          <p:cNvPr id="392" name="Google Shape;392;p65"/>
          <p:cNvSpPr txBox="1"/>
          <p:nvPr/>
        </p:nvSpPr>
        <p:spPr>
          <a:xfrm>
            <a:off x="952500" y="1187080"/>
            <a:ext cx="7551600" cy="1015632"/>
          </a:xfrm>
          <a:prstGeom prst="rect">
            <a:avLst/>
          </a:prstGeom>
          <a:noFill/>
          <a:ln>
            <a:noFill/>
          </a:ln>
        </p:spPr>
        <p:txBody>
          <a:bodyPr spcFirstLastPara="1" wrap="square" lIns="91425" tIns="91425" rIns="91425" bIns="91425" anchor="t" anchorCtr="0">
            <a:spAutoFit/>
          </a:bodyPr>
          <a:lstStyle/>
          <a:p>
            <a:pPr marL="0" lvl="0" indent="0" rtl="0">
              <a:lnSpc>
                <a:spcPct val="150000"/>
              </a:lnSpc>
              <a:spcBef>
                <a:spcPts val="0"/>
              </a:spcBef>
              <a:spcAft>
                <a:spcPts val="0"/>
              </a:spcAft>
              <a:buNone/>
            </a:pPr>
            <a:r>
              <a:rPr lang="pt-BR" sz="1800" dirty="0"/>
              <a:t>O </a:t>
            </a:r>
            <a:r>
              <a:rPr lang="pt-BR" sz="1800" i="1" dirty="0" err="1"/>
              <a:t>past</a:t>
            </a:r>
            <a:r>
              <a:rPr lang="pt-BR" sz="1800" i="1" dirty="0"/>
              <a:t> </a:t>
            </a:r>
            <a:r>
              <a:rPr lang="pt-BR" sz="1800" i="1" dirty="0" err="1"/>
              <a:t>progressive</a:t>
            </a:r>
            <a:r>
              <a:rPr lang="pt-BR" sz="1800" i="1" dirty="0"/>
              <a:t> </a:t>
            </a:r>
            <a:r>
              <a:rPr lang="pt-BR" sz="1800" dirty="0"/>
              <a:t>é usado para descrever ações ou eventos que estavam em andamento no passado.</a:t>
            </a:r>
            <a:endParaRPr sz="1800" dirty="0"/>
          </a:p>
        </p:txBody>
      </p:sp>
      <p:graphicFrame>
        <p:nvGraphicFramePr>
          <p:cNvPr id="393" name="Google Shape;393;p65"/>
          <p:cNvGraphicFramePr/>
          <p:nvPr>
            <p:extLst>
              <p:ext uri="{D42A27DB-BD31-4B8C-83A1-F6EECF244321}">
                <p14:modId xmlns:p14="http://schemas.microsoft.com/office/powerpoint/2010/main" val="2743657783"/>
              </p:ext>
            </p:extLst>
          </p:nvPr>
        </p:nvGraphicFramePr>
        <p:xfrm>
          <a:off x="952500" y="2080790"/>
          <a:ext cx="7239000" cy="2224920"/>
        </p:xfrm>
        <a:graphic>
          <a:graphicData uri="http://schemas.openxmlformats.org/drawingml/2006/table">
            <a:tbl>
              <a:tblPr>
                <a:noFill/>
                <a:tableStyleId>{99CD48C4-1042-418C-AA7E-1DCFD42DC4C7}</a:tableStyleId>
              </a:tblPr>
              <a:tblGrid>
                <a:gridCol w="2188475">
                  <a:extLst>
                    <a:ext uri="{9D8B030D-6E8A-4147-A177-3AD203B41FA5}">
                      <a16:colId xmlns:a16="http://schemas.microsoft.com/office/drawing/2014/main" val="20000"/>
                    </a:ext>
                  </a:extLst>
                </a:gridCol>
                <a:gridCol w="5050525">
                  <a:extLst>
                    <a:ext uri="{9D8B030D-6E8A-4147-A177-3AD203B41FA5}">
                      <a16:colId xmlns:a16="http://schemas.microsoft.com/office/drawing/2014/main" val="20001"/>
                    </a:ext>
                  </a:extLst>
                </a:gridCol>
              </a:tblGrid>
              <a:tr h="381000">
                <a:tc gridSpan="2">
                  <a:txBody>
                    <a:bodyPr/>
                    <a:lstStyle/>
                    <a:p>
                      <a:pPr marL="0" lvl="0" indent="0" algn="ctr" rtl="0">
                        <a:spcBef>
                          <a:spcPts val="0"/>
                        </a:spcBef>
                        <a:spcAft>
                          <a:spcPts val="0"/>
                        </a:spcAft>
                        <a:buNone/>
                      </a:pPr>
                      <a:r>
                        <a:rPr lang="pt-BR" b="1">
                          <a:solidFill>
                            <a:schemeClr val="dk1"/>
                          </a:solidFill>
                        </a:rPr>
                        <a:t>Afirmativa</a:t>
                      </a:r>
                      <a:endParaRPr b="1">
                        <a:solidFill>
                          <a:schemeClr val="dk1"/>
                        </a:solidFill>
                      </a:endParaRPr>
                    </a:p>
                  </a:txBody>
                  <a:tcPr marL="91425" marR="91425" marT="91425" marB="91425"/>
                </a:tc>
                <a:tc hMerge="1">
                  <a:txBody>
                    <a:bodyPr/>
                    <a:lstStyle/>
                    <a:p>
                      <a:endParaRPr lang="en-US"/>
                    </a:p>
                  </a:txBody>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pt-BR" b="0" i="1" dirty="0" err="1"/>
                        <a:t>was</a:t>
                      </a:r>
                      <a:r>
                        <a:rPr lang="pt-BR" b="0" i="1" dirty="0"/>
                        <a:t>/</a:t>
                      </a:r>
                      <a:r>
                        <a:rPr lang="pt-BR" b="0" i="1" dirty="0" err="1"/>
                        <a:t>were</a:t>
                      </a:r>
                      <a:r>
                        <a:rPr lang="pt-BR" b="0" i="1" dirty="0"/>
                        <a:t> </a:t>
                      </a:r>
                      <a:r>
                        <a:rPr lang="pt-BR" b="0" dirty="0"/>
                        <a:t>+ </a:t>
                      </a:r>
                      <a:r>
                        <a:rPr lang="pt-BR" b="0" i="1" dirty="0"/>
                        <a:t>-</a:t>
                      </a:r>
                      <a:r>
                        <a:rPr lang="pt-BR" b="0" i="1" dirty="0" err="1"/>
                        <a:t>ing</a:t>
                      </a:r>
                      <a:r>
                        <a:rPr lang="pt-BR" b="0" dirty="0"/>
                        <a:t> ao final do verbo principal</a:t>
                      </a:r>
                      <a:endParaRPr b="0" dirty="0"/>
                    </a:p>
                  </a:txBody>
                  <a:tcPr marL="91425" marR="91425" marT="91425" marB="91425"/>
                </a:tc>
                <a:tc>
                  <a:txBody>
                    <a:bodyPr/>
                    <a:lstStyle/>
                    <a:p>
                      <a:pPr marL="0" lvl="0" indent="0" algn="l" rtl="0">
                        <a:spcBef>
                          <a:spcPts val="0"/>
                        </a:spcBef>
                        <a:spcAft>
                          <a:spcPts val="0"/>
                        </a:spcAft>
                        <a:buNone/>
                      </a:pPr>
                      <a:r>
                        <a:rPr lang="pt-BR" i="1" dirty="0"/>
                        <a:t>I </a:t>
                      </a:r>
                      <a:r>
                        <a:rPr lang="pt-BR" b="1" i="1" dirty="0" err="1"/>
                        <a:t>was</a:t>
                      </a:r>
                      <a:r>
                        <a:rPr lang="pt-BR" b="1" i="1" dirty="0"/>
                        <a:t> </a:t>
                      </a:r>
                      <a:r>
                        <a:rPr lang="pt-BR" b="1" i="1" dirty="0" err="1"/>
                        <a:t>walking</a:t>
                      </a:r>
                      <a:r>
                        <a:rPr lang="pt-BR" i="1" dirty="0"/>
                        <a:t> </a:t>
                      </a:r>
                      <a:r>
                        <a:rPr lang="pt-BR" i="1" dirty="0" err="1"/>
                        <a:t>my</a:t>
                      </a:r>
                      <a:r>
                        <a:rPr lang="pt-BR" i="1" dirty="0"/>
                        <a:t> dog </a:t>
                      </a:r>
                      <a:r>
                        <a:rPr lang="pt-BR" i="1" dirty="0" err="1"/>
                        <a:t>yesterday</a:t>
                      </a:r>
                      <a:r>
                        <a:rPr lang="pt-BR" i="1" dirty="0"/>
                        <a:t> </a:t>
                      </a:r>
                      <a:r>
                        <a:rPr lang="pt-BR" i="1" dirty="0" err="1"/>
                        <a:t>after</a:t>
                      </a:r>
                      <a:r>
                        <a:rPr lang="pt-BR" i="1" dirty="0"/>
                        <a:t> </a:t>
                      </a:r>
                      <a:r>
                        <a:rPr lang="pt-BR" i="1" dirty="0" err="1"/>
                        <a:t>school</a:t>
                      </a:r>
                      <a:r>
                        <a:rPr lang="pt-BR" i="1" dirty="0"/>
                        <a:t>.</a:t>
                      </a:r>
                      <a:endParaRPr i="1" dirty="0"/>
                    </a:p>
                    <a:p>
                      <a:pPr marL="0" lvl="0" indent="0" algn="l" rtl="0">
                        <a:spcBef>
                          <a:spcPts val="0"/>
                        </a:spcBef>
                        <a:spcAft>
                          <a:spcPts val="0"/>
                        </a:spcAft>
                        <a:buNone/>
                      </a:pPr>
                      <a:r>
                        <a:rPr lang="pt-BR" i="1" dirty="0" err="1"/>
                        <a:t>My</a:t>
                      </a:r>
                      <a:r>
                        <a:rPr lang="pt-BR" i="1" dirty="0"/>
                        <a:t> friends </a:t>
                      </a:r>
                      <a:r>
                        <a:rPr lang="pt-BR" b="1" i="1" dirty="0" err="1"/>
                        <a:t>were</a:t>
                      </a:r>
                      <a:r>
                        <a:rPr lang="pt-BR" b="1" i="1" dirty="0"/>
                        <a:t> </a:t>
                      </a:r>
                      <a:r>
                        <a:rPr lang="pt-BR" b="1" i="1" dirty="0" err="1"/>
                        <a:t>feeding</a:t>
                      </a:r>
                      <a:r>
                        <a:rPr lang="pt-BR" i="1" dirty="0"/>
                        <a:t> </a:t>
                      </a:r>
                      <a:r>
                        <a:rPr lang="pt-BR" i="1" dirty="0" err="1"/>
                        <a:t>the</a:t>
                      </a:r>
                      <a:r>
                        <a:rPr lang="pt-BR" i="1" dirty="0"/>
                        <a:t> </a:t>
                      </a:r>
                      <a:r>
                        <a:rPr lang="pt-BR" i="1" dirty="0" err="1"/>
                        <a:t>cats</a:t>
                      </a:r>
                      <a:r>
                        <a:rPr lang="pt-BR" i="1" dirty="0"/>
                        <a:t> in </a:t>
                      </a:r>
                      <a:r>
                        <a:rPr lang="pt-BR" i="1" dirty="0" err="1"/>
                        <a:t>the</a:t>
                      </a:r>
                      <a:r>
                        <a:rPr lang="pt-BR" i="1" dirty="0"/>
                        <a:t> </a:t>
                      </a:r>
                      <a:r>
                        <a:rPr lang="pt-BR" i="1" dirty="0" err="1"/>
                        <a:t>streets</a:t>
                      </a:r>
                      <a:r>
                        <a:rPr lang="pt-BR" i="1" dirty="0"/>
                        <a:t> </a:t>
                      </a:r>
                      <a:r>
                        <a:rPr lang="pt-BR" i="1" dirty="0" err="1"/>
                        <a:t>this</a:t>
                      </a:r>
                      <a:r>
                        <a:rPr lang="pt-BR" i="1" dirty="0"/>
                        <a:t> </a:t>
                      </a:r>
                      <a:r>
                        <a:rPr lang="pt-BR" i="1" dirty="0" err="1"/>
                        <a:t>morning</a:t>
                      </a:r>
                      <a:r>
                        <a:rPr lang="pt-BR" i="1" dirty="0"/>
                        <a:t>.</a:t>
                      </a:r>
                      <a:endParaRPr dirty="0"/>
                    </a:p>
                  </a:txBody>
                  <a:tcPr marL="91425" marR="91425" marT="91425" marB="91425"/>
                </a:tc>
                <a:extLst>
                  <a:ext uri="{0D108BD9-81ED-4DB2-BD59-A6C34878D82A}">
                    <a16:rowId xmlns:a16="http://schemas.microsoft.com/office/drawing/2014/main" val="10001"/>
                  </a:ext>
                </a:extLst>
              </a:tr>
              <a:tr h="381000">
                <a:tc gridSpan="2">
                  <a:txBody>
                    <a:bodyPr/>
                    <a:lstStyle/>
                    <a:p>
                      <a:pPr marL="0" lvl="0" indent="0" algn="ctr" rtl="0">
                        <a:spcBef>
                          <a:spcPts val="0"/>
                        </a:spcBef>
                        <a:spcAft>
                          <a:spcPts val="0"/>
                        </a:spcAft>
                        <a:buNone/>
                      </a:pPr>
                      <a:r>
                        <a:rPr lang="pt-BR" b="1" i="0" dirty="0">
                          <a:solidFill>
                            <a:srgbClr val="FF0000"/>
                          </a:solidFill>
                        </a:rPr>
                        <a:t>Negativa</a:t>
                      </a:r>
                      <a:endParaRPr b="1" i="0" dirty="0">
                        <a:solidFill>
                          <a:srgbClr val="FF0000"/>
                        </a:solidFill>
                      </a:endParaRPr>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a:txBody>
                    <a:bodyPr/>
                    <a:lstStyle/>
                    <a:p>
                      <a:pPr marL="0" lvl="0" indent="0" algn="l" rtl="0">
                        <a:spcBef>
                          <a:spcPts val="0"/>
                        </a:spcBef>
                        <a:spcAft>
                          <a:spcPts val="0"/>
                        </a:spcAft>
                        <a:buNone/>
                      </a:pPr>
                      <a:r>
                        <a:rPr lang="pt-BR" b="0" i="1" dirty="0" err="1"/>
                        <a:t>was</a:t>
                      </a:r>
                      <a:r>
                        <a:rPr lang="pt-BR" b="0" i="1" dirty="0"/>
                        <a:t>/</a:t>
                      </a:r>
                      <a:r>
                        <a:rPr lang="pt-BR" b="0" i="1" dirty="0" err="1"/>
                        <a:t>were</a:t>
                      </a:r>
                      <a:r>
                        <a:rPr lang="pt-BR" b="0" i="1" dirty="0"/>
                        <a:t> + </a:t>
                      </a:r>
                      <a:r>
                        <a:rPr lang="pt-BR" b="0" i="1" dirty="0" err="1"/>
                        <a:t>not</a:t>
                      </a:r>
                      <a:r>
                        <a:rPr lang="pt-BR" b="0" i="1" dirty="0"/>
                        <a:t> (</a:t>
                      </a:r>
                      <a:r>
                        <a:rPr lang="pt-BR" b="0" i="1" dirty="0" err="1"/>
                        <a:t>wasn’t</a:t>
                      </a:r>
                      <a:r>
                        <a:rPr lang="pt-BR" b="0" i="1" dirty="0"/>
                        <a:t>/</a:t>
                      </a:r>
                      <a:r>
                        <a:rPr lang="pt-BR" b="0" i="1" dirty="0" err="1"/>
                        <a:t>weren’t</a:t>
                      </a:r>
                      <a:r>
                        <a:rPr lang="pt-BR" b="0" i="1" dirty="0"/>
                        <a:t>) </a:t>
                      </a:r>
                      <a:r>
                        <a:rPr lang="pt-BR" b="0" dirty="0"/>
                        <a:t>+ -</a:t>
                      </a:r>
                      <a:r>
                        <a:rPr lang="pt-BR" b="0" i="1" dirty="0" err="1"/>
                        <a:t>ing</a:t>
                      </a:r>
                      <a:r>
                        <a:rPr lang="pt-BR" b="0" dirty="0"/>
                        <a:t> ao final do verbo principal</a:t>
                      </a:r>
                      <a:endParaRPr b="0" dirty="0"/>
                    </a:p>
                  </a:txBody>
                  <a:tcPr marL="91425" marR="91425" marT="91425" marB="91425"/>
                </a:tc>
                <a:tc>
                  <a:txBody>
                    <a:bodyPr/>
                    <a:lstStyle/>
                    <a:p>
                      <a:pPr marL="0" lvl="0" indent="0" algn="l" rtl="0">
                        <a:spcBef>
                          <a:spcPts val="0"/>
                        </a:spcBef>
                        <a:spcAft>
                          <a:spcPts val="0"/>
                        </a:spcAft>
                        <a:buNone/>
                      </a:pPr>
                      <a:r>
                        <a:rPr lang="pt-BR" i="1" dirty="0" err="1"/>
                        <a:t>My</a:t>
                      </a:r>
                      <a:r>
                        <a:rPr lang="pt-BR" i="1" dirty="0"/>
                        <a:t> dog </a:t>
                      </a:r>
                      <a:r>
                        <a:rPr lang="pt-BR" b="1" i="1" dirty="0" err="1"/>
                        <a:t>wasn’t</a:t>
                      </a:r>
                      <a:r>
                        <a:rPr lang="pt-BR" b="1" i="1" dirty="0"/>
                        <a:t> </a:t>
                      </a:r>
                      <a:r>
                        <a:rPr lang="pt-BR" b="1" i="1" dirty="0" err="1"/>
                        <a:t>barking</a:t>
                      </a:r>
                      <a:r>
                        <a:rPr lang="pt-BR" i="1" dirty="0"/>
                        <a:t>.</a:t>
                      </a:r>
                      <a:endParaRPr i="1" dirty="0"/>
                    </a:p>
                  </a:txBody>
                  <a:tcPr marL="91425" marR="91425" marT="91425" marB="91425"/>
                </a:tc>
                <a:extLst>
                  <a:ext uri="{0D108BD9-81ED-4DB2-BD59-A6C34878D82A}">
                    <a16:rowId xmlns:a16="http://schemas.microsoft.com/office/drawing/2014/main" val="10003"/>
                  </a:ext>
                </a:extLst>
              </a:tr>
            </a:tbl>
          </a:graphicData>
        </a:graphic>
      </p:graphicFrame>
      <p:pic>
        <p:nvPicPr>
          <p:cNvPr id="2" name="Gráfico 1" descr="Círculo com seta para a esquerda estrutura de tópicos">
            <a:extLst>
              <a:ext uri="{FF2B5EF4-FFF2-40B4-BE49-F238E27FC236}">
                <a16:creationId xmlns:a16="http://schemas.microsoft.com/office/drawing/2014/main" id="{BA536273-D4B5-446E-A2D3-89D03ADB573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91500" y="4396178"/>
            <a:ext cx="647700" cy="647700"/>
          </a:xfrm>
          <a:prstGeom prst="rect">
            <a:avLst/>
          </a:prstGeom>
        </p:spPr>
      </p:pic>
      <p:sp>
        <p:nvSpPr>
          <p:cNvPr id="3" name="CaixaDeTexto 2">
            <a:extLst>
              <a:ext uri="{FF2B5EF4-FFF2-40B4-BE49-F238E27FC236}">
                <a16:creationId xmlns:a16="http://schemas.microsoft.com/office/drawing/2014/main" id="{9B28D00D-0D52-3740-EEC1-FB105832EFF9}"/>
              </a:ext>
            </a:extLst>
          </p:cNvPr>
          <p:cNvSpPr txBox="1"/>
          <p:nvPr/>
        </p:nvSpPr>
        <p:spPr>
          <a:xfrm>
            <a:off x="432650" y="217173"/>
            <a:ext cx="556563" cy="261610"/>
          </a:xfrm>
          <a:prstGeom prst="rect">
            <a:avLst/>
          </a:prstGeom>
          <a:noFill/>
        </p:spPr>
        <p:txBody>
          <a:bodyPr wrap="none" rtlCol="0">
            <a:spAutoFit/>
          </a:bodyPr>
          <a:lstStyle/>
          <a:p>
            <a:r>
              <a:rPr lang="pt-BR" sz="1100" b="1" dirty="0">
                <a:solidFill>
                  <a:srgbClr val="374151"/>
                </a:solidFill>
                <a:latin typeface="Roboto"/>
                <a:ea typeface="Roboto"/>
                <a:cs typeface="Roboto"/>
                <a:sym typeface="Roboto"/>
              </a:rPr>
              <a:t>Unit 6</a:t>
            </a:r>
            <a:endParaRPr lang="en-US" sz="11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97"/>
        <p:cNvGrpSpPr/>
        <p:nvPr/>
      </p:nvGrpSpPr>
      <p:grpSpPr>
        <a:xfrm>
          <a:off x="0" y="0"/>
          <a:ext cx="0" cy="0"/>
          <a:chOff x="0" y="0"/>
          <a:chExt cx="0" cy="0"/>
        </a:xfrm>
      </p:grpSpPr>
      <p:graphicFrame>
        <p:nvGraphicFramePr>
          <p:cNvPr id="399" name="Google Shape;399;p66"/>
          <p:cNvGraphicFramePr/>
          <p:nvPr>
            <p:extLst>
              <p:ext uri="{D42A27DB-BD31-4B8C-83A1-F6EECF244321}">
                <p14:modId xmlns:p14="http://schemas.microsoft.com/office/powerpoint/2010/main" val="1187897556"/>
              </p:ext>
            </p:extLst>
          </p:nvPr>
        </p:nvGraphicFramePr>
        <p:xfrm>
          <a:off x="1035475" y="1634625"/>
          <a:ext cx="7239000" cy="2224920"/>
        </p:xfrm>
        <a:graphic>
          <a:graphicData uri="http://schemas.openxmlformats.org/drawingml/2006/table">
            <a:tbl>
              <a:tblPr>
                <a:noFill/>
                <a:tableStyleId>{99CD48C4-1042-418C-AA7E-1DCFD42DC4C7}</a:tableStyleId>
              </a:tblPr>
              <a:tblGrid>
                <a:gridCol w="2188475">
                  <a:extLst>
                    <a:ext uri="{9D8B030D-6E8A-4147-A177-3AD203B41FA5}">
                      <a16:colId xmlns:a16="http://schemas.microsoft.com/office/drawing/2014/main" val="20000"/>
                    </a:ext>
                  </a:extLst>
                </a:gridCol>
                <a:gridCol w="5050525">
                  <a:extLst>
                    <a:ext uri="{9D8B030D-6E8A-4147-A177-3AD203B41FA5}">
                      <a16:colId xmlns:a16="http://schemas.microsoft.com/office/drawing/2014/main" val="20001"/>
                    </a:ext>
                  </a:extLst>
                </a:gridCol>
              </a:tblGrid>
              <a:tr h="381000">
                <a:tc gridSpan="2">
                  <a:txBody>
                    <a:bodyPr/>
                    <a:lstStyle/>
                    <a:p>
                      <a:pPr marL="0" lvl="0" indent="0" algn="ctr" rtl="0">
                        <a:spcBef>
                          <a:spcPts val="0"/>
                        </a:spcBef>
                        <a:spcAft>
                          <a:spcPts val="0"/>
                        </a:spcAft>
                        <a:buNone/>
                      </a:pPr>
                      <a:r>
                        <a:rPr lang="pt-BR" b="1">
                          <a:solidFill>
                            <a:srgbClr val="F8B323"/>
                          </a:solidFill>
                        </a:rPr>
                        <a:t>Interrogativa</a:t>
                      </a:r>
                      <a:endParaRPr b="1">
                        <a:solidFill>
                          <a:srgbClr val="F8B323"/>
                        </a:solidFill>
                      </a:endParaRPr>
                    </a:p>
                  </a:txBody>
                  <a:tcPr marL="91425" marR="91425" marT="91425" marB="91425"/>
                </a:tc>
                <a:tc hMerge="1">
                  <a:txBody>
                    <a:bodyPr/>
                    <a:lstStyle/>
                    <a:p>
                      <a:endParaRPr lang="en-US"/>
                    </a:p>
                  </a:txBody>
                  <a:tcPr/>
                </a:tc>
                <a:extLst>
                  <a:ext uri="{0D108BD9-81ED-4DB2-BD59-A6C34878D82A}">
                    <a16:rowId xmlns:a16="http://schemas.microsoft.com/office/drawing/2014/main" val="10000"/>
                  </a:ext>
                </a:extLst>
              </a:tr>
              <a:tr h="381000">
                <a:tc>
                  <a:txBody>
                    <a:bodyPr/>
                    <a:lstStyle/>
                    <a:p>
                      <a:pPr marL="0" lvl="0" indent="0" algn="l" rtl="0">
                        <a:spcBef>
                          <a:spcPts val="0"/>
                        </a:spcBef>
                        <a:spcAft>
                          <a:spcPts val="0"/>
                        </a:spcAft>
                        <a:buNone/>
                      </a:pPr>
                      <a:r>
                        <a:rPr lang="pt-BR" b="0" i="1" dirty="0" err="1"/>
                        <a:t>was</a:t>
                      </a:r>
                      <a:r>
                        <a:rPr lang="pt-BR" b="0" i="1" dirty="0"/>
                        <a:t>/</a:t>
                      </a:r>
                      <a:r>
                        <a:rPr lang="pt-BR" b="0" i="1" dirty="0" err="1"/>
                        <a:t>were</a:t>
                      </a:r>
                      <a:r>
                        <a:rPr lang="pt-BR" b="0" i="1" dirty="0"/>
                        <a:t> </a:t>
                      </a:r>
                      <a:r>
                        <a:rPr lang="pt-BR" b="0" dirty="0"/>
                        <a:t>+ sujeito + </a:t>
                      </a:r>
                      <a:r>
                        <a:rPr lang="pt-BR" b="0" i="1" dirty="0" err="1"/>
                        <a:t>ing</a:t>
                      </a:r>
                      <a:r>
                        <a:rPr lang="pt-BR" b="0" i="1" dirty="0"/>
                        <a:t> </a:t>
                      </a:r>
                      <a:r>
                        <a:rPr lang="pt-BR" b="0" dirty="0"/>
                        <a:t>ao final do verbo principal</a:t>
                      </a:r>
                      <a:endParaRPr b="0" dirty="0"/>
                    </a:p>
                  </a:txBody>
                  <a:tcPr marL="91425" marR="91425" marT="91425" marB="91425"/>
                </a:tc>
                <a:tc>
                  <a:txBody>
                    <a:bodyPr/>
                    <a:lstStyle/>
                    <a:p>
                      <a:pPr marL="0" lvl="0" indent="0" algn="l" rtl="0">
                        <a:spcBef>
                          <a:spcPts val="0"/>
                        </a:spcBef>
                        <a:spcAft>
                          <a:spcPts val="0"/>
                        </a:spcAft>
                        <a:buNone/>
                      </a:pPr>
                      <a:r>
                        <a:rPr lang="pt-BR" b="1" i="1"/>
                        <a:t>Was </a:t>
                      </a:r>
                      <a:r>
                        <a:rPr lang="pt-BR" i="1"/>
                        <a:t>he </a:t>
                      </a:r>
                      <a:r>
                        <a:rPr lang="pt-BR" b="1" i="1"/>
                        <a:t>barking</a:t>
                      </a:r>
                      <a:r>
                        <a:rPr lang="pt-BR" i="1"/>
                        <a:t>?</a:t>
                      </a:r>
                      <a:endParaRPr/>
                    </a:p>
                  </a:txBody>
                  <a:tcPr marL="91425" marR="91425" marT="91425" marB="91425"/>
                </a:tc>
                <a:extLst>
                  <a:ext uri="{0D108BD9-81ED-4DB2-BD59-A6C34878D82A}">
                    <a16:rowId xmlns:a16="http://schemas.microsoft.com/office/drawing/2014/main" val="10001"/>
                  </a:ext>
                </a:extLst>
              </a:tr>
              <a:tr h="381000">
                <a:tc gridSpan="2">
                  <a:txBody>
                    <a:bodyPr/>
                    <a:lstStyle/>
                    <a:p>
                      <a:pPr marL="0" lvl="0" indent="0" algn="ctr" rtl="0">
                        <a:spcBef>
                          <a:spcPts val="0"/>
                        </a:spcBef>
                        <a:spcAft>
                          <a:spcPts val="0"/>
                        </a:spcAft>
                        <a:buNone/>
                      </a:pPr>
                      <a:r>
                        <a:rPr lang="pt-BR" b="1">
                          <a:solidFill>
                            <a:srgbClr val="F8B323"/>
                          </a:solidFill>
                        </a:rPr>
                        <a:t>Respostas curtas — afirmativa e negativa</a:t>
                      </a:r>
                      <a:endParaRPr b="1">
                        <a:solidFill>
                          <a:srgbClr val="F8B323"/>
                        </a:solidFill>
                      </a:endParaRPr>
                    </a:p>
                  </a:txBody>
                  <a:tcPr marL="91425" marR="91425" marT="91425" marB="91425"/>
                </a:tc>
                <a:tc hMerge="1">
                  <a:txBody>
                    <a:bodyPr/>
                    <a:lstStyle/>
                    <a:p>
                      <a:endParaRPr lang="en-US"/>
                    </a:p>
                  </a:txBody>
                  <a:tcPr/>
                </a:tc>
                <a:extLst>
                  <a:ext uri="{0D108BD9-81ED-4DB2-BD59-A6C34878D82A}">
                    <a16:rowId xmlns:a16="http://schemas.microsoft.com/office/drawing/2014/main" val="10002"/>
                  </a:ext>
                </a:extLst>
              </a:tr>
              <a:tr h="381000">
                <a:tc gridSpan="2">
                  <a:txBody>
                    <a:bodyPr/>
                    <a:lstStyle/>
                    <a:p>
                      <a:pPr marL="0" lvl="0" indent="0" algn="ctr" rtl="0">
                        <a:spcBef>
                          <a:spcPts val="0"/>
                        </a:spcBef>
                        <a:spcAft>
                          <a:spcPts val="0"/>
                        </a:spcAft>
                        <a:buNone/>
                      </a:pPr>
                      <a:r>
                        <a:rPr lang="pt-BR" i="1" dirty="0">
                          <a:solidFill>
                            <a:schemeClr val="dk2"/>
                          </a:solidFill>
                        </a:rPr>
                        <a:t>Yes, </a:t>
                      </a:r>
                      <a:r>
                        <a:rPr lang="pt-BR" i="1" dirty="0" err="1">
                          <a:solidFill>
                            <a:schemeClr val="dk2"/>
                          </a:solidFill>
                        </a:rPr>
                        <a:t>he</a:t>
                      </a:r>
                      <a:r>
                        <a:rPr lang="pt-BR" i="1" dirty="0">
                          <a:solidFill>
                            <a:schemeClr val="dk2"/>
                          </a:solidFill>
                        </a:rPr>
                        <a:t> </a:t>
                      </a:r>
                      <a:r>
                        <a:rPr lang="pt-BR" i="1" dirty="0" err="1">
                          <a:solidFill>
                            <a:schemeClr val="dk2"/>
                          </a:solidFill>
                        </a:rPr>
                        <a:t>was</a:t>
                      </a:r>
                      <a:r>
                        <a:rPr lang="pt-BR" i="1" dirty="0">
                          <a:solidFill>
                            <a:schemeClr val="dk2"/>
                          </a:solidFill>
                        </a:rPr>
                        <a:t>. / No, </a:t>
                      </a:r>
                      <a:r>
                        <a:rPr lang="pt-BR" i="1" dirty="0" err="1">
                          <a:solidFill>
                            <a:schemeClr val="dk2"/>
                          </a:solidFill>
                        </a:rPr>
                        <a:t>he</a:t>
                      </a:r>
                      <a:r>
                        <a:rPr lang="pt-BR" i="1" dirty="0">
                          <a:solidFill>
                            <a:schemeClr val="dk2"/>
                          </a:solidFill>
                        </a:rPr>
                        <a:t> </a:t>
                      </a:r>
                      <a:r>
                        <a:rPr lang="pt-BR" i="1" dirty="0" err="1">
                          <a:solidFill>
                            <a:schemeClr val="dk2"/>
                          </a:solidFill>
                        </a:rPr>
                        <a:t>wasn’t</a:t>
                      </a:r>
                      <a:r>
                        <a:rPr lang="pt-BR" i="1" dirty="0">
                          <a:solidFill>
                            <a:schemeClr val="dk2"/>
                          </a:solidFill>
                        </a:rPr>
                        <a:t>.</a:t>
                      </a:r>
                      <a:endParaRPr i="1" dirty="0">
                        <a:solidFill>
                          <a:schemeClr val="dk2"/>
                        </a:solidFill>
                      </a:endParaRPr>
                    </a:p>
                    <a:p>
                      <a:pPr marL="0" lvl="0" indent="0" algn="ctr" rtl="0">
                        <a:spcBef>
                          <a:spcPts val="0"/>
                        </a:spcBef>
                        <a:spcAft>
                          <a:spcPts val="0"/>
                        </a:spcAft>
                        <a:buNone/>
                      </a:pPr>
                      <a:r>
                        <a:rPr lang="pt-BR" i="1" dirty="0">
                          <a:solidFill>
                            <a:schemeClr val="dk2"/>
                          </a:solidFill>
                        </a:rPr>
                        <a:t>Yes, </a:t>
                      </a:r>
                      <a:r>
                        <a:rPr lang="pt-BR" i="1" dirty="0" err="1">
                          <a:solidFill>
                            <a:schemeClr val="dk2"/>
                          </a:solidFill>
                        </a:rPr>
                        <a:t>they</a:t>
                      </a:r>
                      <a:r>
                        <a:rPr lang="pt-BR" i="1" dirty="0">
                          <a:solidFill>
                            <a:schemeClr val="dk2"/>
                          </a:solidFill>
                        </a:rPr>
                        <a:t> </a:t>
                      </a:r>
                      <a:r>
                        <a:rPr lang="pt-BR" i="1" dirty="0" err="1">
                          <a:solidFill>
                            <a:schemeClr val="dk2"/>
                          </a:solidFill>
                        </a:rPr>
                        <a:t>were</a:t>
                      </a:r>
                      <a:r>
                        <a:rPr lang="pt-BR" i="1" dirty="0">
                          <a:solidFill>
                            <a:schemeClr val="dk2"/>
                          </a:solidFill>
                        </a:rPr>
                        <a:t>. / No, </a:t>
                      </a:r>
                      <a:r>
                        <a:rPr lang="pt-BR" i="1" dirty="0" err="1">
                          <a:solidFill>
                            <a:schemeClr val="dk2"/>
                          </a:solidFill>
                        </a:rPr>
                        <a:t>they</a:t>
                      </a:r>
                      <a:r>
                        <a:rPr lang="pt-BR" i="1" dirty="0">
                          <a:solidFill>
                            <a:schemeClr val="dk2"/>
                          </a:solidFill>
                        </a:rPr>
                        <a:t> </a:t>
                      </a:r>
                      <a:r>
                        <a:rPr lang="pt-BR" i="1" dirty="0" err="1">
                          <a:solidFill>
                            <a:schemeClr val="dk2"/>
                          </a:solidFill>
                        </a:rPr>
                        <a:t>weren’t</a:t>
                      </a:r>
                      <a:r>
                        <a:rPr lang="pt-BR" i="1" dirty="0">
                          <a:solidFill>
                            <a:schemeClr val="dk2"/>
                          </a:solidFill>
                        </a:rPr>
                        <a:t>.</a:t>
                      </a:r>
                      <a:endParaRPr i="1" dirty="0">
                        <a:solidFill>
                          <a:schemeClr val="dk2"/>
                        </a:solidFill>
                      </a:endParaRPr>
                    </a:p>
                  </a:txBody>
                  <a:tcPr marL="91425" marR="91425" marT="91425" marB="91425"/>
                </a:tc>
                <a:tc hMerge="1">
                  <a:txBody>
                    <a:bodyPr/>
                    <a:lstStyle/>
                    <a:p>
                      <a:endParaRPr lang="en-US"/>
                    </a:p>
                  </a:txBody>
                  <a:tcPr/>
                </a:tc>
                <a:extLst>
                  <a:ext uri="{0D108BD9-81ED-4DB2-BD59-A6C34878D82A}">
                    <a16:rowId xmlns:a16="http://schemas.microsoft.com/office/drawing/2014/main" val="10003"/>
                  </a:ext>
                </a:extLst>
              </a:tr>
            </a:tbl>
          </a:graphicData>
        </a:graphic>
      </p:graphicFrame>
      <p:pic>
        <p:nvPicPr>
          <p:cNvPr id="2" name="Gráfico 1" descr="Círculo com seta para a esquerda estrutura de tópicos">
            <a:extLst>
              <a:ext uri="{FF2B5EF4-FFF2-40B4-BE49-F238E27FC236}">
                <a16:creationId xmlns:a16="http://schemas.microsoft.com/office/drawing/2014/main" id="{CD998176-FF8B-3119-9F2F-E1F7614C23C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950625" y="4204267"/>
            <a:ext cx="647700" cy="6477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03"/>
        <p:cNvGrpSpPr/>
        <p:nvPr/>
      </p:nvGrpSpPr>
      <p:grpSpPr>
        <a:xfrm>
          <a:off x="0" y="0"/>
          <a:ext cx="0" cy="0"/>
          <a:chOff x="0" y="0"/>
          <a:chExt cx="0" cy="0"/>
        </a:xfrm>
      </p:grpSpPr>
      <p:graphicFrame>
        <p:nvGraphicFramePr>
          <p:cNvPr id="405" name="Google Shape;405;p67"/>
          <p:cNvGraphicFramePr/>
          <p:nvPr>
            <p:extLst>
              <p:ext uri="{D42A27DB-BD31-4B8C-83A1-F6EECF244321}">
                <p14:modId xmlns:p14="http://schemas.microsoft.com/office/powerpoint/2010/main" val="2241308171"/>
              </p:ext>
            </p:extLst>
          </p:nvPr>
        </p:nvGraphicFramePr>
        <p:xfrm>
          <a:off x="1076950" y="1365461"/>
          <a:ext cx="7239000" cy="3139888"/>
        </p:xfrm>
        <a:graphic>
          <a:graphicData uri="http://schemas.openxmlformats.org/drawingml/2006/table">
            <a:tbl>
              <a:tblPr>
                <a:noFill/>
                <a:tableStyleId>{99CD48C4-1042-418C-AA7E-1DCFD42DC4C7}</a:tableStyleId>
              </a:tblPr>
              <a:tblGrid>
                <a:gridCol w="7239000">
                  <a:extLst>
                    <a:ext uri="{9D8B030D-6E8A-4147-A177-3AD203B41FA5}">
                      <a16:colId xmlns:a16="http://schemas.microsoft.com/office/drawing/2014/main" val="20000"/>
                    </a:ext>
                  </a:extLst>
                </a:gridCol>
              </a:tblGrid>
              <a:tr h="381000">
                <a:tc>
                  <a:txBody>
                    <a:bodyPr/>
                    <a:lstStyle/>
                    <a:p>
                      <a:pPr marL="0" lvl="0" indent="0" algn="ctr" rtl="0">
                        <a:spcBef>
                          <a:spcPts val="0"/>
                        </a:spcBef>
                        <a:spcAft>
                          <a:spcPts val="0"/>
                        </a:spcAft>
                        <a:buNone/>
                      </a:pPr>
                      <a:r>
                        <a:rPr lang="pt-BR" sz="1800" b="1" dirty="0">
                          <a:solidFill>
                            <a:srgbClr val="9900FF"/>
                          </a:solidFill>
                        </a:rPr>
                        <a:t>Ortografia -</a:t>
                      </a:r>
                      <a:r>
                        <a:rPr lang="pt-BR" sz="1800" b="1" dirty="0" err="1">
                          <a:solidFill>
                            <a:srgbClr val="9900FF"/>
                          </a:solidFill>
                        </a:rPr>
                        <a:t>ing</a:t>
                      </a:r>
                      <a:endParaRPr sz="1800" b="1" dirty="0">
                        <a:solidFill>
                          <a:srgbClr val="9900FF"/>
                        </a:solidFill>
                      </a:endParaRPr>
                    </a:p>
                  </a:txBody>
                  <a:tcPr marL="91425" marR="91425" marT="91425" marB="91425"/>
                </a:tc>
                <a:extLst>
                  <a:ext uri="{0D108BD9-81ED-4DB2-BD59-A6C34878D82A}">
                    <a16:rowId xmlns:a16="http://schemas.microsoft.com/office/drawing/2014/main" val="10000"/>
                  </a:ext>
                </a:extLst>
              </a:tr>
              <a:tr h="381000">
                <a:tc>
                  <a:txBody>
                    <a:bodyPr/>
                    <a:lstStyle/>
                    <a:p>
                      <a:pPr marL="0" lvl="0" indent="0" algn="l" rtl="0">
                        <a:lnSpc>
                          <a:spcPct val="115000"/>
                        </a:lnSpc>
                        <a:spcBef>
                          <a:spcPts val="0"/>
                        </a:spcBef>
                        <a:spcAft>
                          <a:spcPts val="0"/>
                        </a:spcAft>
                        <a:buNone/>
                      </a:pPr>
                      <a:r>
                        <a:rPr lang="pt-BR" sz="1600" dirty="0">
                          <a:solidFill>
                            <a:schemeClr val="dk2"/>
                          </a:solidFill>
                        </a:rPr>
                        <a:t>• Maioria dos verbos: + </a:t>
                      </a:r>
                      <a:r>
                        <a:rPr lang="pt-BR" sz="1600" b="1" i="1" dirty="0">
                          <a:solidFill>
                            <a:schemeClr val="dk2"/>
                          </a:solidFill>
                        </a:rPr>
                        <a:t>-</a:t>
                      </a:r>
                      <a:r>
                        <a:rPr lang="pt-BR" sz="1600" b="1" i="1" dirty="0" err="1">
                          <a:solidFill>
                            <a:schemeClr val="dk2"/>
                          </a:solidFill>
                        </a:rPr>
                        <a:t>ing</a:t>
                      </a:r>
                      <a:r>
                        <a:rPr lang="pt-BR" sz="1600" b="1" i="1" dirty="0">
                          <a:solidFill>
                            <a:schemeClr val="dk2"/>
                          </a:solidFill>
                        </a:rPr>
                        <a:t> </a:t>
                      </a:r>
                      <a:r>
                        <a:rPr lang="pt-BR" sz="1600" i="0" dirty="0">
                          <a:solidFill>
                            <a:schemeClr val="dk2"/>
                          </a:solidFill>
                        </a:rPr>
                        <a:t>(</a:t>
                      </a:r>
                      <a:r>
                        <a:rPr lang="pt-BR" sz="1600" b="0" i="1" dirty="0" err="1">
                          <a:solidFill>
                            <a:schemeClr val="dk2"/>
                          </a:solidFill>
                        </a:rPr>
                        <a:t>sing</a:t>
                      </a:r>
                      <a:r>
                        <a:rPr lang="pt-BR" sz="1600" b="0" i="1" dirty="0">
                          <a:solidFill>
                            <a:schemeClr val="dk2"/>
                          </a:solidFill>
                        </a:rPr>
                        <a:t> – </a:t>
                      </a:r>
                      <a:r>
                        <a:rPr lang="pt-BR" sz="1600" b="0" i="1" dirty="0" err="1">
                          <a:solidFill>
                            <a:schemeClr val="dk2"/>
                          </a:solidFill>
                        </a:rPr>
                        <a:t>sing</a:t>
                      </a:r>
                      <a:r>
                        <a:rPr lang="pt-BR" sz="1600" b="1" i="1" dirty="0" err="1">
                          <a:solidFill>
                            <a:schemeClr val="dk2"/>
                          </a:solidFill>
                        </a:rPr>
                        <a:t>ing</a:t>
                      </a:r>
                      <a:r>
                        <a:rPr lang="pt-BR" sz="1600" b="0" i="0" dirty="0">
                          <a:solidFill>
                            <a:schemeClr val="dk2"/>
                          </a:solidFill>
                        </a:rPr>
                        <a:t>)</a:t>
                      </a:r>
                      <a:endParaRPr sz="1600" b="0" i="0" dirty="0">
                        <a:solidFill>
                          <a:schemeClr val="dk2"/>
                        </a:solidFill>
                      </a:endParaRPr>
                    </a:p>
                    <a:p>
                      <a:pPr marL="0" lvl="0" indent="0" algn="l" rtl="0">
                        <a:lnSpc>
                          <a:spcPct val="115000"/>
                        </a:lnSpc>
                        <a:spcBef>
                          <a:spcPts val="0"/>
                        </a:spcBef>
                        <a:spcAft>
                          <a:spcPts val="0"/>
                        </a:spcAft>
                        <a:buNone/>
                      </a:pPr>
                      <a:r>
                        <a:rPr lang="pt-BR" sz="1600" dirty="0">
                          <a:solidFill>
                            <a:schemeClr val="dk2"/>
                          </a:solidFill>
                        </a:rPr>
                        <a:t>• Maioria dos verbos terminados em </a:t>
                      </a:r>
                      <a:r>
                        <a:rPr lang="pt-BR" sz="1600" b="1" dirty="0">
                          <a:solidFill>
                            <a:schemeClr val="dk2"/>
                          </a:solidFill>
                        </a:rPr>
                        <a:t>-e</a:t>
                      </a:r>
                      <a:r>
                        <a:rPr lang="pt-BR" sz="1600" dirty="0">
                          <a:solidFill>
                            <a:schemeClr val="dk2"/>
                          </a:solidFill>
                        </a:rPr>
                        <a:t>: elimina-se -e + </a:t>
                      </a:r>
                      <a:r>
                        <a:rPr lang="pt-BR" sz="1600" b="1" i="1" dirty="0">
                          <a:solidFill>
                            <a:schemeClr val="dk2"/>
                          </a:solidFill>
                        </a:rPr>
                        <a:t>-</a:t>
                      </a:r>
                      <a:r>
                        <a:rPr lang="pt-BR" sz="1600" b="1" i="1" dirty="0" err="1">
                          <a:solidFill>
                            <a:schemeClr val="dk2"/>
                          </a:solidFill>
                        </a:rPr>
                        <a:t>ing</a:t>
                      </a:r>
                      <a:r>
                        <a:rPr lang="pt-BR" sz="1600" dirty="0">
                          <a:solidFill>
                            <a:schemeClr val="dk2"/>
                          </a:solidFill>
                        </a:rPr>
                        <a:t> </a:t>
                      </a:r>
                      <a:r>
                        <a:rPr lang="pt-BR" sz="1600" b="0" dirty="0">
                          <a:solidFill>
                            <a:schemeClr val="dk2"/>
                          </a:solidFill>
                        </a:rPr>
                        <a:t>(</a:t>
                      </a:r>
                      <a:r>
                        <a:rPr lang="pt-BR" sz="1600" b="0" i="1" dirty="0">
                          <a:solidFill>
                            <a:schemeClr val="dk2"/>
                          </a:solidFill>
                        </a:rPr>
                        <a:t>tak</a:t>
                      </a:r>
                      <a:r>
                        <a:rPr lang="pt-BR" sz="1600" b="1" i="1" dirty="0">
                          <a:solidFill>
                            <a:schemeClr val="dk2"/>
                          </a:solidFill>
                        </a:rPr>
                        <a:t>e</a:t>
                      </a:r>
                      <a:r>
                        <a:rPr lang="pt-BR" sz="1600" b="0" i="1" dirty="0">
                          <a:solidFill>
                            <a:schemeClr val="dk2"/>
                          </a:solidFill>
                        </a:rPr>
                        <a:t> – </a:t>
                      </a:r>
                      <a:r>
                        <a:rPr lang="pt-BR" sz="1600" b="0" i="1" dirty="0" err="1">
                          <a:solidFill>
                            <a:schemeClr val="dk2"/>
                          </a:solidFill>
                        </a:rPr>
                        <a:t>tak</a:t>
                      </a:r>
                      <a:r>
                        <a:rPr lang="pt-BR" sz="1600" b="1" i="1" dirty="0" err="1">
                          <a:solidFill>
                            <a:schemeClr val="dk2"/>
                          </a:solidFill>
                        </a:rPr>
                        <a:t>ing</a:t>
                      </a:r>
                      <a:r>
                        <a:rPr lang="pt-BR" sz="1600" b="0" i="0" dirty="0">
                          <a:solidFill>
                            <a:schemeClr val="dk2"/>
                          </a:solidFill>
                        </a:rPr>
                        <a:t>)</a:t>
                      </a:r>
                      <a:endParaRPr sz="1600" b="0" i="0" dirty="0">
                        <a:solidFill>
                          <a:schemeClr val="dk2"/>
                        </a:solidFill>
                      </a:endParaRPr>
                    </a:p>
                    <a:p>
                      <a:pPr marL="0" lvl="0" indent="0" algn="l" rtl="0">
                        <a:lnSpc>
                          <a:spcPct val="115000"/>
                        </a:lnSpc>
                        <a:spcBef>
                          <a:spcPts val="0"/>
                        </a:spcBef>
                        <a:spcAft>
                          <a:spcPts val="0"/>
                        </a:spcAft>
                        <a:buNone/>
                      </a:pPr>
                      <a:r>
                        <a:rPr lang="pt-BR" sz="1600" dirty="0">
                          <a:solidFill>
                            <a:schemeClr val="dk2"/>
                          </a:solidFill>
                        </a:rPr>
                        <a:t>• Verbos terminados em </a:t>
                      </a:r>
                      <a:r>
                        <a:rPr lang="pt-BR" sz="1600" b="1" dirty="0">
                          <a:solidFill>
                            <a:schemeClr val="dk2"/>
                          </a:solidFill>
                        </a:rPr>
                        <a:t>-</a:t>
                      </a:r>
                      <a:r>
                        <a:rPr lang="pt-BR" sz="1600" b="1" dirty="0" err="1">
                          <a:solidFill>
                            <a:schemeClr val="dk2"/>
                          </a:solidFill>
                        </a:rPr>
                        <a:t>ee</a:t>
                      </a:r>
                      <a:r>
                        <a:rPr lang="pt-BR" sz="1600" dirty="0">
                          <a:solidFill>
                            <a:schemeClr val="dk2"/>
                          </a:solidFill>
                        </a:rPr>
                        <a:t> ou </a:t>
                      </a:r>
                      <a:r>
                        <a:rPr lang="pt-BR" sz="1600" b="1" dirty="0">
                          <a:solidFill>
                            <a:schemeClr val="dk2"/>
                          </a:solidFill>
                        </a:rPr>
                        <a:t>-</a:t>
                      </a:r>
                      <a:r>
                        <a:rPr lang="pt-BR" sz="1600" b="1" dirty="0" err="1">
                          <a:solidFill>
                            <a:schemeClr val="dk2"/>
                          </a:solidFill>
                        </a:rPr>
                        <a:t>oe</a:t>
                      </a:r>
                      <a:r>
                        <a:rPr lang="pt-BR" sz="1600" dirty="0">
                          <a:solidFill>
                            <a:schemeClr val="dk2"/>
                          </a:solidFill>
                        </a:rPr>
                        <a:t>: + </a:t>
                      </a:r>
                      <a:r>
                        <a:rPr lang="pt-BR" sz="1600" b="1" i="1" dirty="0">
                          <a:solidFill>
                            <a:schemeClr val="dk2"/>
                          </a:solidFill>
                        </a:rPr>
                        <a:t>-</a:t>
                      </a:r>
                      <a:r>
                        <a:rPr lang="pt-BR" sz="1600" b="1" i="1" dirty="0" err="1">
                          <a:solidFill>
                            <a:schemeClr val="dk2"/>
                          </a:solidFill>
                        </a:rPr>
                        <a:t>ing</a:t>
                      </a:r>
                      <a:r>
                        <a:rPr lang="pt-BR" sz="1600" dirty="0">
                          <a:solidFill>
                            <a:schemeClr val="dk2"/>
                          </a:solidFill>
                        </a:rPr>
                        <a:t> </a:t>
                      </a:r>
                      <a:r>
                        <a:rPr lang="pt-BR" sz="1600" b="0" i="0" dirty="0">
                          <a:solidFill>
                            <a:schemeClr val="dk2"/>
                          </a:solidFill>
                        </a:rPr>
                        <a:t>(</a:t>
                      </a:r>
                      <a:r>
                        <a:rPr lang="pt-BR" sz="1600" b="0" i="1" dirty="0" err="1">
                          <a:solidFill>
                            <a:schemeClr val="dk2"/>
                          </a:solidFill>
                        </a:rPr>
                        <a:t>s</a:t>
                      </a:r>
                      <a:r>
                        <a:rPr lang="pt-BR" sz="1600" b="1" i="1" dirty="0" err="1">
                          <a:solidFill>
                            <a:schemeClr val="dk2"/>
                          </a:solidFill>
                        </a:rPr>
                        <a:t>ee</a:t>
                      </a:r>
                      <a:r>
                        <a:rPr lang="pt-BR" sz="1600" b="0" i="1" dirty="0">
                          <a:solidFill>
                            <a:schemeClr val="dk2"/>
                          </a:solidFill>
                        </a:rPr>
                        <a:t> – </a:t>
                      </a:r>
                      <a:r>
                        <a:rPr lang="pt-BR" sz="1600" b="0" i="1" dirty="0" err="1">
                          <a:solidFill>
                            <a:schemeClr val="dk2"/>
                          </a:solidFill>
                        </a:rPr>
                        <a:t>see</a:t>
                      </a:r>
                      <a:r>
                        <a:rPr lang="pt-BR" sz="1600" b="1" i="1" dirty="0" err="1">
                          <a:solidFill>
                            <a:schemeClr val="dk2"/>
                          </a:solidFill>
                        </a:rPr>
                        <a:t>ing</a:t>
                      </a:r>
                      <a:r>
                        <a:rPr lang="pt-BR" sz="1600" b="0" i="0" dirty="0">
                          <a:solidFill>
                            <a:schemeClr val="dk2"/>
                          </a:solidFill>
                        </a:rPr>
                        <a:t>).</a:t>
                      </a:r>
                      <a:endParaRPr sz="1600" b="0" i="0" dirty="0">
                        <a:solidFill>
                          <a:schemeClr val="dk2"/>
                        </a:solidFill>
                      </a:endParaRPr>
                    </a:p>
                    <a:p>
                      <a:pPr marL="0" lvl="0" indent="0" algn="l" rtl="0">
                        <a:lnSpc>
                          <a:spcPct val="115000"/>
                        </a:lnSpc>
                        <a:spcBef>
                          <a:spcPts val="0"/>
                        </a:spcBef>
                        <a:spcAft>
                          <a:spcPts val="0"/>
                        </a:spcAft>
                        <a:buNone/>
                      </a:pPr>
                      <a:r>
                        <a:rPr lang="pt-BR" sz="1600" dirty="0">
                          <a:solidFill>
                            <a:schemeClr val="dk2"/>
                          </a:solidFill>
                        </a:rPr>
                        <a:t>• Verbos terminados em </a:t>
                      </a:r>
                      <a:r>
                        <a:rPr lang="pt-BR" sz="1600" b="1" i="1" dirty="0">
                          <a:solidFill>
                            <a:schemeClr val="dk2"/>
                          </a:solidFill>
                        </a:rPr>
                        <a:t>-</a:t>
                      </a:r>
                      <a:r>
                        <a:rPr lang="pt-BR" sz="1600" b="1" i="1" dirty="0" err="1">
                          <a:solidFill>
                            <a:schemeClr val="dk2"/>
                          </a:solidFill>
                        </a:rPr>
                        <a:t>ie</a:t>
                      </a:r>
                      <a:r>
                        <a:rPr lang="pt-BR" sz="1600" dirty="0">
                          <a:solidFill>
                            <a:schemeClr val="dk2"/>
                          </a:solidFill>
                        </a:rPr>
                        <a:t>: elimina-se -</a:t>
                      </a:r>
                      <a:r>
                        <a:rPr lang="pt-BR" sz="1600" dirty="0" err="1">
                          <a:solidFill>
                            <a:schemeClr val="dk2"/>
                          </a:solidFill>
                        </a:rPr>
                        <a:t>ie</a:t>
                      </a:r>
                      <a:r>
                        <a:rPr lang="pt-BR" sz="1600" dirty="0">
                          <a:solidFill>
                            <a:schemeClr val="dk2"/>
                          </a:solidFill>
                        </a:rPr>
                        <a:t> + </a:t>
                      </a:r>
                      <a:r>
                        <a:rPr lang="pt-BR" sz="1600" b="1" i="1" dirty="0">
                          <a:solidFill>
                            <a:schemeClr val="dk2"/>
                          </a:solidFill>
                        </a:rPr>
                        <a:t>-y </a:t>
                      </a:r>
                      <a:r>
                        <a:rPr lang="pt-BR" sz="1600" dirty="0">
                          <a:solidFill>
                            <a:schemeClr val="dk2"/>
                          </a:solidFill>
                        </a:rPr>
                        <a:t>+ </a:t>
                      </a:r>
                      <a:r>
                        <a:rPr lang="pt-BR" sz="1600" b="1" i="1" dirty="0">
                          <a:solidFill>
                            <a:schemeClr val="dk2"/>
                          </a:solidFill>
                        </a:rPr>
                        <a:t>-</a:t>
                      </a:r>
                      <a:r>
                        <a:rPr lang="pt-BR" sz="1600" b="1" i="1" dirty="0" err="1">
                          <a:solidFill>
                            <a:schemeClr val="dk2"/>
                          </a:solidFill>
                        </a:rPr>
                        <a:t>ing</a:t>
                      </a:r>
                      <a:r>
                        <a:rPr lang="pt-BR" sz="1600" dirty="0">
                          <a:solidFill>
                            <a:schemeClr val="dk2"/>
                          </a:solidFill>
                        </a:rPr>
                        <a:t> </a:t>
                      </a:r>
                      <a:r>
                        <a:rPr lang="pt-BR" sz="1600" b="0" i="0" dirty="0">
                          <a:solidFill>
                            <a:schemeClr val="dk2"/>
                          </a:solidFill>
                        </a:rPr>
                        <a:t>(</a:t>
                      </a:r>
                      <a:r>
                        <a:rPr lang="pt-BR" sz="1600" b="0" i="1" dirty="0">
                          <a:solidFill>
                            <a:schemeClr val="dk2"/>
                          </a:solidFill>
                        </a:rPr>
                        <a:t>l</a:t>
                      </a:r>
                      <a:r>
                        <a:rPr lang="pt-BR" sz="1600" b="1" i="1" dirty="0">
                          <a:solidFill>
                            <a:schemeClr val="dk2"/>
                          </a:solidFill>
                        </a:rPr>
                        <a:t>ie</a:t>
                      </a:r>
                      <a:r>
                        <a:rPr lang="pt-BR" sz="1600" b="0" i="1" dirty="0">
                          <a:solidFill>
                            <a:schemeClr val="dk2"/>
                          </a:solidFill>
                        </a:rPr>
                        <a:t> – </a:t>
                      </a:r>
                      <a:r>
                        <a:rPr lang="pt-BR" sz="1600" b="0" i="1" dirty="0" err="1">
                          <a:solidFill>
                            <a:schemeClr val="dk2"/>
                          </a:solidFill>
                        </a:rPr>
                        <a:t>l</a:t>
                      </a:r>
                      <a:r>
                        <a:rPr lang="pt-BR" sz="1600" b="1" i="1" dirty="0" err="1">
                          <a:solidFill>
                            <a:schemeClr val="dk2"/>
                          </a:solidFill>
                        </a:rPr>
                        <a:t>ying</a:t>
                      </a:r>
                      <a:r>
                        <a:rPr lang="pt-BR" sz="1600" b="0" i="0" dirty="0">
                          <a:solidFill>
                            <a:schemeClr val="dk2"/>
                          </a:solidFill>
                        </a:rPr>
                        <a:t>).</a:t>
                      </a:r>
                      <a:endParaRPr sz="1600" b="0" i="0" dirty="0">
                        <a:solidFill>
                          <a:schemeClr val="dk2"/>
                        </a:solidFill>
                      </a:endParaRPr>
                    </a:p>
                    <a:p>
                      <a:pPr marL="0" lvl="0" indent="0" algn="l" rtl="0">
                        <a:lnSpc>
                          <a:spcPct val="115000"/>
                        </a:lnSpc>
                        <a:spcBef>
                          <a:spcPts val="0"/>
                        </a:spcBef>
                        <a:spcAft>
                          <a:spcPts val="0"/>
                        </a:spcAft>
                        <a:buNone/>
                      </a:pPr>
                      <a:r>
                        <a:rPr lang="pt-BR" sz="1600" dirty="0">
                          <a:solidFill>
                            <a:schemeClr val="dk2"/>
                          </a:solidFill>
                        </a:rPr>
                        <a:t>• Verbos terminados em </a:t>
                      </a:r>
                      <a:r>
                        <a:rPr lang="pt-BR" sz="1600" b="1" i="1" dirty="0">
                          <a:solidFill>
                            <a:schemeClr val="dk2"/>
                          </a:solidFill>
                        </a:rPr>
                        <a:t>-c</a:t>
                      </a:r>
                      <a:r>
                        <a:rPr lang="pt-BR" sz="1600" dirty="0">
                          <a:solidFill>
                            <a:schemeClr val="dk2"/>
                          </a:solidFill>
                        </a:rPr>
                        <a:t> </a:t>
                      </a:r>
                      <a:r>
                        <a:rPr lang="pt-BR" sz="1600" b="0" i="0" dirty="0">
                          <a:solidFill>
                            <a:schemeClr val="dk2"/>
                          </a:solidFill>
                        </a:rPr>
                        <a:t>(</a:t>
                      </a:r>
                      <a:r>
                        <a:rPr lang="pt-BR" sz="1600" b="0" i="1" dirty="0" err="1">
                          <a:solidFill>
                            <a:schemeClr val="dk2"/>
                          </a:solidFill>
                        </a:rPr>
                        <a:t>picni</a:t>
                      </a:r>
                      <a:r>
                        <a:rPr lang="pt-BR" sz="1600" b="1" i="1" dirty="0" err="1">
                          <a:solidFill>
                            <a:schemeClr val="dk2"/>
                          </a:solidFill>
                        </a:rPr>
                        <a:t>c</a:t>
                      </a:r>
                      <a:r>
                        <a:rPr lang="pt-BR" sz="1600" b="0" i="1" dirty="0">
                          <a:solidFill>
                            <a:schemeClr val="dk2"/>
                          </a:solidFill>
                        </a:rPr>
                        <a:t> – </a:t>
                      </a:r>
                      <a:r>
                        <a:rPr lang="pt-BR" sz="1600" b="0" i="1" dirty="0" err="1">
                          <a:solidFill>
                            <a:schemeClr val="dk2"/>
                          </a:solidFill>
                        </a:rPr>
                        <a:t>picnic</a:t>
                      </a:r>
                      <a:r>
                        <a:rPr lang="pt-BR" sz="1600" b="1" i="1" dirty="0" err="1">
                          <a:solidFill>
                            <a:schemeClr val="dk2"/>
                          </a:solidFill>
                        </a:rPr>
                        <a:t>king</a:t>
                      </a:r>
                      <a:r>
                        <a:rPr lang="pt-BR" sz="1600" b="0" i="0" dirty="0">
                          <a:solidFill>
                            <a:schemeClr val="dk2"/>
                          </a:solidFill>
                        </a:rPr>
                        <a:t>).</a:t>
                      </a:r>
                      <a:endParaRPr sz="1600" b="0" i="0" dirty="0">
                        <a:solidFill>
                          <a:schemeClr val="dk2"/>
                        </a:solidFill>
                      </a:endParaRPr>
                    </a:p>
                    <a:p>
                      <a:pPr marL="0" lvl="0" indent="0" algn="l" rtl="0">
                        <a:lnSpc>
                          <a:spcPct val="115000"/>
                        </a:lnSpc>
                        <a:spcBef>
                          <a:spcPts val="0"/>
                        </a:spcBef>
                        <a:spcAft>
                          <a:spcPts val="0"/>
                        </a:spcAft>
                        <a:buNone/>
                      </a:pPr>
                      <a:r>
                        <a:rPr lang="pt-BR" sz="1600" dirty="0">
                          <a:solidFill>
                            <a:schemeClr val="dk2"/>
                          </a:solidFill>
                        </a:rPr>
                        <a:t>• Verbos terminados em consoante + vogal + consoante (CVC): </a:t>
                      </a:r>
                      <a:r>
                        <a:rPr lang="pt-BR" sz="1600" b="0" i="0" u="sng" strike="noStrike" cap="none" dirty="0">
                          <a:solidFill>
                            <a:schemeClr val="dk2"/>
                          </a:solidFill>
                          <a:latin typeface="Arial"/>
                          <a:cs typeface="Arial"/>
                          <a:sym typeface="Arial"/>
                        </a:rPr>
                        <a:t>d</a:t>
                      </a:r>
                      <a:r>
                        <a:rPr lang="pt-BR" sz="1600" u="sng" dirty="0">
                          <a:solidFill>
                            <a:schemeClr val="dk2"/>
                          </a:solidFill>
                        </a:rPr>
                        <a:t>obra-se a última letra</a:t>
                      </a:r>
                      <a:r>
                        <a:rPr lang="pt-BR" sz="1600" dirty="0">
                          <a:solidFill>
                            <a:schemeClr val="dk2"/>
                          </a:solidFill>
                        </a:rPr>
                        <a:t> + </a:t>
                      </a:r>
                      <a:r>
                        <a:rPr lang="pt-BR" sz="1600" b="1" i="1" dirty="0">
                          <a:solidFill>
                            <a:schemeClr val="dk2"/>
                          </a:solidFill>
                        </a:rPr>
                        <a:t>-</a:t>
                      </a:r>
                      <a:r>
                        <a:rPr lang="pt-BR" sz="1600" b="1" i="1" dirty="0" err="1">
                          <a:solidFill>
                            <a:schemeClr val="dk2"/>
                          </a:solidFill>
                        </a:rPr>
                        <a:t>ing</a:t>
                      </a:r>
                      <a:r>
                        <a:rPr lang="pt-BR" sz="1600" dirty="0">
                          <a:solidFill>
                            <a:schemeClr val="dk2"/>
                          </a:solidFill>
                        </a:rPr>
                        <a:t> </a:t>
                      </a:r>
                      <a:r>
                        <a:rPr lang="pt-BR" sz="1600" b="0" i="0" dirty="0">
                          <a:solidFill>
                            <a:schemeClr val="dk2"/>
                          </a:solidFill>
                        </a:rPr>
                        <a:t>(</a:t>
                      </a:r>
                      <a:r>
                        <a:rPr lang="pt-BR" sz="1600" b="1" i="1" dirty="0" err="1">
                          <a:solidFill>
                            <a:schemeClr val="dk2"/>
                          </a:solidFill>
                        </a:rPr>
                        <a:t>run</a:t>
                      </a:r>
                      <a:r>
                        <a:rPr lang="pt-BR" sz="1600" b="0" i="1" dirty="0">
                          <a:solidFill>
                            <a:schemeClr val="dk2"/>
                          </a:solidFill>
                        </a:rPr>
                        <a:t> – run</a:t>
                      </a:r>
                      <a:r>
                        <a:rPr lang="pt-BR" sz="1600" b="1" i="1" dirty="0">
                          <a:solidFill>
                            <a:schemeClr val="dk2"/>
                          </a:solidFill>
                        </a:rPr>
                        <a:t>ning</a:t>
                      </a:r>
                      <a:r>
                        <a:rPr lang="pt-BR" sz="1600" b="0" i="0" dirty="0">
                          <a:solidFill>
                            <a:schemeClr val="dk2"/>
                          </a:solidFill>
                        </a:rPr>
                        <a:t>).</a:t>
                      </a:r>
                      <a:endParaRPr sz="1600" b="0" i="0" dirty="0">
                        <a:solidFill>
                          <a:schemeClr val="dk2"/>
                        </a:solidFill>
                      </a:endParaRPr>
                    </a:p>
                    <a:p>
                      <a:pPr marL="0" lvl="0" indent="0" algn="l" rtl="0">
                        <a:lnSpc>
                          <a:spcPct val="115000"/>
                        </a:lnSpc>
                        <a:spcBef>
                          <a:spcPts val="0"/>
                        </a:spcBef>
                        <a:spcAft>
                          <a:spcPts val="0"/>
                        </a:spcAft>
                        <a:buNone/>
                      </a:pPr>
                      <a:r>
                        <a:rPr lang="pt-BR" sz="1600" dirty="0">
                          <a:solidFill>
                            <a:schemeClr val="dk2"/>
                          </a:solidFill>
                        </a:rPr>
                        <a:t>• Demais verbos terminados em CVC, quando a última sílaba não for forte: apenas acrescentamos </a:t>
                      </a:r>
                      <a:r>
                        <a:rPr lang="pt-BR" sz="1600" b="1" i="1" dirty="0">
                          <a:solidFill>
                            <a:schemeClr val="dk2"/>
                          </a:solidFill>
                        </a:rPr>
                        <a:t>-</a:t>
                      </a:r>
                      <a:r>
                        <a:rPr lang="pt-BR" sz="1600" b="1" i="1" dirty="0" err="1">
                          <a:solidFill>
                            <a:schemeClr val="dk2"/>
                          </a:solidFill>
                        </a:rPr>
                        <a:t>ing</a:t>
                      </a:r>
                      <a:r>
                        <a:rPr lang="pt-BR" sz="1600" dirty="0">
                          <a:solidFill>
                            <a:schemeClr val="dk2"/>
                          </a:solidFill>
                        </a:rPr>
                        <a:t> </a:t>
                      </a:r>
                      <a:r>
                        <a:rPr lang="pt-BR" sz="1600" i="0" dirty="0">
                          <a:solidFill>
                            <a:schemeClr val="dk2"/>
                          </a:solidFill>
                        </a:rPr>
                        <a:t>(</a:t>
                      </a:r>
                      <a:r>
                        <a:rPr lang="pt-BR" sz="1600" b="1" i="1" dirty="0">
                          <a:solidFill>
                            <a:schemeClr val="dk2"/>
                          </a:solidFill>
                        </a:rPr>
                        <a:t>lis-</a:t>
                      </a:r>
                      <a:r>
                        <a:rPr lang="pt-BR" sz="1600" dirty="0">
                          <a:solidFill>
                            <a:schemeClr val="dk2"/>
                          </a:solidFill>
                        </a:rPr>
                        <a:t> é a sílaba forte de </a:t>
                      </a:r>
                      <a:r>
                        <a:rPr lang="pt-BR" sz="1600" b="0" i="1" dirty="0" err="1">
                          <a:solidFill>
                            <a:schemeClr val="dk2"/>
                          </a:solidFill>
                        </a:rPr>
                        <a:t>lis</a:t>
                      </a:r>
                      <a:r>
                        <a:rPr lang="pt-BR" sz="1600" b="1" i="1" dirty="0" err="1">
                          <a:solidFill>
                            <a:schemeClr val="dk2"/>
                          </a:solidFill>
                        </a:rPr>
                        <a:t>ten</a:t>
                      </a:r>
                      <a:r>
                        <a:rPr lang="pt-BR" sz="1600" b="0" i="1" dirty="0">
                          <a:solidFill>
                            <a:schemeClr val="dk2"/>
                          </a:solidFill>
                        </a:rPr>
                        <a:t> – </a:t>
                      </a:r>
                      <a:r>
                        <a:rPr lang="pt-BR" sz="1600" b="0" i="1" dirty="0" err="1">
                          <a:solidFill>
                            <a:schemeClr val="dk2"/>
                          </a:solidFill>
                        </a:rPr>
                        <a:t>listen</a:t>
                      </a:r>
                      <a:r>
                        <a:rPr lang="pt-BR" sz="1600" b="1" i="1" dirty="0" err="1">
                          <a:solidFill>
                            <a:schemeClr val="dk2"/>
                          </a:solidFill>
                        </a:rPr>
                        <a:t>ing</a:t>
                      </a:r>
                      <a:r>
                        <a:rPr lang="pt-BR" sz="1600" b="0" i="0" dirty="0">
                          <a:solidFill>
                            <a:schemeClr val="dk2"/>
                          </a:solidFill>
                        </a:rPr>
                        <a:t>).</a:t>
                      </a:r>
                      <a:endParaRPr sz="1600" b="0" i="0" dirty="0">
                        <a:solidFill>
                          <a:schemeClr val="dk2"/>
                        </a:solidFill>
                      </a:endParaRPr>
                    </a:p>
                  </a:txBody>
                  <a:tcPr marL="91425" marR="91425" marT="91425" marB="91425"/>
                </a:tc>
                <a:extLst>
                  <a:ext uri="{0D108BD9-81ED-4DB2-BD59-A6C34878D82A}">
                    <a16:rowId xmlns:a16="http://schemas.microsoft.com/office/drawing/2014/main" val="10001"/>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Google Shape;410;p68"/>
          <p:cNvSpPr txBox="1"/>
          <p:nvPr/>
        </p:nvSpPr>
        <p:spPr>
          <a:xfrm>
            <a:off x="340600" y="377063"/>
            <a:ext cx="8252100" cy="846600"/>
          </a:xfrm>
          <a:prstGeom prst="rect">
            <a:avLst/>
          </a:prstGeom>
          <a:noFill/>
          <a:ln>
            <a:noFill/>
          </a:ln>
        </p:spPr>
        <p:txBody>
          <a:bodyPr spcFirstLastPara="1" wrap="square" lIns="91425" tIns="91425" rIns="91425" bIns="91425" anchor="t" anchorCtr="0">
            <a:spAutoFit/>
          </a:bodyPr>
          <a:lstStyle/>
          <a:p>
            <a:pPr lvl="0" algn="ctr"/>
            <a:r>
              <a:rPr lang="pt-BR" sz="4300" dirty="0" err="1">
                <a:solidFill>
                  <a:srgbClr val="4A86E8"/>
                </a:solidFill>
                <a:latin typeface="Roboto"/>
                <a:ea typeface="Roboto"/>
                <a:cs typeface="Roboto"/>
                <a:sym typeface="Roboto"/>
              </a:rPr>
              <a:t>Simple</a:t>
            </a:r>
            <a:r>
              <a:rPr lang="pt-BR" sz="4300" dirty="0">
                <a:solidFill>
                  <a:srgbClr val="4A86E8"/>
                </a:solidFill>
                <a:latin typeface="Roboto"/>
                <a:ea typeface="Roboto"/>
                <a:cs typeface="Roboto"/>
                <a:sym typeface="Roboto"/>
              </a:rPr>
              <a:t> </a:t>
            </a:r>
            <a:r>
              <a:rPr lang="pt-BR" sz="4300" dirty="0" err="1">
                <a:solidFill>
                  <a:srgbClr val="4A86E8"/>
                </a:solidFill>
                <a:latin typeface="Roboto"/>
                <a:ea typeface="Roboto"/>
                <a:cs typeface="Roboto"/>
                <a:sym typeface="Roboto"/>
              </a:rPr>
              <a:t>Past</a:t>
            </a:r>
            <a:r>
              <a:rPr lang="pt-BR" sz="4300" dirty="0">
                <a:solidFill>
                  <a:srgbClr val="4A86E8"/>
                </a:solidFill>
                <a:latin typeface="Roboto"/>
                <a:ea typeface="Roboto"/>
                <a:cs typeface="Roboto"/>
                <a:sym typeface="Roboto"/>
              </a:rPr>
              <a:t> </a:t>
            </a:r>
            <a:r>
              <a:rPr lang="pt-BR" sz="4300" dirty="0" err="1">
                <a:solidFill>
                  <a:srgbClr val="4A86E8"/>
                </a:solidFill>
                <a:latin typeface="Roboto"/>
                <a:ea typeface="Roboto"/>
                <a:cs typeface="Roboto"/>
                <a:sym typeface="Roboto"/>
              </a:rPr>
              <a:t>vs</a:t>
            </a:r>
            <a:r>
              <a:rPr lang="pt-BR" sz="4300" dirty="0">
                <a:solidFill>
                  <a:srgbClr val="4A86E8"/>
                </a:solidFill>
                <a:latin typeface="Roboto"/>
                <a:ea typeface="Roboto"/>
                <a:cs typeface="Roboto"/>
                <a:sym typeface="Roboto"/>
              </a:rPr>
              <a:t> </a:t>
            </a:r>
            <a:r>
              <a:rPr lang="pt-BR" sz="4300" dirty="0" err="1">
                <a:solidFill>
                  <a:srgbClr val="4A86E8"/>
                </a:solidFill>
                <a:latin typeface="Roboto"/>
                <a:ea typeface="Roboto"/>
                <a:cs typeface="Roboto"/>
                <a:sym typeface="Roboto"/>
              </a:rPr>
              <a:t>Past</a:t>
            </a:r>
            <a:r>
              <a:rPr lang="pt-BR" sz="4300" dirty="0">
                <a:solidFill>
                  <a:srgbClr val="4A86E8"/>
                </a:solidFill>
                <a:latin typeface="Roboto"/>
                <a:ea typeface="Roboto"/>
                <a:cs typeface="Roboto"/>
                <a:sym typeface="Roboto"/>
              </a:rPr>
              <a:t> </a:t>
            </a:r>
            <a:r>
              <a:rPr lang="pt-BR" sz="4300" dirty="0" err="1">
                <a:solidFill>
                  <a:srgbClr val="4A86E8"/>
                </a:solidFill>
                <a:latin typeface="Roboto"/>
                <a:ea typeface="Roboto"/>
                <a:cs typeface="Roboto"/>
                <a:sym typeface="Roboto"/>
              </a:rPr>
              <a:t>Progressive</a:t>
            </a:r>
            <a:endParaRPr sz="4300" i="1" dirty="0">
              <a:solidFill>
                <a:srgbClr val="4A86E8"/>
              </a:solidFill>
              <a:latin typeface="Roboto"/>
              <a:ea typeface="Roboto"/>
              <a:cs typeface="Roboto"/>
              <a:sym typeface="Roboto"/>
            </a:endParaRPr>
          </a:p>
        </p:txBody>
      </p:sp>
      <p:sp>
        <p:nvSpPr>
          <p:cNvPr id="411" name="Google Shape;411;p68"/>
          <p:cNvSpPr txBox="1"/>
          <p:nvPr/>
        </p:nvSpPr>
        <p:spPr>
          <a:xfrm>
            <a:off x="525400" y="1320450"/>
            <a:ext cx="8697000" cy="800400"/>
          </a:xfrm>
          <a:prstGeom prst="rect">
            <a:avLst/>
          </a:prstGeom>
          <a:noFill/>
          <a:ln>
            <a:noFill/>
          </a:ln>
        </p:spPr>
        <p:txBody>
          <a:bodyPr spcFirstLastPara="1" wrap="square" lIns="91425" tIns="91425" rIns="91425" bIns="91425" anchor="t" anchorCtr="0">
            <a:spAutoFit/>
          </a:bodyPr>
          <a:lstStyle/>
          <a:p>
            <a:pPr marL="0" lvl="0" indent="0" rtl="0">
              <a:spcBef>
                <a:spcPts val="0"/>
              </a:spcBef>
              <a:spcAft>
                <a:spcPts val="0"/>
              </a:spcAft>
              <a:buNone/>
            </a:pPr>
            <a:r>
              <a:rPr lang="pt-BR" sz="2000" dirty="0"/>
              <a:t>Para falar de uma ação ou evento que estava em andamento no passado quando outra ocorreu, usamos o </a:t>
            </a:r>
            <a:r>
              <a:rPr lang="pt-BR" sz="2000" i="1" dirty="0" err="1"/>
              <a:t>simple</a:t>
            </a:r>
            <a:r>
              <a:rPr lang="pt-BR" sz="2000" i="1" dirty="0"/>
              <a:t> </a:t>
            </a:r>
            <a:r>
              <a:rPr lang="pt-BR" sz="2000" i="1" dirty="0" err="1"/>
              <a:t>past</a:t>
            </a:r>
            <a:r>
              <a:rPr lang="pt-BR" sz="2000" dirty="0"/>
              <a:t> e o </a:t>
            </a:r>
            <a:r>
              <a:rPr lang="pt-BR" sz="2000" i="1" dirty="0" err="1"/>
              <a:t>past</a:t>
            </a:r>
            <a:r>
              <a:rPr lang="pt-BR" sz="2000" i="1" dirty="0"/>
              <a:t> </a:t>
            </a:r>
            <a:r>
              <a:rPr lang="pt-BR" sz="2000" i="1" dirty="0" err="1"/>
              <a:t>progressive</a:t>
            </a:r>
            <a:r>
              <a:rPr lang="pt-BR" sz="2000" dirty="0"/>
              <a:t>.</a:t>
            </a:r>
            <a:endParaRPr sz="2000" dirty="0"/>
          </a:p>
        </p:txBody>
      </p:sp>
      <p:pic>
        <p:nvPicPr>
          <p:cNvPr id="412" name="Google Shape;412;p68"/>
          <p:cNvPicPr preferRelativeResize="0"/>
          <p:nvPr/>
        </p:nvPicPr>
        <p:blipFill>
          <a:blip r:embed="rId3">
            <a:alphaModFix/>
          </a:blip>
          <a:stretch>
            <a:fillRect/>
          </a:stretch>
        </p:blipFill>
        <p:spPr>
          <a:xfrm>
            <a:off x="420250" y="2314425"/>
            <a:ext cx="8172450" cy="1714500"/>
          </a:xfrm>
          <a:prstGeom prst="rect">
            <a:avLst/>
          </a:prstGeom>
          <a:noFill/>
          <a:ln>
            <a:noFill/>
          </a:ln>
        </p:spPr>
      </p:pic>
      <p:sp>
        <p:nvSpPr>
          <p:cNvPr id="413" name="Google Shape;413;p68"/>
          <p:cNvSpPr txBox="1"/>
          <p:nvPr/>
        </p:nvSpPr>
        <p:spPr>
          <a:xfrm>
            <a:off x="525400" y="4222500"/>
            <a:ext cx="6837300" cy="400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pt-BR" dirty="0"/>
              <a:t>Alguns conectivos necessários para unir orações: </a:t>
            </a:r>
            <a:r>
              <a:rPr lang="pt-BR" i="1" dirty="0" err="1"/>
              <a:t>while</a:t>
            </a:r>
            <a:r>
              <a:rPr lang="pt-BR" dirty="0"/>
              <a:t>, </a:t>
            </a:r>
            <a:r>
              <a:rPr lang="pt-BR" i="1" dirty="0" err="1"/>
              <a:t>when</a:t>
            </a:r>
            <a:r>
              <a:rPr lang="pt-BR" i="1" dirty="0"/>
              <a:t> </a:t>
            </a:r>
            <a:r>
              <a:rPr lang="pt-BR" dirty="0"/>
              <a:t>e </a:t>
            </a:r>
            <a:r>
              <a:rPr lang="pt-BR" i="1" dirty="0" err="1"/>
              <a:t>at</a:t>
            </a:r>
            <a:r>
              <a:rPr lang="pt-BR" i="1" dirty="0"/>
              <a:t> </a:t>
            </a:r>
            <a:r>
              <a:rPr lang="pt-BR" i="1" dirty="0" err="1"/>
              <a:t>the</a:t>
            </a:r>
            <a:r>
              <a:rPr lang="pt-BR" i="1" dirty="0"/>
              <a:t> time</a:t>
            </a:r>
            <a:r>
              <a:rPr lang="pt-BR" dirty="0"/>
              <a:t>.</a:t>
            </a:r>
            <a:endParaRPr dirty="0"/>
          </a:p>
        </p:txBody>
      </p:sp>
      <p:sp>
        <p:nvSpPr>
          <p:cNvPr id="2" name="CaixaDeTexto 1">
            <a:extLst>
              <a:ext uri="{FF2B5EF4-FFF2-40B4-BE49-F238E27FC236}">
                <a16:creationId xmlns:a16="http://schemas.microsoft.com/office/drawing/2014/main" id="{C91FAF43-03B5-915C-2056-B8B13B0A9D11}"/>
              </a:ext>
            </a:extLst>
          </p:cNvPr>
          <p:cNvSpPr txBox="1"/>
          <p:nvPr/>
        </p:nvSpPr>
        <p:spPr>
          <a:xfrm>
            <a:off x="432650" y="217173"/>
            <a:ext cx="556563" cy="261610"/>
          </a:xfrm>
          <a:prstGeom prst="rect">
            <a:avLst/>
          </a:prstGeom>
          <a:noFill/>
        </p:spPr>
        <p:txBody>
          <a:bodyPr wrap="none" rtlCol="0">
            <a:spAutoFit/>
          </a:bodyPr>
          <a:lstStyle/>
          <a:p>
            <a:r>
              <a:rPr lang="pt-BR" sz="1100" b="1" dirty="0">
                <a:solidFill>
                  <a:srgbClr val="374151"/>
                </a:solidFill>
                <a:latin typeface="Roboto"/>
                <a:ea typeface="Roboto"/>
                <a:cs typeface="Roboto"/>
                <a:sym typeface="Roboto"/>
              </a:rPr>
              <a:t>Unit 6</a:t>
            </a:r>
            <a:endParaRPr lang="en-US" sz="11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Google Shape;418;p69"/>
          <p:cNvSpPr txBox="1"/>
          <p:nvPr/>
        </p:nvSpPr>
        <p:spPr>
          <a:xfrm>
            <a:off x="-126679" y="417050"/>
            <a:ext cx="9397358" cy="846355"/>
          </a:xfrm>
          <a:prstGeom prst="rect">
            <a:avLst/>
          </a:prstGeom>
          <a:noFill/>
          <a:ln>
            <a:noFill/>
          </a:ln>
        </p:spPr>
        <p:txBody>
          <a:bodyPr spcFirstLastPara="1" wrap="square" lIns="91425" tIns="91425" rIns="91425" bIns="91425" anchor="t" anchorCtr="0">
            <a:spAutoFit/>
          </a:bodyPr>
          <a:lstStyle/>
          <a:p>
            <a:pPr marL="0" lvl="0" indent="0" algn="ctr" rtl="0">
              <a:lnSpc>
                <a:spcPct val="100000"/>
              </a:lnSpc>
              <a:spcBef>
                <a:spcPts val="0"/>
              </a:spcBef>
              <a:spcAft>
                <a:spcPts val="0"/>
              </a:spcAft>
              <a:buNone/>
            </a:pPr>
            <a:r>
              <a:rPr lang="pt-BR" sz="4100" dirty="0" err="1">
                <a:solidFill>
                  <a:srgbClr val="4A86E8"/>
                </a:solidFill>
                <a:latin typeface="Roboto"/>
                <a:ea typeface="Roboto"/>
                <a:cs typeface="Roboto"/>
                <a:sym typeface="Roboto"/>
              </a:rPr>
              <a:t>Subject</a:t>
            </a:r>
            <a:r>
              <a:rPr lang="pt-BR" sz="4100" dirty="0">
                <a:solidFill>
                  <a:srgbClr val="4A86E8"/>
                </a:solidFill>
                <a:latin typeface="Roboto"/>
                <a:ea typeface="Roboto"/>
                <a:cs typeface="Roboto"/>
                <a:sym typeface="Roboto"/>
              </a:rPr>
              <a:t> </a:t>
            </a:r>
            <a:r>
              <a:rPr lang="pt-BR" sz="4100" dirty="0" err="1">
                <a:solidFill>
                  <a:srgbClr val="4A86E8"/>
                </a:solidFill>
                <a:latin typeface="Roboto"/>
                <a:ea typeface="Roboto"/>
                <a:cs typeface="Roboto"/>
                <a:sym typeface="Roboto"/>
              </a:rPr>
              <a:t>Pronouns</a:t>
            </a:r>
            <a:r>
              <a:rPr lang="pt-BR" sz="4100" dirty="0">
                <a:solidFill>
                  <a:srgbClr val="4A86E8"/>
                </a:solidFill>
                <a:latin typeface="Roboto"/>
                <a:ea typeface="Roboto"/>
                <a:cs typeface="Roboto"/>
                <a:sym typeface="Roboto"/>
              </a:rPr>
              <a:t> </a:t>
            </a:r>
            <a:r>
              <a:rPr lang="pt-BR" sz="4100" dirty="0" err="1">
                <a:solidFill>
                  <a:srgbClr val="4A86E8"/>
                </a:solidFill>
                <a:latin typeface="Roboto"/>
                <a:ea typeface="Roboto"/>
                <a:cs typeface="Roboto"/>
                <a:sym typeface="Roboto"/>
              </a:rPr>
              <a:t>vs</a:t>
            </a:r>
            <a:r>
              <a:rPr lang="pt-BR" sz="4100" dirty="0">
                <a:solidFill>
                  <a:srgbClr val="4A86E8"/>
                </a:solidFill>
                <a:latin typeface="Roboto"/>
                <a:ea typeface="Roboto"/>
                <a:cs typeface="Roboto"/>
                <a:sym typeface="Roboto"/>
              </a:rPr>
              <a:t> </a:t>
            </a:r>
            <a:r>
              <a:rPr lang="pt-BR" sz="4100" dirty="0" err="1">
                <a:solidFill>
                  <a:srgbClr val="4A86E8"/>
                </a:solidFill>
                <a:latin typeface="Roboto"/>
                <a:ea typeface="Roboto"/>
                <a:cs typeface="Roboto"/>
                <a:sym typeface="Roboto"/>
              </a:rPr>
              <a:t>Object</a:t>
            </a:r>
            <a:r>
              <a:rPr lang="pt-BR" sz="4100" dirty="0">
                <a:solidFill>
                  <a:srgbClr val="4A86E8"/>
                </a:solidFill>
                <a:latin typeface="Roboto"/>
                <a:ea typeface="Roboto"/>
                <a:cs typeface="Roboto"/>
                <a:sym typeface="Roboto"/>
              </a:rPr>
              <a:t> </a:t>
            </a:r>
            <a:r>
              <a:rPr lang="pt-BR" sz="4100" dirty="0" err="1">
                <a:solidFill>
                  <a:srgbClr val="4A86E8"/>
                </a:solidFill>
                <a:latin typeface="Roboto"/>
                <a:ea typeface="Roboto"/>
                <a:cs typeface="Roboto"/>
                <a:sym typeface="Roboto"/>
              </a:rPr>
              <a:t>Pronouns</a:t>
            </a:r>
            <a:endParaRPr sz="4100" i="1" dirty="0">
              <a:solidFill>
                <a:srgbClr val="4A86E8"/>
              </a:solidFill>
              <a:latin typeface="Roboto"/>
              <a:ea typeface="Roboto"/>
              <a:cs typeface="Roboto"/>
              <a:sym typeface="Roboto"/>
            </a:endParaRPr>
          </a:p>
        </p:txBody>
      </p:sp>
      <p:sp>
        <p:nvSpPr>
          <p:cNvPr id="419" name="Google Shape;419;p69"/>
          <p:cNvSpPr txBox="1"/>
          <p:nvPr/>
        </p:nvSpPr>
        <p:spPr>
          <a:xfrm>
            <a:off x="447000" y="1401255"/>
            <a:ext cx="8697000" cy="1108200"/>
          </a:xfrm>
          <a:prstGeom prst="rect">
            <a:avLst/>
          </a:prstGeom>
          <a:noFill/>
          <a:ln>
            <a:noFill/>
          </a:ln>
        </p:spPr>
        <p:txBody>
          <a:bodyPr spcFirstLastPara="1" wrap="square" lIns="91425" tIns="91425" rIns="91425" bIns="91425" anchor="t" anchorCtr="0">
            <a:spAutoFit/>
          </a:bodyPr>
          <a:lstStyle/>
          <a:p>
            <a:pPr marL="0" lvl="0" indent="0" rtl="0">
              <a:spcBef>
                <a:spcPts val="0"/>
              </a:spcBef>
              <a:spcAft>
                <a:spcPts val="0"/>
              </a:spcAft>
              <a:buNone/>
            </a:pPr>
            <a:r>
              <a:rPr lang="pt-BR" sz="2000" dirty="0"/>
              <a:t>Os pronomes pessoais substituem nomes na frase. Assim como em português, em inglês, eles também podem assumir diferentes funções.</a:t>
            </a:r>
            <a:endParaRPr sz="2000" dirty="0"/>
          </a:p>
          <a:p>
            <a:pPr marL="0" lvl="0" indent="0" algn="ctr" rtl="0">
              <a:spcBef>
                <a:spcPts val="0"/>
              </a:spcBef>
              <a:spcAft>
                <a:spcPts val="0"/>
              </a:spcAft>
              <a:buNone/>
            </a:pPr>
            <a:endParaRPr sz="2000" dirty="0"/>
          </a:p>
        </p:txBody>
      </p:sp>
      <p:sp>
        <p:nvSpPr>
          <p:cNvPr id="420" name="Google Shape;420;p69"/>
          <p:cNvSpPr txBox="1"/>
          <p:nvPr/>
        </p:nvSpPr>
        <p:spPr>
          <a:xfrm>
            <a:off x="554846" y="2195672"/>
            <a:ext cx="7418100" cy="1754296"/>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pt-BR" sz="1700" dirty="0"/>
              <a:t>• </a:t>
            </a:r>
            <a:r>
              <a:rPr lang="pt-BR" sz="1700" b="1" dirty="0" err="1">
                <a:solidFill>
                  <a:srgbClr val="FF9900"/>
                </a:solidFill>
              </a:rPr>
              <a:t>Subject</a:t>
            </a:r>
            <a:r>
              <a:rPr lang="pt-BR" sz="1700" b="1" dirty="0">
                <a:solidFill>
                  <a:srgbClr val="FF9900"/>
                </a:solidFill>
              </a:rPr>
              <a:t> </a:t>
            </a:r>
            <a:r>
              <a:rPr lang="pt-BR" sz="1700" b="1" dirty="0" err="1">
                <a:solidFill>
                  <a:srgbClr val="FF9900"/>
                </a:solidFill>
              </a:rPr>
              <a:t>pronoun</a:t>
            </a:r>
            <a:r>
              <a:rPr lang="pt-BR" sz="1700" dirty="0"/>
              <a:t>: função de sujeito (do que ou sobre quem se fala, a quem se refere uma ação, um estado, uma condição), aparece antes do verbo.</a:t>
            </a:r>
            <a:endParaRPr sz="1700" dirty="0"/>
          </a:p>
          <a:p>
            <a:pPr marL="0" lvl="0" indent="0" algn="l" rtl="0">
              <a:spcBef>
                <a:spcPts val="0"/>
              </a:spcBef>
              <a:spcAft>
                <a:spcPts val="0"/>
              </a:spcAft>
              <a:buNone/>
            </a:pPr>
            <a:endParaRPr sz="1700" dirty="0"/>
          </a:p>
          <a:p>
            <a:pPr marL="0" lvl="0" indent="0" algn="l" rtl="0">
              <a:spcBef>
                <a:spcPts val="0"/>
              </a:spcBef>
              <a:spcAft>
                <a:spcPts val="0"/>
              </a:spcAft>
              <a:buNone/>
            </a:pPr>
            <a:r>
              <a:rPr lang="pt-BR" sz="1700" dirty="0"/>
              <a:t>• </a:t>
            </a:r>
            <a:r>
              <a:rPr lang="pt-BR" sz="1700" b="1" dirty="0" err="1">
                <a:solidFill>
                  <a:srgbClr val="38761D"/>
                </a:solidFill>
              </a:rPr>
              <a:t>Object</a:t>
            </a:r>
            <a:r>
              <a:rPr lang="pt-BR" sz="1700" b="1" dirty="0">
                <a:solidFill>
                  <a:srgbClr val="38761D"/>
                </a:solidFill>
              </a:rPr>
              <a:t> </a:t>
            </a:r>
            <a:r>
              <a:rPr lang="pt-BR" sz="1700" b="1" dirty="0" err="1">
                <a:solidFill>
                  <a:srgbClr val="38761D"/>
                </a:solidFill>
              </a:rPr>
              <a:t>pronoun</a:t>
            </a:r>
            <a:r>
              <a:rPr lang="pt-BR" sz="1700" dirty="0"/>
              <a:t>: função de complemento, completa a ideia da ação, aparece depois do verbo.</a:t>
            </a:r>
            <a:endParaRPr sz="1700" dirty="0"/>
          </a:p>
        </p:txBody>
      </p:sp>
      <p:sp>
        <p:nvSpPr>
          <p:cNvPr id="421" name="Google Shape;421;p69"/>
          <p:cNvSpPr txBox="1"/>
          <p:nvPr/>
        </p:nvSpPr>
        <p:spPr>
          <a:xfrm>
            <a:off x="1933872" y="3761194"/>
            <a:ext cx="5022099" cy="4617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pt-BR" sz="1800" i="1" dirty="0">
                <a:solidFill>
                  <a:srgbClr val="F8B323"/>
                </a:solidFill>
              </a:rPr>
              <a:t>He</a:t>
            </a:r>
            <a:r>
              <a:rPr lang="pt-BR" sz="1800" i="1" dirty="0"/>
              <a:t> </a:t>
            </a:r>
            <a:r>
              <a:rPr lang="pt-BR" sz="1800" i="1" dirty="0" err="1"/>
              <a:t>was</a:t>
            </a:r>
            <a:r>
              <a:rPr lang="pt-BR" sz="1800" i="1" dirty="0"/>
              <a:t> </a:t>
            </a:r>
            <a:r>
              <a:rPr lang="pt-BR" sz="1800" i="1" dirty="0" err="1"/>
              <a:t>not</a:t>
            </a:r>
            <a:r>
              <a:rPr lang="pt-BR" sz="1800" i="1" dirty="0"/>
              <a:t> feeling </a:t>
            </a:r>
            <a:r>
              <a:rPr lang="pt-BR" sz="1800" i="1" dirty="0" err="1"/>
              <a:t>well</a:t>
            </a:r>
            <a:r>
              <a:rPr lang="pt-BR" sz="1800" i="1" dirty="0"/>
              <a:t>, </a:t>
            </a:r>
            <a:r>
              <a:rPr lang="pt-BR" sz="1800" i="1" dirty="0" err="1"/>
              <a:t>so</a:t>
            </a:r>
            <a:r>
              <a:rPr lang="pt-BR" sz="1800" i="1" dirty="0"/>
              <a:t> I </a:t>
            </a:r>
            <a:r>
              <a:rPr lang="pt-BR" sz="1800" i="1" dirty="0" err="1"/>
              <a:t>took</a:t>
            </a:r>
            <a:r>
              <a:rPr lang="pt-BR" sz="1800" i="1" dirty="0"/>
              <a:t> </a:t>
            </a:r>
            <a:r>
              <a:rPr lang="pt-BR" sz="1800" i="1" dirty="0" err="1">
                <a:solidFill>
                  <a:srgbClr val="38761D"/>
                </a:solidFill>
              </a:rPr>
              <a:t>him</a:t>
            </a:r>
            <a:r>
              <a:rPr lang="pt-BR" sz="1800" i="1" dirty="0">
                <a:solidFill>
                  <a:srgbClr val="38761D"/>
                </a:solidFill>
              </a:rPr>
              <a:t> </a:t>
            </a:r>
            <a:r>
              <a:rPr lang="pt-BR" sz="1800" i="1" dirty="0" err="1"/>
              <a:t>to</a:t>
            </a:r>
            <a:r>
              <a:rPr lang="pt-BR" sz="1800" i="1" dirty="0"/>
              <a:t> </a:t>
            </a:r>
            <a:r>
              <a:rPr lang="pt-BR" sz="1800" i="1" dirty="0" err="1"/>
              <a:t>the</a:t>
            </a:r>
            <a:r>
              <a:rPr lang="pt-BR" sz="1800" i="1" dirty="0"/>
              <a:t> vet.</a:t>
            </a:r>
            <a:endParaRPr sz="1800" i="1" dirty="0"/>
          </a:p>
        </p:txBody>
      </p:sp>
      <p:pic>
        <p:nvPicPr>
          <p:cNvPr id="2" name="Gráfico 1" descr="Círculo com seta para a esquerda estrutura de tópicos">
            <a:extLst>
              <a:ext uri="{FF2B5EF4-FFF2-40B4-BE49-F238E27FC236}">
                <a16:creationId xmlns:a16="http://schemas.microsoft.com/office/drawing/2014/main" id="{93C9055D-9DBF-6732-6573-9462B2FB6342}"/>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034450" y="4147400"/>
            <a:ext cx="647700" cy="647700"/>
          </a:xfrm>
          <a:prstGeom prst="rect">
            <a:avLst/>
          </a:prstGeom>
        </p:spPr>
      </p:pic>
      <p:sp>
        <p:nvSpPr>
          <p:cNvPr id="3" name="CaixaDeTexto 2">
            <a:extLst>
              <a:ext uri="{FF2B5EF4-FFF2-40B4-BE49-F238E27FC236}">
                <a16:creationId xmlns:a16="http://schemas.microsoft.com/office/drawing/2014/main" id="{B800D094-CBF5-1636-089E-6C754C74D13B}"/>
              </a:ext>
            </a:extLst>
          </p:cNvPr>
          <p:cNvSpPr txBox="1"/>
          <p:nvPr/>
        </p:nvSpPr>
        <p:spPr>
          <a:xfrm>
            <a:off x="432650" y="217173"/>
            <a:ext cx="556563" cy="261610"/>
          </a:xfrm>
          <a:prstGeom prst="rect">
            <a:avLst/>
          </a:prstGeom>
          <a:noFill/>
        </p:spPr>
        <p:txBody>
          <a:bodyPr wrap="none" rtlCol="0">
            <a:spAutoFit/>
          </a:bodyPr>
          <a:lstStyle/>
          <a:p>
            <a:r>
              <a:rPr lang="pt-BR" sz="1100" b="1" dirty="0">
                <a:solidFill>
                  <a:srgbClr val="374151"/>
                </a:solidFill>
                <a:latin typeface="Roboto"/>
                <a:ea typeface="Roboto"/>
                <a:cs typeface="Roboto"/>
                <a:sym typeface="Roboto"/>
              </a:rPr>
              <a:t>Unit 6</a:t>
            </a:r>
            <a:endParaRPr lang="en-US" sz="11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7" name="Google Shape;427;p70"/>
          <p:cNvSpPr txBox="1"/>
          <p:nvPr/>
        </p:nvSpPr>
        <p:spPr>
          <a:xfrm>
            <a:off x="1430832" y="679138"/>
            <a:ext cx="6763500" cy="677078"/>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pt-BR" sz="1600" dirty="0"/>
              <a:t>Para saber qual </a:t>
            </a:r>
            <a:r>
              <a:rPr lang="pt-BR" sz="1600" i="1" dirty="0" err="1"/>
              <a:t>object</a:t>
            </a:r>
            <a:r>
              <a:rPr lang="pt-BR" sz="1600" i="1" dirty="0"/>
              <a:t> </a:t>
            </a:r>
            <a:r>
              <a:rPr lang="pt-BR" sz="1600" i="1" dirty="0" err="1"/>
              <a:t>pronoun</a:t>
            </a:r>
            <a:r>
              <a:rPr lang="pt-BR" sz="1600" dirty="0"/>
              <a:t> usar, é necessário saber a quem ou a que se refere a ação, ou seja, qual é o sujeito dessa ação.</a:t>
            </a:r>
            <a:endParaRPr sz="1600" dirty="0"/>
          </a:p>
        </p:txBody>
      </p:sp>
      <p:graphicFrame>
        <p:nvGraphicFramePr>
          <p:cNvPr id="428" name="Google Shape;428;p70"/>
          <p:cNvGraphicFramePr/>
          <p:nvPr>
            <p:extLst>
              <p:ext uri="{D42A27DB-BD31-4B8C-83A1-F6EECF244321}">
                <p14:modId xmlns:p14="http://schemas.microsoft.com/office/powerpoint/2010/main" val="3540957063"/>
              </p:ext>
            </p:extLst>
          </p:nvPr>
        </p:nvGraphicFramePr>
        <p:xfrm>
          <a:off x="2450975" y="1446549"/>
          <a:ext cx="4242050" cy="3312475"/>
        </p:xfrm>
        <a:graphic>
          <a:graphicData uri="http://schemas.openxmlformats.org/drawingml/2006/table">
            <a:tbl>
              <a:tblPr>
                <a:noFill/>
                <a:tableStyleId>{99CD48C4-1042-418C-AA7E-1DCFD42DC4C7}</a:tableStyleId>
              </a:tblPr>
              <a:tblGrid>
                <a:gridCol w="2265800">
                  <a:extLst>
                    <a:ext uri="{9D8B030D-6E8A-4147-A177-3AD203B41FA5}">
                      <a16:colId xmlns:a16="http://schemas.microsoft.com/office/drawing/2014/main" val="20000"/>
                    </a:ext>
                  </a:extLst>
                </a:gridCol>
                <a:gridCol w="1976250">
                  <a:extLst>
                    <a:ext uri="{9D8B030D-6E8A-4147-A177-3AD203B41FA5}">
                      <a16:colId xmlns:a16="http://schemas.microsoft.com/office/drawing/2014/main" val="20001"/>
                    </a:ext>
                  </a:extLst>
                </a:gridCol>
              </a:tblGrid>
              <a:tr h="383850">
                <a:tc>
                  <a:txBody>
                    <a:bodyPr/>
                    <a:lstStyle/>
                    <a:p>
                      <a:pPr marL="0" lvl="0" indent="0" algn="ctr" rtl="0">
                        <a:spcBef>
                          <a:spcPts val="0"/>
                        </a:spcBef>
                        <a:spcAft>
                          <a:spcPts val="0"/>
                        </a:spcAft>
                        <a:buNone/>
                      </a:pPr>
                      <a:r>
                        <a:rPr lang="pt-BR" sz="1500" b="1" dirty="0" err="1"/>
                        <a:t>Subject</a:t>
                      </a:r>
                      <a:r>
                        <a:rPr lang="pt-BR" sz="1500" b="1" dirty="0"/>
                        <a:t> </a:t>
                      </a:r>
                      <a:r>
                        <a:rPr lang="pt-BR" sz="1500" b="1" dirty="0" err="1"/>
                        <a:t>Pronouns</a:t>
                      </a:r>
                      <a:endParaRPr sz="1500" b="1" dirty="0"/>
                    </a:p>
                  </a:txBody>
                  <a:tcPr marL="91425" marR="91425" marT="91425" marB="91425"/>
                </a:tc>
                <a:tc>
                  <a:txBody>
                    <a:bodyPr/>
                    <a:lstStyle/>
                    <a:p>
                      <a:pPr marL="0" lvl="0" indent="0" algn="ctr" rtl="0">
                        <a:spcBef>
                          <a:spcPts val="0"/>
                        </a:spcBef>
                        <a:spcAft>
                          <a:spcPts val="0"/>
                        </a:spcAft>
                        <a:buNone/>
                      </a:pPr>
                      <a:r>
                        <a:rPr lang="pt-BR" sz="1500" b="1" dirty="0" err="1"/>
                        <a:t>Object</a:t>
                      </a:r>
                      <a:r>
                        <a:rPr lang="pt-BR" sz="1500" b="1" dirty="0"/>
                        <a:t> </a:t>
                      </a:r>
                      <a:r>
                        <a:rPr lang="pt-BR" sz="1500" b="1" dirty="0" err="1"/>
                        <a:t>Pronouns</a:t>
                      </a:r>
                      <a:endParaRPr sz="1500" b="1" dirty="0"/>
                    </a:p>
                  </a:txBody>
                  <a:tcPr marL="91425" marR="91425" marT="91425" marB="91425"/>
                </a:tc>
                <a:extLst>
                  <a:ext uri="{0D108BD9-81ED-4DB2-BD59-A6C34878D82A}">
                    <a16:rowId xmlns:a16="http://schemas.microsoft.com/office/drawing/2014/main" val="10000"/>
                  </a:ext>
                </a:extLst>
              </a:tr>
              <a:tr h="332650">
                <a:tc>
                  <a:txBody>
                    <a:bodyPr/>
                    <a:lstStyle/>
                    <a:p>
                      <a:pPr marL="0" lvl="0" indent="0" algn="l" rtl="0">
                        <a:spcBef>
                          <a:spcPts val="0"/>
                        </a:spcBef>
                        <a:spcAft>
                          <a:spcPts val="0"/>
                        </a:spcAft>
                        <a:buNone/>
                      </a:pPr>
                      <a:r>
                        <a:rPr lang="pt-BR" sz="1500" dirty="0"/>
                        <a:t>I</a:t>
                      </a:r>
                      <a:endParaRPr sz="1500" dirty="0"/>
                    </a:p>
                  </a:txBody>
                  <a:tcPr marL="91425" marR="91425" marT="91425" marB="91425"/>
                </a:tc>
                <a:tc>
                  <a:txBody>
                    <a:bodyPr/>
                    <a:lstStyle/>
                    <a:p>
                      <a:pPr marL="0" lvl="0" indent="0" algn="l" rtl="0">
                        <a:spcBef>
                          <a:spcPts val="0"/>
                        </a:spcBef>
                        <a:spcAft>
                          <a:spcPts val="0"/>
                        </a:spcAft>
                        <a:buNone/>
                      </a:pPr>
                      <a:r>
                        <a:rPr lang="pt-BR" sz="1500" dirty="0"/>
                        <a:t>me</a:t>
                      </a:r>
                      <a:endParaRPr sz="1500" dirty="0"/>
                    </a:p>
                  </a:txBody>
                  <a:tcPr marL="91425" marR="91425" marT="91425" marB="91425"/>
                </a:tc>
                <a:extLst>
                  <a:ext uri="{0D108BD9-81ED-4DB2-BD59-A6C34878D82A}">
                    <a16:rowId xmlns:a16="http://schemas.microsoft.com/office/drawing/2014/main" val="10001"/>
                  </a:ext>
                </a:extLst>
              </a:tr>
              <a:tr h="390750">
                <a:tc>
                  <a:txBody>
                    <a:bodyPr/>
                    <a:lstStyle/>
                    <a:p>
                      <a:pPr marL="0" lvl="0" indent="0" algn="l" rtl="0">
                        <a:spcBef>
                          <a:spcPts val="0"/>
                        </a:spcBef>
                        <a:spcAft>
                          <a:spcPts val="0"/>
                        </a:spcAft>
                        <a:buNone/>
                      </a:pPr>
                      <a:r>
                        <a:rPr lang="pt-BR" sz="1500" dirty="0" err="1"/>
                        <a:t>you</a:t>
                      </a:r>
                      <a:r>
                        <a:rPr lang="pt-BR" sz="1500" dirty="0"/>
                        <a:t> (sing./pl.)</a:t>
                      </a:r>
                      <a:endParaRPr sz="1500" dirty="0"/>
                    </a:p>
                  </a:txBody>
                  <a:tcPr marL="91425" marR="91425" marT="91425" marB="91425"/>
                </a:tc>
                <a:tc>
                  <a:txBody>
                    <a:bodyPr/>
                    <a:lstStyle/>
                    <a:p>
                      <a:pPr marL="0" lvl="0" indent="0" algn="l" rtl="0">
                        <a:spcBef>
                          <a:spcPts val="0"/>
                        </a:spcBef>
                        <a:spcAft>
                          <a:spcPts val="0"/>
                        </a:spcAft>
                        <a:buNone/>
                      </a:pPr>
                      <a:r>
                        <a:rPr lang="pt-BR" sz="1500"/>
                        <a:t>you</a:t>
                      </a:r>
                      <a:endParaRPr sz="1500"/>
                    </a:p>
                  </a:txBody>
                  <a:tcPr marL="91425" marR="91425" marT="91425" marB="91425"/>
                </a:tc>
                <a:extLst>
                  <a:ext uri="{0D108BD9-81ED-4DB2-BD59-A6C34878D82A}">
                    <a16:rowId xmlns:a16="http://schemas.microsoft.com/office/drawing/2014/main" val="10002"/>
                  </a:ext>
                </a:extLst>
              </a:tr>
              <a:tr h="415625">
                <a:tc>
                  <a:txBody>
                    <a:bodyPr/>
                    <a:lstStyle/>
                    <a:p>
                      <a:pPr marL="0" lvl="0" indent="0" algn="l" rtl="0">
                        <a:spcBef>
                          <a:spcPts val="0"/>
                        </a:spcBef>
                        <a:spcAft>
                          <a:spcPts val="0"/>
                        </a:spcAft>
                        <a:buNone/>
                      </a:pPr>
                      <a:r>
                        <a:rPr lang="pt-BR" sz="1500" dirty="0" err="1"/>
                        <a:t>she</a:t>
                      </a:r>
                      <a:r>
                        <a:rPr lang="pt-BR" sz="1500" dirty="0"/>
                        <a:t> </a:t>
                      </a:r>
                      <a:endParaRPr sz="1500" dirty="0"/>
                    </a:p>
                  </a:txBody>
                  <a:tcPr marL="91425" marR="91425" marT="91425" marB="91425"/>
                </a:tc>
                <a:tc>
                  <a:txBody>
                    <a:bodyPr/>
                    <a:lstStyle/>
                    <a:p>
                      <a:pPr marL="0" lvl="0" indent="0" algn="l" rtl="0">
                        <a:spcBef>
                          <a:spcPts val="0"/>
                        </a:spcBef>
                        <a:spcAft>
                          <a:spcPts val="0"/>
                        </a:spcAft>
                        <a:buNone/>
                      </a:pPr>
                      <a:r>
                        <a:rPr lang="pt-BR" sz="1500" dirty="0" err="1"/>
                        <a:t>her</a:t>
                      </a:r>
                      <a:endParaRPr sz="1500" dirty="0"/>
                    </a:p>
                  </a:txBody>
                  <a:tcPr marL="91425" marR="91425" marT="91425" marB="91425"/>
                </a:tc>
                <a:extLst>
                  <a:ext uri="{0D108BD9-81ED-4DB2-BD59-A6C34878D82A}">
                    <a16:rowId xmlns:a16="http://schemas.microsoft.com/office/drawing/2014/main" val="10003"/>
                  </a:ext>
                </a:extLst>
              </a:tr>
              <a:tr h="415625">
                <a:tc>
                  <a:txBody>
                    <a:bodyPr/>
                    <a:lstStyle/>
                    <a:p>
                      <a:pPr marL="0" lvl="0" indent="0" algn="l" rtl="0">
                        <a:spcBef>
                          <a:spcPts val="0"/>
                        </a:spcBef>
                        <a:spcAft>
                          <a:spcPts val="0"/>
                        </a:spcAft>
                        <a:buNone/>
                      </a:pPr>
                      <a:r>
                        <a:rPr lang="pt-BR" sz="1500"/>
                        <a:t>he</a:t>
                      </a:r>
                      <a:endParaRPr sz="1500"/>
                    </a:p>
                  </a:txBody>
                  <a:tcPr marL="91425" marR="91425" marT="91425" marB="91425"/>
                </a:tc>
                <a:tc>
                  <a:txBody>
                    <a:bodyPr/>
                    <a:lstStyle/>
                    <a:p>
                      <a:pPr marL="0" lvl="0" indent="0" algn="l" rtl="0">
                        <a:spcBef>
                          <a:spcPts val="0"/>
                        </a:spcBef>
                        <a:spcAft>
                          <a:spcPts val="0"/>
                        </a:spcAft>
                        <a:buNone/>
                      </a:pPr>
                      <a:r>
                        <a:rPr lang="pt-BR" sz="1500" dirty="0" err="1"/>
                        <a:t>him</a:t>
                      </a:r>
                      <a:endParaRPr sz="1500" dirty="0"/>
                    </a:p>
                  </a:txBody>
                  <a:tcPr marL="91425" marR="91425" marT="91425" marB="91425"/>
                </a:tc>
                <a:extLst>
                  <a:ext uri="{0D108BD9-81ED-4DB2-BD59-A6C34878D82A}">
                    <a16:rowId xmlns:a16="http://schemas.microsoft.com/office/drawing/2014/main" val="10004"/>
                  </a:ext>
                </a:extLst>
              </a:tr>
              <a:tr h="415625">
                <a:tc>
                  <a:txBody>
                    <a:bodyPr/>
                    <a:lstStyle/>
                    <a:p>
                      <a:pPr marL="0" lvl="0" indent="0" algn="l" rtl="0">
                        <a:spcBef>
                          <a:spcPts val="0"/>
                        </a:spcBef>
                        <a:spcAft>
                          <a:spcPts val="0"/>
                        </a:spcAft>
                        <a:buNone/>
                      </a:pPr>
                      <a:r>
                        <a:rPr lang="pt-BR" sz="1500"/>
                        <a:t>it</a:t>
                      </a:r>
                      <a:endParaRPr sz="1500"/>
                    </a:p>
                  </a:txBody>
                  <a:tcPr marL="91425" marR="91425" marT="91425" marB="91425"/>
                </a:tc>
                <a:tc>
                  <a:txBody>
                    <a:bodyPr/>
                    <a:lstStyle/>
                    <a:p>
                      <a:pPr marL="0" lvl="0" indent="0" algn="l" rtl="0">
                        <a:spcBef>
                          <a:spcPts val="0"/>
                        </a:spcBef>
                        <a:spcAft>
                          <a:spcPts val="0"/>
                        </a:spcAft>
                        <a:buNone/>
                      </a:pPr>
                      <a:r>
                        <a:rPr lang="pt-BR" sz="1500"/>
                        <a:t>it</a:t>
                      </a:r>
                      <a:endParaRPr sz="1500"/>
                    </a:p>
                  </a:txBody>
                  <a:tcPr marL="91425" marR="91425" marT="91425" marB="91425"/>
                </a:tc>
                <a:extLst>
                  <a:ext uri="{0D108BD9-81ED-4DB2-BD59-A6C34878D82A}">
                    <a16:rowId xmlns:a16="http://schemas.microsoft.com/office/drawing/2014/main" val="10005"/>
                  </a:ext>
                </a:extLst>
              </a:tr>
              <a:tr h="415625">
                <a:tc>
                  <a:txBody>
                    <a:bodyPr/>
                    <a:lstStyle/>
                    <a:p>
                      <a:pPr marL="0" lvl="0" indent="0" algn="l" rtl="0">
                        <a:spcBef>
                          <a:spcPts val="0"/>
                        </a:spcBef>
                        <a:spcAft>
                          <a:spcPts val="0"/>
                        </a:spcAft>
                        <a:buNone/>
                      </a:pPr>
                      <a:r>
                        <a:rPr lang="pt-BR" sz="1500"/>
                        <a:t>we</a:t>
                      </a:r>
                      <a:endParaRPr sz="1500"/>
                    </a:p>
                  </a:txBody>
                  <a:tcPr marL="91425" marR="91425" marT="91425" marB="91425"/>
                </a:tc>
                <a:tc>
                  <a:txBody>
                    <a:bodyPr/>
                    <a:lstStyle/>
                    <a:p>
                      <a:pPr marL="0" lvl="0" indent="0" algn="l" rtl="0">
                        <a:spcBef>
                          <a:spcPts val="0"/>
                        </a:spcBef>
                        <a:spcAft>
                          <a:spcPts val="0"/>
                        </a:spcAft>
                        <a:buNone/>
                      </a:pPr>
                      <a:r>
                        <a:rPr lang="pt-BR" sz="1500"/>
                        <a:t>us</a:t>
                      </a:r>
                      <a:endParaRPr sz="1500"/>
                    </a:p>
                  </a:txBody>
                  <a:tcPr marL="91425" marR="91425" marT="91425" marB="91425"/>
                </a:tc>
                <a:extLst>
                  <a:ext uri="{0D108BD9-81ED-4DB2-BD59-A6C34878D82A}">
                    <a16:rowId xmlns:a16="http://schemas.microsoft.com/office/drawing/2014/main" val="10006"/>
                  </a:ext>
                </a:extLst>
              </a:tr>
              <a:tr h="415625">
                <a:tc>
                  <a:txBody>
                    <a:bodyPr/>
                    <a:lstStyle/>
                    <a:p>
                      <a:pPr marL="0" lvl="0" indent="0" algn="l" rtl="0">
                        <a:spcBef>
                          <a:spcPts val="0"/>
                        </a:spcBef>
                        <a:spcAft>
                          <a:spcPts val="0"/>
                        </a:spcAft>
                        <a:buNone/>
                      </a:pPr>
                      <a:r>
                        <a:rPr lang="pt-BR" sz="1500" dirty="0" err="1"/>
                        <a:t>they</a:t>
                      </a:r>
                      <a:endParaRPr sz="1500" dirty="0"/>
                    </a:p>
                  </a:txBody>
                  <a:tcPr marL="91425" marR="91425" marT="91425" marB="91425"/>
                </a:tc>
                <a:tc>
                  <a:txBody>
                    <a:bodyPr/>
                    <a:lstStyle/>
                    <a:p>
                      <a:pPr marL="0" lvl="0" indent="0" algn="l" rtl="0">
                        <a:spcBef>
                          <a:spcPts val="0"/>
                        </a:spcBef>
                        <a:spcAft>
                          <a:spcPts val="0"/>
                        </a:spcAft>
                        <a:buNone/>
                      </a:pPr>
                      <a:r>
                        <a:rPr lang="pt-BR" sz="1500" dirty="0" err="1"/>
                        <a:t>them</a:t>
                      </a:r>
                      <a:endParaRPr sz="1500" dirty="0"/>
                    </a:p>
                  </a:txBody>
                  <a:tcPr marL="91425" marR="91425" marT="91425" marB="91425"/>
                </a:tc>
                <a:extLst>
                  <a:ext uri="{0D108BD9-81ED-4DB2-BD59-A6C34878D82A}">
                    <a16:rowId xmlns:a16="http://schemas.microsoft.com/office/drawing/2014/main" val="10007"/>
                  </a:ext>
                </a:extLst>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sz="5900" dirty="0" err="1"/>
              <a:t>Discourse</a:t>
            </a:r>
            <a:r>
              <a:rPr lang="pt-BR" sz="5900" dirty="0"/>
              <a:t> </a:t>
            </a:r>
            <a:r>
              <a:rPr lang="pt-BR" sz="5900" dirty="0" err="1"/>
              <a:t>Genres</a:t>
            </a:r>
            <a:endParaRPr sz="59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graphicFrame>
        <p:nvGraphicFramePr>
          <p:cNvPr id="163" name="Google Shape;163;p28"/>
          <p:cNvGraphicFramePr/>
          <p:nvPr>
            <p:extLst>
              <p:ext uri="{D42A27DB-BD31-4B8C-83A1-F6EECF244321}">
                <p14:modId xmlns:p14="http://schemas.microsoft.com/office/powerpoint/2010/main" val="1257755830"/>
              </p:ext>
            </p:extLst>
          </p:nvPr>
        </p:nvGraphicFramePr>
        <p:xfrm>
          <a:off x="269437" y="529650"/>
          <a:ext cx="8605125" cy="4084200"/>
        </p:xfrm>
        <a:graphic>
          <a:graphicData uri="http://schemas.openxmlformats.org/drawingml/2006/table">
            <a:tbl>
              <a:tblPr>
                <a:noFill/>
                <a:tableStyleId>{9465CB53-63F3-4B80-82EF-25649F81A42D}</a:tableStyleId>
              </a:tblPr>
              <a:tblGrid>
                <a:gridCol w="1528625">
                  <a:extLst>
                    <a:ext uri="{9D8B030D-6E8A-4147-A177-3AD203B41FA5}">
                      <a16:colId xmlns:a16="http://schemas.microsoft.com/office/drawing/2014/main" val="20000"/>
                    </a:ext>
                  </a:extLst>
                </a:gridCol>
                <a:gridCol w="7076500">
                  <a:extLst>
                    <a:ext uri="{9D8B030D-6E8A-4147-A177-3AD203B41FA5}">
                      <a16:colId xmlns:a16="http://schemas.microsoft.com/office/drawing/2014/main" val="20001"/>
                    </a:ext>
                  </a:extLst>
                </a:gridCol>
              </a:tblGrid>
              <a:tr h="323850">
                <a:tc gridSpan="2">
                  <a:txBody>
                    <a:bodyPr/>
                    <a:lstStyle/>
                    <a:p>
                      <a:pPr marL="0" lvl="0" indent="0" algn="ctr" rtl="0">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Online Headline</a:t>
                      </a: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5429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Typically consists of a brief and attention-grabbing headline followed by a subheading or brief summary.</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7715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A wide range of topics and themes, depending on the news outlet or website. Headlines can cover breaking news, current events, celebrity gossip, sports, entertainment, and more.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r h="7715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To quickly and efficiently convey important or interesting information to readers and encourage them to click through to the full article. Headlines also play a role in search engine optimization and social media sharing.</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3"/>
                  </a:ext>
                </a:extLst>
              </a:tr>
            </a:tbl>
          </a:graphicData>
        </a:graphic>
      </p:graphicFrame>
      <p:pic>
        <p:nvPicPr>
          <p:cNvPr id="2" name="Gráfico 1" descr="Círculo com seta para a esquerda estrutura de tópicos">
            <a:extLst>
              <a:ext uri="{FF2B5EF4-FFF2-40B4-BE49-F238E27FC236}">
                <a16:creationId xmlns:a16="http://schemas.microsoft.com/office/drawing/2014/main" id="{5C6CE260-8ED9-3E14-23B3-301E9B98711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282280" y="4551217"/>
            <a:ext cx="647700" cy="647700"/>
          </a:xfrm>
          <a:prstGeom prst="rect">
            <a:avLst/>
          </a:prstGeom>
        </p:spPr>
      </p:pic>
      <p:sp>
        <p:nvSpPr>
          <p:cNvPr id="3" name="CaixaDeTexto 2">
            <a:extLst>
              <a:ext uri="{FF2B5EF4-FFF2-40B4-BE49-F238E27FC236}">
                <a16:creationId xmlns:a16="http://schemas.microsoft.com/office/drawing/2014/main" id="{4B3D5546-A3EF-AD01-1AF9-D7A83838856D}"/>
              </a:ext>
            </a:extLst>
          </p:cNvPr>
          <p:cNvSpPr txBox="1"/>
          <p:nvPr/>
        </p:nvSpPr>
        <p:spPr>
          <a:xfrm>
            <a:off x="432650" y="217173"/>
            <a:ext cx="556563" cy="261610"/>
          </a:xfrm>
          <a:prstGeom prst="rect">
            <a:avLst/>
          </a:prstGeom>
          <a:noFill/>
        </p:spPr>
        <p:txBody>
          <a:bodyPr wrap="none" rtlCol="0">
            <a:spAutoFit/>
          </a:bodyPr>
          <a:lstStyle/>
          <a:p>
            <a:r>
              <a:rPr lang="pt-BR" sz="1100" b="1" dirty="0">
                <a:solidFill>
                  <a:srgbClr val="374151"/>
                </a:solidFill>
                <a:latin typeface="Roboto"/>
                <a:ea typeface="Roboto"/>
                <a:cs typeface="Roboto"/>
                <a:sym typeface="Roboto"/>
              </a:rPr>
              <a:t>Unit 6</a:t>
            </a:r>
            <a:endParaRPr lang="en-US" sz="1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graphicFrame>
        <p:nvGraphicFramePr>
          <p:cNvPr id="2" name="Tabela 1">
            <a:extLst>
              <a:ext uri="{FF2B5EF4-FFF2-40B4-BE49-F238E27FC236}">
                <a16:creationId xmlns:a16="http://schemas.microsoft.com/office/drawing/2014/main" id="{90BD73A7-4876-A59F-60F4-3C37A494E5FA}"/>
              </a:ext>
            </a:extLst>
          </p:cNvPr>
          <p:cNvGraphicFramePr>
            <a:graphicFrameLocks noGrp="1"/>
          </p:cNvGraphicFramePr>
          <p:nvPr>
            <p:extLst>
              <p:ext uri="{D42A27DB-BD31-4B8C-83A1-F6EECF244321}">
                <p14:modId xmlns:p14="http://schemas.microsoft.com/office/powerpoint/2010/main" val="4084201399"/>
              </p:ext>
            </p:extLst>
          </p:nvPr>
        </p:nvGraphicFramePr>
        <p:xfrm>
          <a:off x="269437" y="577562"/>
          <a:ext cx="8605125" cy="2804100"/>
        </p:xfrm>
        <a:graphic>
          <a:graphicData uri="http://schemas.openxmlformats.org/drawingml/2006/table">
            <a:tbl>
              <a:tblPr>
                <a:noFill/>
                <a:tableStyleId>{9465CB53-63F3-4B80-82EF-25649F81A42D}</a:tableStyleId>
              </a:tblPr>
              <a:tblGrid>
                <a:gridCol w="1528625">
                  <a:extLst>
                    <a:ext uri="{9D8B030D-6E8A-4147-A177-3AD203B41FA5}">
                      <a16:colId xmlns:a16="http://schemas.microsoft.com/office/drawing/2014/main" val="25327468"/>
                    </a:ext>
                  </a:extLst>
                </a:gridCol>
                <a:gridCol w="7076500">
                  <a:extLst>
                    <a:ext uri="{9D8B030D-6E8A-4147-A177-3AD203B41FA5}">
                      <a16:colId xmlns:a16="http://schemas.microsoft.com/office/drawing/2014/main" val="729048074"/>
                    </a:ext>
                  </a:extLst>
                </a:gridCol>
              </a:tblGrid>
              <a:tr h="542925">
                <a:tc>
                  <a:txBody>
                    <a:bodyPr/>
                    <a:lstStyle/>
                    <a:p>
                      <a:pPr marL="0" lvl="0" indent="0" algn="l" rtl="0">
                        <a:lnSpc>
                          <a:spcPct val="115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Anyone browsing the internet or social media who is interested in staying up-to-date on current events or finding engaging content to read.</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3355617125"/>
                  </a:ext>
                </a:extLst>
              </a:tr>
              <a:tr h="10001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Typically written by journalists or content creators employed by news outlets, blogs, or websites. Headlines can also be written by social media managers or digital marketing professionals for the purpose of promoting content on social media.</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4107468815"/>
                  </a:ext>
                </a:extLst>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graphicFrame>
        <p:nvGraphicFramePr>
          <p:cNvPr id="173" name="Google Shape;173;p30"/>
          <p:cNvGraphicFramePr/>
          <p:nvPr>
            <p:extLst>
              <p:ext uri="{D42A27DB-BD31-4B8C-83A1-F6EECF244321}">
                <p14:modId xmlns:p14="http://schemas.microsoft.com/office/powerpoint/2010/main" val="2442989916"/>
              </p:ext>
            </p:extLst>
          </p:nvPr>
        </p:nvGraphicFramePr>
        <p:xfrm>
          <a:off x="513750" y="873786"/>
          <a:ext cx="8116500" cy="2865000"/>
        </p:xfrm>
        <a:graphic>
          <a:graphicData uri="http://schemas.openxmlformats.org/drawingml/2006/table">
            <a:tbl>
              <a:tblPr>
                <a:noFill/>
                <a:tableStyleId>{9465CB53-63F3-4B80-82EF-25649F81A42D}</a:tableStyleId>
              </a:tblPr>
              <a:tblGrid>
                <a:gridCol w="1441825">
                  <a:extLst>
                    <a:ext uri="{9D8B030D-6E8A-4147-A177-3AD203B41FA5}">
                      <a16:colId xmlns:a16="http://schemas.microsoft.com/office/drawing/2014/main" val="20000"/>
                    </a:ext>
                  </a:extLst>
                </a:gridCol>
                <a:gridCol w="6674675">
                  <a:extLst>
                    <a:ext uri="{9D8B030D-6E8A-4147-A177-3AD203B41FA5}">
                      <a16:colId xmlns:a16="http://schemas.microsoft.com/office/drawing/2014/main" val="20001"/>
                    </a:ext>
                  </a:extLst>
                </a:gridCol>
              </a:tblGrid>
              <a:tr h="323850">
                <a:tc gridSpan="2">
                  <a:txBody>
                    <a:bodyPr/>
                    <a:lstStyle/>
                    <a:p>
                      <a:pPr marL="0" lvl="0" indent="0" algn="ctr" rtl="0">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News Article</a:t>
                      </a:r>
                    </a:p>
                  </a:txBody>
                  <a:tcPr marL="91425" marR="91425" marT="91425" marB="91425" anchor="b">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5429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Headline, lead, body, and conclusion.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3143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Current events, politics, social issues, crime, weather, sports, entertainment, etc.</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r h="5429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To inform, educate, and update the public on important or interesting events and issues.</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10003"/>
                  </a:ext>
                </a:extLst>
              </a:tr>
            </a:tbl>
          </a:graphicData>
        </a:graphic>
      </p:graphicFrame>
      <p:pic>
        <p:nvPicPr>
          <p:cNvPr id="2" name="Gráfico 1" descr="Círculo com seta para a esquerda estrutura de tópicos">
            <a:extLst>
              <a:ext uri="{FF2B5EF4-FFF2-40B4-BE49-F238E27FC236}">
                <a16:creationId xmlns:a16="http://schemas.microsoft.com/office/drawing/2014/main" id="{231789DF-EC27-5877-B187-18E85860C00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982550" y="4174464"/>
            <a:ext cx="647700" cy="647700"/>
          </a:xfrm>
          <a:prstGeom prst="rect">
            <a:avLst/>
          </a:prstGeom>
        </p:spPr>
      </p:pic>
      <p:sp>
        <p:nvSpPr>
          <p:cNvPr id="3" name="CaixaDeTexto 2">
            <a:extLst>
              <a:ext uri="{FF2B5EF4-FFF2-40B4-BE49-F238E27FC236}">
                <a16:creationId xmlns:a16="http://schemas.microsoft.com/office/drawing/2014/main" id="{B28FEC21-65A2-E3C7-294E-6BC66BA9529C}"/>
              </a:ext>
            </a:extLst>
          </p:cNvPr>
          <p:cNvSpPr txBox="1"/>
          <p:nvPr/>
        </p:nvSpPr>
        <p:spPr>
          <a:xfrm>
            <a:off x="432650" y="217173"/>
            <a:ext cx="556563" cy="261610"/>
          </a:xfrm>
          <a:prstGeom prst="rect">
            <a:avLst/>
          </a:prstGeom>
          <a:noFill/>
        </p:spPr>
        <p:txBody>
          <a:bodyPr wrap="none" rtlCol="0">
            <a:spAutoFit/>
          </a:bodyPr>
          <a:lstStyle/>
          <a:p>
            <a:r>
              <a:rPr lang="pt-BR" sz="1100" b="1" dirty="0">
                <a:solidFill>
                  <a:srgbClr val="374151"/>
                </a:solidFill>
                <a:latin typeface="Roboto"/>
                <a:ea typeface="Roboto"/>
                <a:cs typeface="Roboto"/>
                <a:sym typeface="Roboto"/>
              </a:rPr>
              <a:t>Unit 6</a:t>
            </a:r>
            <a:endParaRPr lang="en-US" sz="11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graphicFrame>
        <p:nvGraphicFramePr>
          <p:cNvPr id="2" name="Tabela 1">
            <a:extLst>
              <a:ext uri="{FF2B5EF4-FFF2-40B4-BE49-F238E27FC236}">
                <a16:creationId xmlns:a16="http://schemas.microsoft.com/office/drawing/2014/main" id="{A336346D-29BC-23EE-250F-C8C56F863CB1}"/>
              </a:ext>
            </a:extLst>
          </p:cNvPr>
          <p:cNvGraphicFramePr>
            <a:graphicFrameLocks noGrp="1"/>
          </p:cNvGraphicFramePr>
          <p:nvPr>
            <p:extLst>
              <p:ext uri="{D42A27DB-BD31-4B8C-83A1-F6EECF244321}">
                <p14:modId xmlns:p14="http://schemas.microsoft.com/office/powerpoint/2010/main" val="3570327880"/>
              </p:ext>
            </p:extLst>
          </p:nvPr>
        </p:nvGraphicFramePr>
        <p:xfrm>
          <a:off x="324855" y="840798"/>
          <a:ext cx="8605125" cy="2566610"/>
        </p:xfrm>
        <a:graphic>
          <a:graphicData uri="http://schemas.openxmlformats.org/drawingml/2006/table">
            <a:tbl>
              <a:tblPr>
                <a:noFill/>
                <a:tableStyleId>{9465CB53-63F3-4B80-82EF-25649F81A42D}</a:tableStyleId>
              </a:tblPr>
              <a:tblGrid>
                <a:gridCol w="1528625">
                  <a:extLst>
                    <a:ext uri="{9D8B030D-6E8A-4147-A177-3AD203B41FA5}">
                      <a16:colId xmlns:a16="http://schemas.microsoft.com/office/drawing/2014/main" val="25327468"/>
                    </a:ext>
                  </a:extLst>
                </a:gridCol>
                <a:gridCol w="7076500">
                  <a:extLst>
                    <a:ext uri="{9D8B030D-6E8A-4147-A177-3AD203B41FA5}">
                      <a16:colId xmlns:a16="http://schemas.microsoft.com/office/drawing/2014/main" val="729048074"/>
                    </a:ext>
                  </a:extLst>
                </a:gridCol>
              </a:tblGrid>
              <a:tr h="542925">
                <a:tc>
                  <a:txBody>
                    <a:bodyPr/>
                    <a:lstStyle/>
                    <a:p>
                      <a:pPr marL="0" lvl="0" indent="0" algn="l" rtl="0">
                        <a:lnSpc>
                          <a:spcPct val="115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latin typeface="Roboto"/>
                          <a:ea typeface="Roboto"/>
                          <a:cs typeface="Roboto"/>
                          <a:sym typeface="Roboto"/>
                        </a:rPr>
                        <a:t>The general public, journalists, researchers, politicians, and anyone interested in staying informed about current events.</a:t>
                      </a:r>
                      <a:endParaRPr lang="en-US" sz="2000" noProof="0" dirty="0">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3355617125"/>
                  </a:ext>
                </a:extLst>
              </a:tr>
              <a:tr h="10001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latin typeface="Roboto"/>
                          <a:ea typeface="Roboto"/>
                          <a:cs typeface="Roboto"/>
                          <a:sym typeface="Roboto"/>
                        </a:rPr>
                        <a:t>Professional journalists, reporters, and editors who work for news organizations, such as newspapers, TV and radio stations, and online news websites. Freelance writers and citizen journalists may also write news articles for publication.</a:t>
                      </a:r>
                      <a:endParaRPr lang="en-US" sz="2000" noProof="0" dirty="0">
                        <a:solidFill>
                          <a:srgbClr val="374151"/>
                        </a:solidFill>
                        <a:highlight>
                          <a:srgbClr val="D9EAD3"/>
                        </a:highlight>
                        <a:latin typeface="Roboto"/>
                        <a:ea typeface="Roboto"/>
                        <a:cs typeface="Roboto"/>
                        <a:sym typeface="Roboto"/>
                      </a:endParaRPr>
                    </a:p>
                  </a:txBody>
                  <a:tcPr marL="91425" marR="91425" marT="91425" marB="91425" anchor="ctr">
                    <a:lnL w="9525" cap="flat" cmpd="sng">
                      <a:solidFill>
                        <a:srgbClr val="D9D9E3"/>
                      </a:solidFill>
                      <a:prstDash val="solid"/>
                      <a:round/>
                      <a:headEnd type="none" w="sm" len="sm"/>
                      <a:tailEnd type="none" w="sm" len="sm"/>
                    </a:lnL>
                    <a:lnR w="9525" cap="flat" cmpd="sng">
                      <a:solidFill>
                        <a:srgbClr val="D9D9E3"/>
                      </a:solidFill>
                      <a:prstDash val="solid"/>
                      <a:round/>
                      <a:headEnd type="none" w="sm" len="sm"/>
                      <a:tailEnd type="none" w="sm" len="sm"/>
                    </a:lnR>
                    <a:lnT w="9525" cap="flat" cmpd="sng">
                      <a:solidFill>
                        <a:srgbClr val="D9D9E3"/>
                      </a:solidFill>
                      <a:prstDash val="solid"/>
                      <a:round/>
                      <a:headEnd type="none" w="sm" len="sm"/>
                      <a:tailEnd type="none" w="sm" len="sm"/>
                    </a:lnT>
                    <a:lnB w="9525" cap="flat" cmpd="sng">
                      <a:solidFill>
                        <a:srgbClr val="D9D9E3"/>
                      </a:solidFill>
                      <a:prstDash val="solid"/>
                      <a:round/>
                      <a:headEnd type="none" w="sm" len="sm"/>
                      <a:tailEnd type="none" w="sm" len="sm"/>
                    </a:lnB>
                    <a:solidFill>
                      <a:srgbClr val="D9EAD3"/>
                    </a:solidFill>
                  </a:tcPr>
                </a:tc>
                <a:extLst>
                  <a:ext uri="{0D108BD9-81ED-4DB2-BD59-A6C34878D82A}">
                    <a16:rowId xmlns:a16="http://schemas.microsoft.com/office/drawing/2014/main" val="410746881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graphicFrame>
        <p:nvGraphicFramePr>
          <p:cNvPr id="223" name="Google Shape;223;p40"/>
          <p:cNvGraphicFramePr/>
          <p:nvPr>
            <p:extLst>
              <p:ext uri="{D42A27DB-BD31-4B8C-83A1-F6EECF244321}">
                <p14:modId xmlns:p14="http://schemas.microsoft.com/office/powerpoint/2010/main" val="3938810853"/>
              </p:ext>
            </p:extLst>
          </p:nvPr>
        </p:nvGraphicFramePr>
        <p:xfrm>
          <a:off x="386812" y="775955"/>
          <a:ext cx="8370375" cy="2377350"/>
        </p:xfrm>
        <a:graphic>
          <a:graphicData uri="http://schemas.openxmlformats.org/drawingml/2006/table">
            <a:tbl>
              <a:tblPr>
                <a:noFill/>
                <a:tableStyleId>{9465CB53-63F3-4B80-82EF-25649F81A42D}</a:tableStyleId>
              </a:tblPr>
              <a:tblGrid>
                <a:gridCol w="1576675">
                  <a:extLst>
                    <a:ext uri="{9D8B030D-6E8A-4147-A177-3AD203B41FA5}">
                      <a16:colId xmlns:a16="http://schemas.microsoft.com/office/drawing/2014/main" val="20000"/>
                    </a:ext>
                  </a:extLst>
                </a:gridCol>
                <a:gridCol w="6793700">
                  <a:extLst>
                    <a:ext uri="{9D8B030D-6E8A-4147-A177-3AD203B41FA5}">
                      <a16:colId xmlns:a16="http://schemas.microsoft.com/office/drawing/2014/main" val="20001"/>
                    </a:ext>
                  </a:extLst>
                </a:gridCol>
              </a:tblGrid>
              <a:tr h="323850">
                <a:tc gridSpan="2">
                  <a:txBody>
                    <a:bodyPr/>
                    <a:lstStyle/>
                    <a:p>
                      <a:pPr marL="0" lvl="0" indent="0" algn="ctr" rtl="0">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Lost Pet Ad</a:t>
                      </a:r>
                    </a:p>
                  </a:txBody>
                  <a:tcPr marL="91425" marR="91425" marT="91425" marB="91425" anchor="b">
                    <a:lnL w="9525" cap="flat" cmpd="sng">
                      <a:solidFill>
                        <a:srgbClr val="D9EAD3"/>
                      </a:solidFill>
                      <a:prstDash val="solid"/>
                      <a:round/>
                      <a:headEnd type="none" w="sm" len="sm"/>
                      <a:tailEnd type="none" w="sm" len="sm"/>
                    </a:lnL>
                    <a:lnR w="9525" cap="flat" cmpd="sng">
                      <a:solidFill>
                        <a:srgbClr val="D9EAD3"/>
                      </a:solidFill>
                      <a:prstDash val="solid"/>
                      <a:round/>
                      <a:headEnd type="none" w="sm" len="sm"/>
                      <a:tailEnd type="none" w="sm" len="sm"/>
                    </a:lnR>
                    <a:lnT w="9525" cap="flat" cmpd="sng">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tc hMerge="1">
                  <a:txBody>
                    <a:bodyPr/>
                    <a:lstStyle/>
                    <a:p>
                      <a:endParaRPr lang="en-US"/>
                    </a:p>
                  </a:txBody>
                  <a:tcPr/>
                </a:tc>
                <a:extLst>
                  <a:ext uri="{0D108BD9-81ED-4DB2-BD59-A6C34878D82A}">
                    <a16:rowId xmlns:a16="http://schemas.microsoft.com/office/drawing/2014/main" val="10000"/>
                  </a:ext>
                </a:extLst>
              </a:tr>
              <a:tr h="5429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Recurrent structure</a:t>
                      </a:r>
                    </a:p>
                  </a:txBody>
                  <a:tcPr marL="91425" marR="91425" marT="91425" marB="91425" anchor="ctr">
                    <a:lnL w="9525" cap="flat" cmpd="sng">
                      <a:solidFill>
                        <a:srgbClr val="D9EAD3"/>
                      </a:solidFill>
                      <a:prstDash val="solid"/>
                      <a:round/>
                      <a:headEnd type="none" w="sm" len="sm"/>
                      <a:tailEnd type="none" w="sm" len="sm"/>
                    </a:lnL>
                    <a:lnR w="9525" cap="flat" cmpd="sng">
                      <a:solidFill>
                        <a:srgbClr val="D9EAD3"/>
                      </a:solidFill>
                      <a:prstDash val="solid"/>
                      <a:round/>
                      <a:headEnd type="none" w="sm" len="sm"/>
                      <a:tailEnd type="none" w="sm" len="sm"/>
                    </a:lnR>
                    <a:lnT w="9525" cap="flat" cmpd="sng">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Description of the lost pet, including its breed, color, size, and any distinctive features; location and time it was last seen; contact information for the owner.</a:t>
                      </a:r>
                    </a:p>
                  </a:txBody>
                  <a:tcPr marL="91425" marR="91425" marT="91425" marB="91425" anchor="ctr">
                    <a:lnL w="9525" cap="flat" cmpd="sng">
                      <a:solidFill>
                        <a:srgbClr val="D9EAD3"/>
                      </a:solidFill>
                      <a:prstDash val="solid"/>
                      <a:round/>
                      <a:headEnd type="none" w="sm" len="sm"/>
                      <a:tailEnd type="none" w="sm" len="sm"/>
                    </a:lnL>
                    <a:lnR w="9525" cap="flat" cmpd="sng">
                      <a:solidFill>
                        <a:srgbClr val="D9EAD3"/>
                      </a:solidFill>
                      <a:prstDash val="solid"/>
                      <a:round/>
                      <a:headEnd type="none" w="sm" len="sm"/>
                      <a:tailEnd type="none" w="sm" len="sm"/>
                    </a:lnR>
                    <a:lnT w="9525" cap="flat" cmpd="sng">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extLst>
                  <a:ext uri="{0D108BD9-81ED-4DB2-BD59-A6C34878D82A}">
                    <a16:rowId xmlns:a16="http://schemas.microsoft.com/office/drawing/2014/main" val="10001"/>
                  </a:ext>
                </a:extLst>
              </a:tr>
              <a:tr h="314325">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Main themes</a:t>
                      </a:r>
                    </a:p>
                  </a:txBody>
                  <a:tcPr marL="91425" marR="91425" marT="91425" marB="91425" anchor="ctr">
                    <a:lnL w="9525" cap="flat" cmpd="sng">
                      <a:solidFill>
                        <a:srgbClr val="D9EAD3"/>
                      </a:solidFill>
                      <a:prstDash val="solid"/>
                      <a:round/>
                      <a:headEnd type="none" w="sm" len="sm"/>
                      <a:tailEnd type="none" w="sm" len="sm"/>
                    </a:lnL>
                    <a:lnR w="9525" cap="flat" cmpd="sng">
                      <a:solidFill>
                        <a:srgbClr val="D9EAD3"/>
                      </a:solidFill>
                      <a:prstDash val="solid"/>
                      <a:round/>
                      <a:headEnd type="none" w="sm" len="sm"/>
                      <a:tailEnd type="none" w="sm" len="sm"/>
                    </a:lnR>
                    <a:lnT w="9525" cap="flat" cmpd="sng">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Descriptions of lost pets and requests for help in finding them.</a:t>
                      </a:r>
                    </a:p>
                  </a:txBody>
                  <a:tcPr marL="91425" marR="91425" marT="91425" marB="91425" anchor="ctr">
                    <a:lnL w="9525" cap="flat" cmpd="sng">
                      <a:solidFill>
                        <a:srgbClr val="D9EAD3"/>
                      </a:solidFill>
                      <a:prstDash val="solid"/>
                      <a:round/>
                      <a:headEnd type="none" w="sm" len="sm"/>
                      <a:tailEnd type="none" w="sm" len="sm"/>
                    </a:lnL>
                    <a:lnR w="9525" cap="flat" cmpd="sng">
                      <a:solidFill>
                        <a:srgbClr val="D9EAD3"/>
                      </a:solidFill>
                      <a:prstDash val="solid"/>
                      <a:round/>
                      <a:headEnd type="none" w="sm" len="sm"/>
                      <a:tailEnd type="none" w="sm" len="sm"/>
                    </a:lnR>
                    <a:lnT w="9525" cap="flat" cmpd="sng">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extLst>
                  <a:ext uri="{0D108BD9-81ED-4DB2-BD59-A6C34878D82A}">
                    <a16:rowId xmlns:a16="http://schemas.microsoft.com/office/drawing/2014/main" val="10002"/>
                  </a:ext>
                </a:extLst>
              </a:tr>
            </a:tbl>
          </a:graphicData>
        </a:graphic>
      </p:graphicFrame>
      <p:pic>
        <p:nvPicPr>
          <p:cNvPr id="2" name="Gráfico 1" descr="Círculo com seta para a esquerda estrutura de tópicos">
            <a:extLst>
              <a:ext uri="{FF2B5EF4-FFF2-40B4-BE49-F238E27FC236}">
                <a16:creationId xmlns:a16="http://schemas.microsoft.com/office/drawing/2014/main" id="{918AD475-F12C-6B4A-A775-A08FDE9239E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109487" y="3719845"/>
            <a:ext cx="647700" cy="647700"/>
          </a:xfrm>
          <a:prstGeom prst="rect">
            <a:avLst/>
          </a:prstGeom>
        </p:spPr>
      </p:pic>
      <p:sp>
        <p:nvSpPr>
          <p:cNvPr id="3" name="CaixaDeTexto 2">
            <a:extLst>
              <a:ext uri="{FF2B5EF4-FFF2-40B4-BE49-F238E27FC236}">
                <a16:creationId xmlns:a16="http://schemas.microsoft.com/office/drawing/2014/main" id="{442EF22B-3771-4F09-A7FE-60D14E2526B0}"/>
              </a:ext>
            </a:extLst>
          </p:cNvPr>
          <p:cNvSpPr txBox="1"/>
          <p:nvPr/>
        </p:nvSpPr>
        <p:spPr>
          <a:xfrm>
            <a:off x="432650" y="217173"/>
            <a:ext cx="556563" cy="261610"/>
          </a:xfrm>
          <a:prstGeom prst="rect">
            <a:avLst/>
          </a:prstGeom>
          <a:noFill/>
        </p:spPr>
        <p:txBody>
          <a:bodyPr wrap="none" rtlCol="0">
            <a:spAutoFit/>
          </a:bodyPr>
          <a:lstStyle/>
          <a:p>
            <a:r>
              <a:rPr lang="pt-BR" sz="1100" b="1" dirty="0">
                <a:solidFill>
                  <a:srgbClr val="374151"/>
                </a:solidFill>
                <a:latin typeface="Roboto"/>
                <a:ea typeface="Roboto"/>
                <a:cs typeface="Roboto"/>
                <a:sym typeface="Roboto"/>
              </a:rPr>
              <a:t>Unit 6</a:t>
            </a:r>
            <a:endParaRPr lang="en-US" sz="11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graphicFrame>
        <p:nvGraphicFramePr>
          <p:cNvPr id="223" name="Google Shape;223;p40"/>
          <p:cNvGraphicFramePr/>
          <p:nvPr>
            <p:extLst>
              <p:ext uri="{D42A27DB-BD31-4B8C-83A1-F6EECF244321}">
                <p14:modId xmlns:p14="http://schemas.microsoft.com/office/powerpoint/2010/main" val="3630530905"/>
              </p:ext>
            </p:extLst>
          </p:nvPr>
        </p:nvGraphicFramePr>
        <p:xfrm>
          <a:off x="316090" y="1087261"/>
          <a:ext cx="8441098" cy="2968977"/>
        </p:xfrm>
        <a:graphic>
          <a:graphicData uri="http://schemas.openxmlformats.org/drawingml/2006/table">
            <a:tbl>
              <a:tblPr>
                <a:noFill/>
                <a:tableStyleId>{9465CB53-63F3-4B80-82EF-25649F81A42D}</a:tableStyleId>
              </a:tblPr>
              <a:tblGrid>
                <a:gridCol w="1589997">
                  <a:extLst>
                    <a:ext uri="{9D8B030D-6E8A-4147-A177-3AD203B41FA5}">
                      <a16:colId xmlns:a16="http://schemas.microsoft.com/office/drawing/2014/main" val="20000"/>
                    </a:ext>
                  </a:extLst>
                </a:gridCol>
                <a:gridCol w="6851101">
                  <a:extLst>
                    <a:ext uri="{9D8B030D-6E8A-4147-A177-3AD203B41FA5}">
                      <a16:colId xmlns:a16="http://schemas.microsoft.com/office/drawing/2014/main" val="20001"/>
                    </a:ext>
                  </a:extLst>
                </a:gridCol>
              </a:tblGrid>
              <a:tr h="989659">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Social function</a:t>
                      </a:r>
                    </a:p>
                  </a:txBody>
                  <a:tcPr marL="91425" marR="91425" marT="91425" marB="91425" anchor="ctr">
                    <a:lnL w="9525" cap="flat" cmpd="sng">
                      <a:solidFill>
                        <a:srgbClr val="D9EAD3"/>
                      </a:solidFill>
                      <a:prstDash val="solid"/>
                      <a:round/>
                      <a:headEnd type="none" w="sm" len="sm"/>
                      <a:tailEnd type="none" w="sm" len="sm"/>
                    </a:lnL>
                    <a:lnR w="9525" cap="flat" cmpd="sng" algn="ctr">
                      <a:solidFill>
                        <a:srgbClr val="D9EAD3"/>
                      </a:solidFill>
                      <a:prstDash val="solid"/>
                      <a:round/>
                      <a:headEnd type="none" w="sm" len="sm"/>
                      <a:tailEnd type="none" w="sm" len="sm"/>
                    </a:lnR>
                    <a:lnT w="9525" cap="flat" cmpd="sng">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To inform the community about a lost pet and to request help in locating it.</a:t>
                      </a:r>
                    </a:p>
                  </a:txBody>
                  <a:tcPr marL="91425" marR="91425" marT="91425" marB="91425" anchor="ctr">
                    <a:lnL w="9525" cap="flat" cmpd="sng" algn="ctr">
                      <a:solidFill>
                        <a:srgbClr val="D9EAD3"/>
                      </a:solidFill>
                      <a:prstDash val="solid"/>
                      <a:round/>
                      <a:headEnd type="none" w="sm" len="sm"/>
                      <a:tailEnd type="none" w="sm" len="sm"/>
                    </a:lnL>
                    <a:lnR w="9525" cap="flat" cmpd="sng">
                      <a:solidFill>
                        <a:srgbClr val="D9EAD3"/>
                      </a:solidFill>
                      <a:prstDash val="solid"/>
                      <a:round/>
                      <a:headEnd type="none" w="sm" len="sm"/>
                      <a:tailEnd type="none" w="sm" len="sm"/>
                    </a:lnR>
                    <a:lnT w="9525" cap="flat" cmpd="sng">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extLst>
                  <a:ext uri="{0D108BD9-81ED-4DB2-BD59-A6C34878D82A}">
                    <a16:rowId xmlns:a16="http://schemas.microsoft.com/office/drawing/2014/main" val="10003"/>
                  </a:ext>
                </a:extLst>
              </a:tr>
              <a:tr h="989659">
                <a:tc>
                  <a:txBody>
                    <a:bodyPr/>
                    <a:lstStyle/>
                    <a:p>
                      <a:pPr marL="0" lvl="0" indent="0" algn="l" rtl="0">
                        <a:lnSpc>
                          <a:spcPct val="115000"/>
                        </a:lnSpc>
                        <a:spcBef>
                          <a:spcPts val="0"/>
                        </a:spcBef>
                        <a:spcAft>
                          <a:spcPts val="0"/>
                        </a:spcAft>
                        <a:buNone/>
                      </a:pPr>
                      <a:r>
                        <a:rPr lang="en-US" sz="2000" b="1" noProof="0" dirty="0">
                          <a:solidFill>
                            <a:srgbClr val="374151"/>
                          </a:solidFill>
                          <a:highlight>
                            <a:srgbClr val="D9EAD3"/>
                          </a:highlight>
                          <a:latin typeface="Roboto"/>
                          <a:ea typeface="Roboto"/>
                          <a:cs typeface="Roboto"/>
                          <a:sym typeface="Roboto"/>
                        </a:rPr>
                        <a:t>Target audience</a:t>
                      </a:r>
                    </a:p>
                  </a:txBody>
                  <a:tcPr marL="91425" marR="91425" marT="91425" marB="91425" anchor="ctr">
                    <a:lnL w="9525" cap="flat" cmpd="sng">
                      <a:solidFill>
                        <a:srgbClr val="D9EAD3"/>
                      </a:solidFill>
                      <a:prstDash val="solid"/>
                      <a:round/>
                      <a:headEnd type="none" w="sm" len="sm"/>
                      <a:tailEnd type="none" w="sm" len="sm"/>
                    </a:lnL>
                    <a:lnR w="9525" cap="flat" cmpd="sng" algn="ctr">
                      <a:solidFill>
                        <a:srgbClr val="D9EAD3"/>
                      </a:solidFill>
                      <a:prstDash val="solid"/>
                      <a:round/>
                      <a:headEnd type="none" w="sm" len="sm"/>
                      <a:tailEnd type="none" w="sm" len="sm"/>
                    </a:lnR>
                    <a:lnT w="9525" cap="flat" cmpd="sng" algn="ctr">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Community members who may have information on the lost pet's whereabouts.</a:t>
                      </a:r>
                    </a:p>
                  </a:txBody>
                  <a:tcPr marL="91425" marR="91425" marT="91425" marB="91425" anchor="ctr">
                    <a:lnL w="9525" cap="flat" cmpd="sng" algn="ctr">
                      <a:solidFill>
                        <a:srgbClr val="D9EAD3"/>
                      </a:solidFill>
                      <a:prstDash val="solid"/>
                      <a:round/>
                      <a:headEnd type="none" w="sm" len="sm"/>
                      <a:tailEnd type="none" w="sm" len="sm"/>
                    </a:lnL>
                    <a:lnR w="9525" cap="flat" cmpd="sng">
                      <a:solidFill>
                        <a:srgbClr val="D9EAD3"/>
                      </a:solidFill>
                      <a:prstDash val="solid"/>
                      <a:round/>
                      <a:headEnd type="none" w="sm" len="sm"/>
                      <a:tailEnd type="none" w="sm" len="sm"/>
                    </a:lnR>
                    <a:lnT w="9525" cap="flat" cmpd="sng" algn="ctr">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extLst>
                  <a:ext uri="{0D108BD9-81ED-4DB2-BD59-A6C34878D82A}">
                    <a16:rowId xmlns:a16="http://schemas.microsoft.com/office/drawing/2014/main" val="10004"/>
                  </a:ext>
                </a:extLst>
              </a:tr>
              <a:tr h="989659">
                <a:tc>
                  <a:txBody>
                    <a:bodyPr/>
                    <a:lstStyle/>
                    <a:p>
                      <a:pPr marL="0" lvl="0" indent="0" algn="l" rtl="0">
                        <a:lnSpc>
                          <a:spcPct val="100000"/>
                        </a:lnSpc>
                        <a:spcBef>
                          <a:spcPts val="200"/>
                        </a:spcBef>
                        <a:spcAft>
                          <a:spcPts val="0"/>
                        </a:spcAft>
                        <a:buNone/>
                      </a:pPr>
                      <a:r>
                        <a:rPr lang="en-US" sz="2000" b="1" noProof="0" dirty="0">
                          <a:solidFill>
                            <a:srgbClr val="374151"/>
                          </a:solidFill>
                          <a:highlight>
                            <a:srgbClr val="D9EAD3"/>
                          </a:highlight>
                          <a:latin typeface="Roboto"/>
                          <a:ea typeface="Roboto"/>
                          <a:cs typeface="Roboto"/>
                          <a:sym typeface="Roboto"/>
                        </a:rPr>
                        <a:t>Who produces it?</a:t>
                      </a:r>
                    </a:p>
                  </a:txBody>
                  <a:tcPr marL="91425" marR="91425" marT="91425" marB="91425" anchor="ctr">
                    <a:lnL w="9525" cap="flat" cmpd="sng">
                      <a:solidFill>
                        <a:srgbClr val="D9EAD3"/>
                      </a:solidFill>
                      <a:prstDash val="solid"/>
                      <a:round/>
                      <a:headEnd type="none" w="sm" len="sm"/>
                      <a:tailEnd type="none" w="sm" len="sm"/>
                    </a:lnL>
                    <a:lnR w="9525" cap="flat" cmpd="sng" algn="ctr">
                      <a:solidFill>
                        <a:srgbClr val="D9EAD3"/>
                      </a:solidFill>
                      <a:prstDash val="solid"/>
                      <a:round/>
                      <a:headEnd type="none" w="sm" len="sm"/>
                      <a:tailEnd type="none" w="sm" len="sm"/>
                    </a:lnR>
                    <a:lnT w="9525" cap="flat" cmpd="sng" algn="ctr">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tc>
                  <a:txBody>
                    <a:bodyPr/>
                    <a:lstStyle/>
                    <a:p>
                      <a:pPr marL="0" lvl="0" indent="0" algn="l" rtl="0">
                        <a:lnSpc>
                          <a:spcPct val="100000"/>
                        </a:lnSpc>
                        <a:spcBef>
                          <a:spcPts val="200"/>
                        </a:spcBef>
                        <a:spcAft>
                          <a:spcPts val="0"/>
                        </a:spcAft>
                        <a:buNone/>
                      </a:pPr>
                      <a:r>
                        <a:rPr lang="en-US" sz="2000" noProof="0" dirty="0">
                          <a:solidFill>
                            <a:srgbClr val="374151"/>
                          </a:solidFill>
                          <a:highlight>
                            <a:srgbClr val="D9EAD3"/>
                          </a:highlight>
                          <a:latin typeface="Roboto"/>
                          <a:ea typeface="Roboto"/>
                          <a:cs typeface="Roboto"/>
                          <a:sym typeface="Roboto"/>
                        </a:rPr>
                        <a:t>Pet owners or concerned individuals who want to help locate a missing pet.</a:t>
                      </a:r>
                    </a:p>
                  </a:txBody>
                  <a:tcPr marL="91425" marR="91425" marT="91425" marB="91425" anchor="ctr">
                    <a:lnL w="9525" cap="flat" cmpd="sng" algn="ctr">
                      <a:solidFill>
                        <a:srgbClr val="D9EAD3"/>
                      </a:solidFill>
                      <a:prstDash val="solid"/>
                      <a:round/>
                      <a:headEnd type="none" w="sm" len="sm"/>
                      <a:tailEnd type="none" w="sm" len="sm"/>
                    </a:lnL>
                    <a:lnR w="9525" cap="flat" cmpd="sng">
                      <a:solidFill>
                        <a:srgbClr val="D9EAD3"/>
                      </a:solidFill>
                      <a:prstDash val="solid"/>
                      <a:round/>
                      <a:headEnd type="none" w="sm" len="sm"/>
                      <a:tailEnd type="none" w="sm" len="sm"/>
                    </a:lnR>
                    <a:lnT w="9525" cap="flat" cmpd="sng" algn="ctr">
                      <a:solidFill>
                        <a:srgbClr val="D9EAD3"/>
                      </a:solidFill>
                      <a:prstDash val="solid"/>
                      <a:round/>
                      <a:headEnd type="none" w="sm" len="sm"/>
                      <a:tailEnd type="none" w="sm" len="sm"/>
                    </a:lnT>
                    <a:lnB w="9525" cap="flat" cmpd="sng">
                      <a:solidFill>
                        <a:srgbClr val="D9EAD3"/>
                      </a:solidFill>
                      <a:prstDash val="solid"/>
                      <a:round/>
                      <a:headEnd type="none" w="sm" len="sm"/>
                      <a:tailEnd type="none" w="sm" len="sm"/>
                    </a:lnB>
                    <a:solidFill>
                      <a:srgbClr val="D9EAD3"/>
                    </a:solidFill>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2432263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41"/>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pt-BR" dirty="0" err="1"/>
              <a:t>Language</a:t>
            </a:r>
            <a:r>
              <a:rPr lang="pt-BR" dirty="0"/>
              <a:t> </a:t>
            </a:r>
            <a:r>
              <a:rPr lang="pt-BR" dirty="0" err="1"/>
              <a:t>Topics</a:t>
            </a:r>
            <a:endParaRPr dirty="0"/>
          </a:p>
          <a:p>
            <a:pPr marL="0" lvl="0" indent="0" algn="l" rtl="0">
              <a:spcBef>
                <a:spcPts val="0"/>
              </a:spcBef>
              <a:spcAft>
                <a:spcPts val="0"/>
              </a:spcAft>
              <a:buNone/>
            </a:pPr>
            <a:endParaRPr sz="5900" dirty="0"/>
          </a:p>
        </p:txBody>
      </p:sp>
    </p:spTree>
  </p:cSld>
  <p:clrMapOvr>
    <a:masterClrMapping/>
  </p:clrMapOvr>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781</TotalTime>
  <Words>859</Words>
  <Application>Microsoft Office PowerPoint</Application>
  <PresentationFormat>Apresentação na tela (16:9)</PresentationFormat>
  <Paragraphs>92</Paragraphs>
  <Slides>15</Slides>
  <Notes>15</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15</vt:i4>
      </vt:variant>
    </vt:vector>
  </HeadingPairs>
  <TitlesOfParts>
    <vt:vector size="20" baseType="lpstr">
      <vt:lpstr>Raleway</vt:lpstr>
      <vt:lpstr>Roboto</vt:lpstr>
      <vt:lpstr>Lato</vt:lpstr>
      <vt:lpstr>Arial</vt:lpstr>
      <vt:lpstr>Streamline</vt:lpstr>
      <vt:lpstr>7º ano</vt:lpstr>
      <vt:lpstr>Discourse Genres</vt:lpstr>
      <vt:lpstr>Apresentação do PowerPoint</vt:lpstr>
      <vt:lpstr>Apresentação do PowerPoint</vt:lpstr>
      <vt:lpstr>Apresentação do PowerPoint</vt:lpstr>
      <vt:lpstr>Apresentação do PowerPoint</vt:lpstr>
      <vt:lpstr>Apresentação do PowerPoint</vt:lpstr>
      <vt:lpstr>Apresentação do PowerPoint</vt:lpstr>
      <vt:lpstr>Language Topics </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7º ano</dc:title>
  <dc:creator>maestro01</dc:creator>
  <cp:lastModifiedBy> </cp:lastModifiedBy>
  <cp:revision>4</cp:revision>
  <dcterms:modified xsi:type="dcterms:W3CDTF">2023-06-21T15:03:41Z</dcterms:modified>
</cp:coreProperties>
</file>