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69" r:id="rId4"/>
    <p:sldId id="270" r:id="rId5"/>
    <p:sldId id="281" r:id="rId6"/>
    <p:sldId id="317" r:id="rId7"/>
    <p:sldId id="284" r:id="rId8"/>
    <p:sldId id="304" r:id="rId9"/>
    <p:sldId id="305" r:id="rId10"/>
    <p:sldId id="306" r:id="rId11"/>
    <p:sldId id="307" r:id="rId12"/>
    <p:sldId id="313" r:id="rId13"/>
  </p:sldIdLst>
  <p:sldSz cx="9144000" cy="5143500" type="screen16x9"/>
  <p:notesSz cx="6858000" cy="9144000"/>
  <p:embeddedFontLst>
    <p:embeddedFont>
      <p:font typeface="Lato" panose="020F0502020204030203" pitchFamily="34" charset="0"/>
      <p:regular r:id="rId15"/>
      <p:bold r:id="rId16"/>
      <p:italic r:id="rId17"/>
      <p:boldItalic r:id="rId18"/>
    </p:embeddedFont>
    <p:embeddedFont>
      <p:font typeface="Raleway" pitchFamily="2" charset="0"/>
      <p:regular r:id="rId19"/>
      <p:bold r:id="rId20"/>
      <p:italic r:id="rId21"/>
      <p:boldItalic r:id="rId22"/>
    </p:embeddedFont>
    <p:embeddedFont>
      <p:font typeface="Roboto" panose="02000000000000000000" pitchFamily="2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8C043A-B975-F717-AF2E-2C90C5DA06E5}" v="3" dt="2023-05-23T13:52:25.657"/>
    <p1510:client id="{EFB6EEBF-5458-4E14-B0F3-D8828E98CA88}" v="264" dt="2023-05-15T19:52:27.984"/>
  </p1510:revLst>
</p1510:revInfo>
</file>

<file path=ppt/tableStyles.xml><?xml version="1.0" encoding="utf-8"?>
<a:tblStyleLst xmlns:a="http://schemas.openxmlformats.org/drawingml/2006/main" def="{9465CB53-63F3-4B80-82EF-25649F81A42D}">
  <a:tblStyle styleId="{9465CB53-63F3-4B80-82EF-25649F81A42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9CD48C4-1042-418C-AA7E-1DCFD42DC4C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63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2414b8a82d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5" name="Google Shape;375;g2414b8a82d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2414b8a82df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2" name="Google Shape;382;g2414b8a82df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g2414b8a82df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4" name="Google Shape;424;g2414b8a82df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e284b64a7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e284b64a7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e25faf4336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e25faf4336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42c9df2c4a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42c9df2c4a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242c9df2c4a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242c9df2c4a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242c9df2c4a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242c9df2c4a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911832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1e284b64a7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1e284b64a7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g2414b8a82d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1" name="Google Shape;361;g2414b8a82d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2414b8a82df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8" name="Google Shape;368;g2414b8a82df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 dirty="0"/>
              <a:t>7º ano</a:t>
            </a:r>
            <a:endParaRPr sz="5900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2CEDC82-070F-FE4B-4EB3-35087B657E74}"/>
              </a:ext>
            </a:extLst>
          </p:cNvPr>
          <p:cNvSpPr txBox="1"/>
          <p:nvPr/>
        </p:nvSpPr>
        <p:spPr>
          <a:xfrm>
            <a:off x="3911203" y="67469"/>
            <a:ext cx="1330325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b="1" dirty="0"/>
              <a:t>CONJUNTO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63"/>
          <p:cNvSpPr txBox="1"/>
          <p:nvPr/>
        </p:nvSpPr>
        <p:spPr>
          <a:xfrm>
            <a:off x="376950" y="426864"/>
            <a:ext cx="82521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Linking</a:t>
            </a:r>
            <a:r>
              <a:rPr lang="pt-BR" sz="50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 Words</a:t>
            </a:r>
            <a:endParaRPr sz="5000" i="1" dirty="0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8" name="Google Shape;378;p63"/>
          <p:cNvSpPr txBox="1"/>
          <p:nvPr/>
        </p:nvSpPr>
        <p:spPr>
          <a:xfrm>
            <a:off x="376950" y="1211911"/>
            <a:ext cx="8390100" cy="821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/>
              <a:t>As </a:t>
            </a:r>
            <a:r>
              <a:rPr lang="pt-BR" sz="1800" i="1" dirty="0" err="1"/>
              <a:t>linking</a:t>
            </a:r>
            <a:r>
              <a:rPr lang="pt-BR" sz="1800" i="1" dirty="0"/>
              <a:t> words </a:t>
            </a:r>
            <a:r>
              <a:rPr lang="pt-BR" sz="1800" dirty="0"/>
              <a:t>são usadas para conectar ideias, palavras ou frases. Dependendo da palavra, expressamos relações diferentes entre os elementos.</a:t>
            </a:r>
            <a:endParaRPr sz="1800" dirty="0"/>
          </a:p>
        </p:txBody>
      </p:sp>
      <p:sp>
        <p:nvSpPr>
          <p:cNvPr id="379" name="Google Shape;379;p63"/>
          <p:cNvSpPr txBox="1"/>
          <p:nvPr/>
        </p:nvSpPr>
        <p:spPr>
          <a:xfrm>
            <a:off x="940526" y="1844166"/>
            <a:ext cx="8451830" cy="32993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/>
              <a:t>• </a:t>
            </a:r>
            <a:r>
              <a:rPr lang="pt-BR" sz="1600" b="1" dirty="0" err="1"/>
              <a:t>when</a:t>
            </a:r>
            <a:r>
              <a:rPr lang="pt-BR" sz="1600" dirty="0"/>
              <a:t>: indica quando algo ocorreu </a:t>
            </a:r>
            <a:endParaRPr sz="16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/>
              <a:t>• </a:t>
            </a:r>
            <a:r>
              <a:rPr lang="pt-BR" sz="1600" b="1" dirty="0" err="1"/>
              <a:t>then</a:t>
            </a:r>
            <a:r>
              <a:rPr lang="pt-BR" sz="1600" dirty="0"/>
              <a:t>: indica algo que aconteceu logo depois de outra ação</a:t>
            </a:r>
            <a:endParaRPr sz="16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/>
              <a:t>• </a:t>
            </a:r>
            <a:r>
              <a:rPr lang="pt-BR" sz="1600" b="1" dirty="0" err="1"/>
              <a:t>after</a:t>
            </a:r>
            <a:r>
              <a:rPr lang="pt-BR" sz="1600" dirty="0"/>
              <a:t>: indica algo que aconteceu depois de outro evento</a:t>
            </a:r>
            <a:endParaRPr sz="16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/>
              <a:t>• </a:t>
            </a:r>
            <a:r>
              <a:rPr lang="pt-BR" sz="1600" b="1" dirty="0" err="1"/>
              <a:t>while</a:t>
            </a:r>
            <a:r>
              <a:rPr lang="pt-BR" sz="1600" dirty="0"/>
              <a:t>: indica que duas ações acontecem ao mesmo tempo</a:t>
            </a:r>
            <a:endParaRPr sz="16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/>
              <a:t>• </a:t>
            </a:r>
            <a:r>
              <a:rPr lang="pt-BR" sz="1600" b="1" dirty="0" err="1"/>
              <a:t>before</a:t>
            </a:r>
            <a:r>
              <a:rPr lang="pt-BR" sz="1600" dirty="0"/>
              <a:t>: indica algo que aconteceu antes de um evento</a:t>
            </a:r>
            <a:endParaRPr sz="16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/>
              <a:t>• </a:t>
            </a:r>
            <a:r>
              <a:rPr lang="pt-BR" sz="1600" b="1" dirty="0" err="1"/>
              <a:t>and</a:t>
            </a:r>
            <a:r>
              <a:rPr lang="pt-BR" sz="1600" dirty="0"/>
              <a:t>: adiciona ideias</a:t>
            </a:r>
            <a:endParaRPr sz="16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/>
              <a:t>• </a:t>
            </a:r>
            <a:r>
              <a:rPr lang="pt-BR" sz="1600" b="1" dirty="0" err="1"/>
              <a:t>but</a:t>
            </a:r>
            <a:r>
              <a:rPr lang="pt-BR" sz="1600" dirty="0"/>
              <a:t>: contrasta ideias</a:t>
            </a:r>
            <a:endParaRPr sz="16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/>
              <a:t>• </a:t>
            </a:r>
            <a:r>
              <a:rPr lang="pt-BR" sz="1600" b="1" dirty="0" err="1"/>
              <a:t>although</a:t>
            </a:r>
            <a:r>
              <a:rPr lang="pt-BR" sz="1600" dirty="0"/>
              <a:t>: contrasta ideias, especialmente quando a ideia contrastante causa mais surpresa</a:t>
            </a:r>
            <a:endParaRPr sz="16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/>
              <a:t>• </a:t>
            </a:r>
            <a:r>
              <a:rPr lang="pt-BR" sz="1600" b="1" dirty="0" err="1"/>
              <a:t>because</a:t>
            </a:r>
            <a:r>
              <a:rPr lang="pt-BR" sz="1600" dirty="0"/>
              <a:t>: indica o motivo de algo </a:t>
            </a:r>
            <a:endParaRPr sz="16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/>
              <a:t>• </a:t>
            </a:r>
            <a:r>
              <a:rPr lang="pt-BR" sz="1600" b="1" dirty="0" err="1"/>
              <a:t>so</a:t>
            </a:r>
            <a:r>
              <a:rPr lang="pt-BR" sz="1600" dirty="0"/>
              <a:t>: apresenta resultado ou consequência de algo</a:t>
            </a:r>
            <a:endParaRPr sz="1600" dirty="0"/>
          </a:p>
        </p:txBody>
      </p:sp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328B6D79-7F96-81D0-B917-775FF3666D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55955" y="4373600"/>
            <a:ext cx="647700" cy="6477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4C906051-6401-E716-CB3E-7B1261AE4FB2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5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64"/>
          <p:cNvSpPr txBox="1"/>
          <p:nvPr/>
        </p:nvSpPr>
        <p:spPr>
          <a:xfrm>
            <a:off x="558476" y="1184446"/>
            <a:ext cx="8390100" cy="2262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/>
              <a:t>The plot is set in the 1970s </a:t>
            </a:r>
            <a:r>
              <a:rPr lang="en-US" sz="1800" b="1" i="1" dirty="0"/>
              <a:t>and </a:t>
            </a:r>
            <a:r>
              <a:rPr lang="en-US" sz="1800" i="1" dirty="0"/>
              <a:t>Gru is just a 12-year-old boy aspiring to be</a:t>
            </a: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/>
              <a:t>a supervillain. </a:t>
            </a:r>
            <a:r>
              <a:rPr lang="en-US" sz="1800" b="1" i="1" dirty="0"/>
              <a:t>When </a:t>
            </a:r>
            <a:r>
              <a:rPr lang="en-US" sz="1800" i="1" dirty="0"/>
              <a:t>he tries to join the “Vicious 6” (an evil team), things</a:t>
            </a: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/>
              <a:t>don’t go well. </a:t>
            </a:r>
            <a:r>
              <a:rPr lang="en-US" sz="1800" b="1" i="1" dirty="0"/>
              <a:t>Then </a:t>
            </a:r>
            <a:r>
              <a:rPr lang="en-US" sz="1800" i="1" dirty="0"/>
              <a:t>he uses one of his gadgets to steal an important artifact</a:t>
            </a: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/>
              <a:t>and manages to become a supervillain. Unfortunately, what happens </a:t>
            </a:r>
            <a:r>
              <a:rPr lang="en-US" sz="1800" b="1" i="1" dirty="0"/>
              <a:t>after </a:t>
            </a:r>
            <a:r>
              <a:rPr lang="en-US" sz="1800" i="1" dirty="0"/>
              <a:t>that</a:t>
            </a: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/>
              <a:t>complicates things for the little Gru.</a:t>
            </a:r>
          </a:p>
        </p:txBody>
      </p:sp>
      <p:sp>
        <p:nvSpPr>
          <p:cNvPr id="386" name="Google Shape;386;p64"/>
          <p:cNvSpPr txBox="1"/>
          <p:nvPr/>
        </p:nvSpPr>
        <p:spPr>
          <a:xfrm>
            <a:off x="2811300" y="3404954"/>
            <a:ext cx="63327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/>
              <a:t>Fonte de pesquisa: SINGH, S. 'Minions: Rise of Gru' Trailer Is Out &amp; It's All about the Journey of Little Super villain. </a:t>
            </a:r>
            <a:r>
              <a:rPr lang="pt-BR" sz="1200" i="1"/>
              <a:t>Republicworld.com</a:t>
            </a:r>
            <a:r>
              <a:rPr lang="pt-BR" sz="1200"/>
              <a:t>, 30 mar. 2022. Disponível em: www.republicworld.com/entertainment-news/hollywood-news/minions-rise-of-gru-trailer-is-out-and-its-all-about-the-journey-of-little-supervillain-articleshow.html.</a:t>
            </a:r>
            <a:endParaRPr sz="1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/>
              <a:t>Acesso em: 27 abr. 2022.</a:t>
            </a:r>
            <a:endParaRPr sz="1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70"/>
          <p:cNvSpPr txBox="1"/>
          <p:nvPr/>
        </p:nvSpPr>
        <p:spPr>
          <a:xfrm>
            <a:off x="1430832" y="679138"/>
            <a:ext cx="67635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/>
              <a:t>Para saber qual </a:t>
            </a:r>
            <a:r>
              <a:rPr lang="pt-BR" sz="1600" i="1" dirty="0" err="1"/>
              <a:t>object</a:t>
            </a:r>
            <a:r>
              <a:rPr lang="pt-BR" sz="1600" i="1" dirty="0"/>
              <a:t> </a:t>
            </a:r>
            <a:r>
              <a:rPr lang="pt-BR" sz="1600" i="1" dirty="0" err="1"/>
              <a:t>pronoun</a:t>
            </a:r>
            <a:r>
              <a:rPr lang="pt-BR" sz="1600" dirty="0"/>
              <a:t> usar, é necessário saber a quem ou a que se refere a ação, ou seja, qual é o sujeito dessa ação.</a:t>
            </a:r>
            <a:endParaRPr sz="1600" dirty="0"/>
          </a:p>
        </p:txBody>
      </p:sp>
      <p:graphicFrame>
        <p:nvGraphicFramePr>
          <p:cNvPr id="428" name="Google Shape;428;p70"/>
          <p:cNvGraphicFramePr/>
          <p:nvPr>
            <p:extLst>
              <p:ext uri="{D42A27DB-BD31-4B8C-83A1-F6EECF244321}">
                <p14:modId xmlns:p14="http://schemas.microsoft.com/office/powerpoint/2010/main" val="3540957063"/>
              </p:ext>
            </p:extLst>
          </p:nvPr>
        </p:nvGraphicFramePr>
        <p:xfrm>
          <a:off x="2450975" y="1446549"/>
          <a:ext cx="4242050" cy="3312475"/>
        </p:xfrm>
        <a:graphic>
          <a:graphicData uri="http://schemas.openxmlformats.org/drawingml/2006/table">
            <a:tbl>
              <a:tblPr>
                <a:noFill/>
                <a:tableStyleId>{99CD48C4-1042-418C-AA7E-1DCFD42DC4C7}</a:tableStyleId>
              </a:tblPr>
              <a:tblGrid>
                <a:gridCol w="226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6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38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b="1" dirty="0" err="1"/>
                        <a:t>Subject</a:t>
                      </a:r>
                      <a:r>
                        <a:rPr lang="pt-BR" sz="1500" b="1" dirty="0"/>
                        <a:t> </a:t>
                      </a:r>
                      <a:r>
                        <a:rPr lang="pt-BR" sz="1500" b="1" dirty="0" err="1"/>
                        <a:t>Pronouns</a:t>
                      </a:r>
                      <a:endParaRPr sz="15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b="1" dirty="0" err="1"/>
                        <a:t>Object</a:t>
                      </a:r>
                      <a:r>
                        <a:rPr lang="pt-BR" sz="1500" b="1" dirty="0"/>
                        <a:t> </a:t>
                      </a:r>
                      <a:r>
                        <a:rPr lang="pt-BR" sz="1500" b="1" dirty="0" err="1"/>
                        <a:t>Pronouns</a:t>
                      </a:r>
                      <a:endParaRPr sz="15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dirty="0"/>
                        <a:t>I</a:t>
                      </a:r>
                      <a:endParaRPr sz="15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dirty="0"/>
                        <a:t>me</a:t>
                      </a:r>
                      <a:endParaRPr sz="15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7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dirty="0" err="1"/>
                        <a:t>you</a:t>
                      </a:r>
                      <a:r>
                        <a:rPr lang="pt-BR" sz="1500" dirty="0"/>
                        <a:t> (sing./pl.)</a:t>
                      </a:r>
                      <a:endParaRPr sz="15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/>
                        <a:t>you</a:t>
                      </a:r>
                      <a:endParaRPr sz="15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6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dirty="0" err="1"/>
                        <a:t>she</a:t>
                      </a:r>
                      <a:r>
                        <a:rPr lang="pt-BR" sz="1500" dirty="0"/>
                        <a:t> </a:t>
                      </a:r>
                      <a:endParaRPr sz="15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dirty="0" err="1"/>
                        <a:t>her</a:t>
                      </a:r>
                      <a:endParaRPr sz="15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/>
                        <a:t>he</a:t>
                      </a:r>
                      <a:endParaRPr sz="15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dirty="0" err="1"/>
                        <a:t>him</a:t>
                      </a:r>
                      <a:endParaRPr sz="15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6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/>
                        <a:t>it</a:t>
                      </a:r>
                      <a:endParaRPr sz="15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/>
                        <a:t>it</a:t>
                      </a:r>
                      <a:endParaRPr sz="15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6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/>
                        <a:t>we</a:t>
                      </a:r>
                      <a:endParaRPr sz="15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/>
                        <a:t>us</a:t>
                      </a:r>
                      <a:endParaRPr sz="15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56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dirty="0" err="1"/>
                        <a:t>they</a:t>
                      </a:r>
                      <a:endParaRPr sz="15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dirty="0" err="1"/>
                        <a:t>them</a:t>
                      </a:r>
                      <a:endParaRPr sz="15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 dirty="0" err="1"/>
              <a:t>Discourse</a:t>
            </a:r>
            <a:r>
              <a:rPr lang="pt-BR" sz="5900" dirty="0"/>
              <a:t> </a:t>
            </a:r>
            <a:r>
              <a:rPr lang="pt-BR" sz="5900" dirty="0" err="1"/>
              <a:t>Genres</a:t>
            </a:r>
            <a:endParaRPr sz="59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" name="Google Shape;153;p26"/>
          <p:cNvGraphicFramePr/>
          <p:nvPr>
            <p:extLst>
              <p:ext uri="{D42A27DB-BD31-4B8C-83A1-F6EECF244321}">
                <p14:modId xmlns:p14="http://schemas.microsoft.com/office/powerpoint/2010/main" val="1314094092"/>
              </p:ext>
            </p:extLst>
          </p:nvPr>
        </p:nvGraphicFramePr>
        <p:xfrm>
          <a:off x="192275" y="630382"/>
          <a:ext cx="8759450" cy="2682150"/>
        </p:xfrm>
        <a:graphic>
          <a:graphicData uri="http://schemas.openxmlformats.org/drawingml/2006/table">
            <a:tbl>
              <a:tblPr>
                <a:noFill/>
                <a:tableStyleId>{9465CB53-63F3-4B80-82EF-25649F81A42D}</a:tableStyleId>
              </a:tblPr>
              <a:tblGrid>
                <a:gridCol w="1502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57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8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Movie Review</a:t>
                      </a: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May contain an introduction, a brief summary of the plot, an analysis of the acting, direction, cinematography, sound, and other aspects of the film, and a conclusion that gives an overall opinion of the movie.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The movie's plot, acting, direction, cinematography, sound, and overall quality, as well as the reviewer's opinion of the movie.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B2EE56B5-20E1-ABDE-EFBA-A2BA86AA2A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04025" y="3865418"/>
            <a:ext cx="647700" cy="6477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C0562C6D-F353-5FA6-B113-C6BA583970C4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5</a:t>
            </a:r>
            <a:endParaRPr lang="en-US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34AF55C2-9A08-F8D1-E118-B4ED706B2A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3181"/>
              </p:ext>
            </p:extLst>
          </p:nvPr>
        </p:nvGraphicFramePr>
        <p:xfrm>
          <a:off x="192275" y="555337"/>
          <a:ext cx="8759450" cy="4032825"/>
        </p:xfrm>
        <a:graphic>
          <a:graphicData uri="http://schemas.openxmlformats.org/drawingml/2006/table">
            <a:tbl>
              <a:tblPr>
                <a:noFill/>
                <a:tableStyleId>{9465CB53-63F3-4B80-82EF-25649F81A42D}</a:tableStyleId>
              </a:tblPr>
              <a:tblGrid>
                <a:gridCol w="1502375">
                  <a:extLst>
                    <a:ext uri="{9D8B030D-6E8A-4147-A177-3AD203B41FA5}">
                      <a16:colId xmlns:a16="http://schemas.microsoft.com/office/drawing/2014/main" val="1390616"/>
                    </a:ext>
                  </a:extLst>
                </a:gridCol>
                <a:gridCol w="7257075">
                  <a:extLst>
                    <a:ext uri="{9D8B030D-6E8A-4147-A177-3AD203B41FA5}">
                      <a16:colId xmlns:a16="http://schemas.microsoft.com/office/drawing/2014/main" val="317344033"/>
                    </a:ext>
                  </a:extLst>
                </a:gridCol>
              </a:tblGrid>
              <a:tr h="12287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To inform potential viewers about the quality and content of a movie and to provide them with an opinion that can help them decide whether or not to watch the movie. 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814467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People who are interested in watching a particular movie and want to get an idea of what to expect, as well as by movie enthusiasts.</a:t>
                      </a: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132884"/>
                  </a:ext>
                </a:extLst>
              </a:tr>
              <a:tr h="12287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Professional critics who have expertise in film criticism and have been assigned by a media outlet to review a particular movie. However, movie reviews can also be written by amateur bloggers, social media users, and other members of the general public who want to share their opinion.</a:t>
                      </a: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72947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3" name="Google Shape;213;p38"/>
          <p:cNvGraphicFramePr/>
          <p:nvPr>
            <p:extLst>
              <p:ext uri="{D42A27DB-BD31-4B8C-83A1-F6EECF244321}">
                <p14:modId xmlns:p14="http://schemas.microsoft.com/office/powerpoint/2010/main" val="3747104166"/>
              </p:ext>
            </p:extLst>
          </p:nvPr>
        </p:nvGraphicFramePr>
        <p:xfrm>
          <a:off x="301025" y="857028"/>
          <a:ext cx="8541950" cy="2682150"/>
        </p:xfrm>
        <a:graphic>
          <a:graphicData uri="http://schemas.openxmlformats.org/drawingml/2006/table">
            <a:tbl>
              <a:tblPr>
                <a:noFill/>
                <a:tableStyleId>{9465CB53-63F3-4B80-82EF-25649F81A42D}</a:tableStyleId>
              </a:tblPr>
              <a:tblGrid>
                <a:gridCol w="1349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8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Oral Movie Review</a:t>
                      </a: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The reviewer gives a brief summary of the movie, provides an evaluation of the film, and concludes with a recommendation for whether or not the audience should watch it.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The main themes of oral movie reviews are the evaluation and critique of a particular movie, including aspects such as the plot, acting, direction, cinematography, and sound.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72EDF3D9-C4EB-8AD9-26B2-B8B245B3AD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95275" y="3966150"/>
            <a:ext cx="647700" cy="6477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111B55F5-697F-E919-950C-B717BF5267BA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5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E6600FCC-C0EA-21A9-5631-D75E406E4C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603675"/>
              </p:ext>
            </p:extLst>
          </p:nvPr>
        </p:nvGraphicFramePr>
        <p:xfrm>
          <a:off x="128062" y="925875"/>
          <a:ext cx="8887875" cy="3359060"/>
        </p:xfrm>
        <a:graphic>
          <a:graphicData uri="http://schemas.openxmlformats.org/drawingml/2006/table">
            <a:tbl>
              <a:tblPr>
                <a:noFill/>
                <a:tableStyleId>{9465CB53-63F3-4B80-82EF-25649F81A42D}</a:tableStyleId>
              </a:tblPr>
              <a:tblGrid>
                <a:gridCol w="1666871">
                  <a:extLst>
                    <a:ext uri="{9D8B030D-6E8A-4147-A177-3AD203B41FA5}">
                      <a16:colId xmlns:a16="http://schemas.microsoft.com/office/drawing/2014/main" val="535479333"/>
                    </a:ext>
                  </a:extLst>
                </a:gridCol>
                <a:gridCol w="7221004">
                  <a:extLst>
                    <a:ext uri="{9D8B030D-6E8A-4147-A177-3AD203B41FA5}">
                      <a16:colId xmlns:a16="http://schemas.microsoft.com/office/drawing/2014/main" val="1081007622"/>
                    </a:ext>
                  </a:extLst>
                </a:gridCol>
              </a:tblGrid>
              <a:tr h="77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To provide information, analysis, and opinion about movies to the audience. The reviewer aims to help listeners decide whether or not to watch a particular movie by offering their perspective on its quality.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223940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 general audience, including people who are interested in movies and are seeking recommendations or critical analysis.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398432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Film critics, movie buffs, and anyone who has an opinion about movies and wants to share their thoughts with others through spoken communication. 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592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888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41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err="1"/>
              <a:t>Language</a:t>
            </a:r>
            <a:r>
              <a:rPr lang="pt-BR" dirty="0"/>
              <a:t> </a:t>
            </a:r>
            <a:r>
              <a:rPr lang="pt-BR" dirty="0" err="1"/>
              <a:t>Topics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9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61"/>
          <p:cNvSpPr txBox="1"/>
          <p:nvPr/>
        </p:nvSpPr>
        <p:spPr>
          <a:xfrm>
            <a:off x="445950" y="359200"/>
            <a:ext cx="82521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Simple</a:t>
            </a:r>
            <a:r>
              <a:rPr lang="pt-BR" sz="50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pt-BR" sz="50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Present</a:t>
            </a:r>
            <a:r>
              <a:rPr lang="pt-BR" sz="50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 in </a:t>
            </a:r>
            <a:r>
              <a:rPr lang="pt-BR" sz="50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Narratives</a:t>
            </a:r>
            <a:endParaRPr sz="5000" i="1" dirty="0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64" name="Google Shape;364;p61"/>
          <p:cNvSpPr txBox="1"/>
          <p:nvPr/>
        </p:nvSpPr>
        <p:spPr>
          <a:xfrm>
            <a:off x="647575" y="1313500"/>
            <a:ext cx="8005500" cy="121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500" dirty="0"/>
              <a:t>Além de ser usado para descrever um hábito, uma verdade universal e uma situação permanente, o </a:t>
            </a:r>
            <a:r>
              <a:rPr lang="pt-BR" sz="1500" i="1" dirty="0" err="1"/>
              <a:t>simple</a:t>
            </a:r>
            <a:r>
              <a:rPr lang="pt-BR" sz="1500" i="1" dirty="0"/>
              <a:t> </a:t>
            </a:r>
            <a:r>
              <a:rPr lang="pt-BR" sz="1500" i="1" dirty="0" err="1"/>
              <a:t>present</a:t>
            </a:r>
            <a:r>
              <a:rPr lang="pt-BR" sz="1500" dirty="0"/>
              <a:t> pode ainda ser usado para contar uma história que aconteceu no passado (para recriar os eventos e deixar a história mais dinâmica). Por isso, ele é muito comum em sinopses de filmes, livros e jogos.</a:t>
            </a:r>
            <a:endParaRPr sz="1500" dirty="0"/>
          </a:p>
        </p:txBody>
      </p:sp>
      <p:sp>
        <p:nvSpPr>
          <p:cNvPr id="365" name="Google Shape;365;p61"/>
          <p:cNvSpPr txBox="1"/>
          <p:nvPr/>
        </p:nvSpPr>
        <p:spPr>
          <a:xfrm>
            <a:off x="785725" y="2525500"/>
            <a:ext cx="7482600" cy="2400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/>
              <a:t>• Formas do verbo </a:t>
            </a:r>
            <a:r>
              <a:rPr lang="pt-BR" sz="1800" i="1" dirty="0" err="1"/>
              <a:t>to</a:t>
            </a:r>
            <a:r>
              <a:rPr lang="pt-BR" sz="1800" i="1" dirty="0"/>
              <a:t> </a:t>
            </a:r>
            <a:r>
              <a:rPr lang="pt-BR" sz="1800" i="1" dirty="0" err="1"/>
              <a:t>be</a:t>
            </a:r>
            <a:r>
              <a:rPr lang="pt-BR" sz="1800" dirty="0"/>
              <a:t>: </a:t>
            </a:r>
            <a:r>
              <a:rPr lang="pt-BR" sz="1800" i="1" dirty="0" err="1"/>
              <a:t>am</a:t>
            </a:r>
            <a:r>
              <a:rPr lang="pt-BR" sz="1800" dirty="0"/>
              <a:t>, </a:t>
            </a:r>
            <a:r>
              <a:rPr lang="pt-BR" sz="1800" i="1" dirty="0"/>
              <a:t>are</a:t>
            </a:r>
            <a:r>
              <a:rPr lang="pt-BR" sz="1800" dirty="0"/>
              <a:t>, </a:t>
            </a:r>
            <a:r>
              <a:rPr lang="pt-BR" sz="1800" i="1" dirty="0" err="1"/>
              <a:t>is</a:t>
            </a:r>
            <a:r>
              <a:rPr lang="pt-BR" sz="1800" i="1" dirty="0"/>
              <a:t> </a:t>
            </a:r>
            <a:r>
              <a:rPr lang="pt-BR" sz="1800" dirty="0"/>
              <a:t>(negativa: </a:t>
            </a:r>
            <a:r>
              <a:rPr lang="pt-BR" sz="1800" i="1" dirty="0" err="1"/>
              <a:t>am</a:t>
            </a:r>
            <a:r>
              <a:rPr lang="pt-BR" sz="1800" i="1" dirty="0"/>
              <a:t> </a:t>
            </a:r>
            <a:r>
              <a:rPr lang="pt-BR" sz="1800" i="1" dirty="0" err="1"/>
              <a:t>not</a:t>
            </a:r>
            <a:r>
              <a:rPr lang="pt-BR" sz="1800" dirty="0"/>
              <a:t>, </a:t>
            </a:r>
            <a:r>
              <a:rPr lang="pt-BR" sz="1800" i="1" dirty="0" err="1"/>
              <a:t>aren’t</a:t>
            </a:r>
            <a:r>
              <a:rPr lang="pt-BR" sz="1800" dirty="0"/>
              <a:t>, </a:t>
            </a:r>
            <a:r>
              <a:rPr lang="pt-BR" sz="1800" i="1" dirty="0" err="1"/>
              <a:t>isn’t</a:t>
            </a:r>
            <a:r>
              <a:rPr lang="pt-BR" sz="1800" dirty="0"/>
              <a:t>).</a:t>
            </a:r>
            <a:endParaRPr sz="1800" dirty="0"/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/>
              <a:t>• Grande maioria de outros verbos: </a:t>
            </a:r>
            <a:r>
              <a:rPr lang="pt-BR" sz="1800" i="1" dirty="0"/>
              <a:t>I</a:t>
            </a:r>
            <a:r>
              <a:rPr lang="pt-BR" sz="1800" dirty="0"/>
              <a:t>, </a:t>
            </a:r>
            <a:r>
              <a:rPr lang="pt-BR" sz="1800" i="1" dirty="0" err="1"/>
              <a:t>you</a:t>
            </a:r>
            <a:r>
              <a:rPr lang="pt-BR" sz="1800" dirty="0"/>
              <a:t>, </a:t>
            </a:r>
            <a:r>
              <a:rPr lang="pt-BR" sz="1800" i="1" dirty="0" err="1"/>
              <a:t>we</a:t>
            </a:r>
            <a:r>
              <a:rPr lang="pt-BR" sz="1800" i="1" dirty="0"/>
              <a:t> </a:t>
            </a:r>
            <a:r>
              <a:rPr lang="pt-BR" sz="1800" dirty="0"/>
              <a:t>e </a:t>
            </a:r>
            <a:r>
              <a:rPr lang="pt-BR" sz="1800" i="1" dirty="0" err="1"/>
              <a:t>they</a:t>
            </a:r>
            <a:r>
              <a:rPr lang="pt-BR" sz="1800" i="1" dirty="0"/>
              <a:t> </a:t>
            </a:r>
            <a:r>
              <a:rPr lang="pt-BR" sz="1800" dirty="0"/>
              <a:t>→ infinitivo sem </a:t>
            </a:r>
            <a:r>
              <a:rPr lang="pt-BR" sz="1800" i="1" dirty="0" err="1"/>
              <a:t>to</a:t>
            </a:r>
            <a:r>
              <a:rPr lang="pt-BR" sz="1800" dirty="0"/>
              <a:t>.</a:t>
            </a:r>
            <a:endParaRPr sz="1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/>
              <a:t>• Para </a:t>
            </a:r>
            <a:r>
              <a:rPr lang="pt-BR" sz="1800" i="1" dirty="0" err="1"/>
              <a:t>he</a:t>
            </a:r>
            <a:r>
              <a:rPr lang="pt-BR" sz="1800" dirty="0"/>
              <a:t>, </a:t>
            </a:r>
            <a:r>
              <a:rPr lang="pt-BR" sz="1800" i="1" dirty="0" err="1"/>
              <a:t>she</a:t>
            </a:r>
            <a:r>
              <a:rPr lang="pt-BR" sz="1800" i="1" dirty="0"/>
              <a:t> </a:t>
            </a:r>
            <a:r>
              <a:rPr lang="pt-BR" sz="1800" dirty="0"/>
              <a:t>e </a:t>
            </a:r>
            <a:r>
              <a:rPr lang="pt-BR" sz="1800" i="1" dirty="0"/>
              <a:t>it </a:t>
            </a:r>
            <a:r>
              <a:rPr lang="pt-BR" sz="1800" dirty="0"/>
              <a:t>inclui </a:t>
            </a:r>
            <a:r>
              <a:rPr lang="pt-BR" sz="1800" i="1" dirty="0"/>
              <a:t>-s</a:t>
            </a:r>
            <a:r>
              <a:rPr lang="pt-BR" sz="1800" dirty="0"/>
              <a:t> (maioria dos verbos); </a:t>
            </a:r>
            <a:r>
              <a:rPr lang="pt-BR" sz="1800" i="1" dirty="0"/>
              <a:t>-es</a:t>
            </a:r>
            <a:r>
              <a:rPr lang="pt-BR" sz="1800" dirty="0"/>
              <a:t> ou </a:t>
            </a:r>
            <a:r>
              <a:rPr lang="pt-BR" sz="1800" i="1" dirty="0"/>
              <a:t>–</a:t>
            </a:r>
            <a:r>
              <a:rPr lang="pt-BR" sz="1800" i="1" dirty="0" err="1"/>
              <a:t>ies</a:t>
            </a:r>
            <a:r>
              <a:rPr lang="pt-BR" sz="1800" i="1" dirty="0"/>
              <a:t> </a:t>
            </a:r>
            <a:r>
              <a:rPr lang="pt-BR" sz="1800" dirty="0"/>
              <a:t>no final do verbo.</a:t>
            </a:r>
            <a:endParaRPr sz="1800" dirty="0"/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/>
              <a:t>• Auxiliar: </a:t>
            </a:r>
            <a:r>
              <a:rPr lang="pt-BR" sz="1800" i="1" dirty="0"/>
              <a:t>do </a:t>
            </a:r>
            <a:r>
              <a:rPr lang="pt-BR" sz="1800" dirty="0"/>
              <a:t>(exceto para o verbo </a:t>
            </a:r>
            <a:r>
              <a:rPr lang="pt-BR" sz="1800" i="1" dirty="0" err="1"/>
              <a:t>to</a:t>
            </a:r>
            <a:r>
              <a:rPr lang="pt-BR" sz="1800" i="1" dirty="0"/>
              <a:t> </a:t>
            </a:r>
            <a:r>
              <a:rPr lang="pt-BR" sz="1800" i="1" dirty="0" err="1"/>
              <a:t>be</a:t>
            </a:r>
            <a:r>
              <a:rPr lang="pt-BR" sz="1800" dirty="0"/>
              <a:t>).</a:t>
            </a:r>
            <a:endParaRPr sz="1800" dirty="0"/>
          </a:p>
        </p:txBody>
      </p:sp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9EF6C405-DADF-32F9-0FBB-2F4373D12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50350" y="4136600"/>
            <a:ext cx="647700" cy="6477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6CACC9A2-3749-1283-92D3-F61F18E94FA0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5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62"/>
          <p:cNvSpPr txBox="1"/>
          <p:nvPr/>
        </p:nvSpPr>
        <p:spPr>
          <a:xfrm>
            <a:off x="796200" y="1671748"/>
            <a:ext cx="7551600" cy="1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i="1" dirty="0" err="1"/>
              <a:t>Amrita</a:t>
            </a:r>
            <a:r>
              <a:rPr lang="pt-BR" sz="1800" i="1" dirty="0"/>
              <a:t>, </a:t>
            </a:r>
            <a:r>
              <a:rPr lang="pt-BR" sz="1800" i="1" dirty="0" err="1"/>
              <a:t>Pranay</a:t>
            </a:r>
            <a:r>
              <a:rPr lang="pt-BR" sz="1800" i="1" dirty="0"/>
              <a:t>, </a:t>
            </a:r>
            <a:r>
              <a:rPr lang="pt-BR" sz="1800" i="1" dirty="0" err="1"/>
              <a:t>and</a:t>
            </a:r>
            <a:r>
              <a:rPr lang="pt-BR" sz="1800" i="1" dirty="0"/>
              <a:t> baby </a:t>
            </a:r>
            <a:r>
              <a:rPr lang="pt-BR" sz="1800" i="1" dirty="0" err="1"/>
              <a:t>Bishal</a:t>
            </a:r>
            <a:r>
              <a:rPr lang="pt-BR" sz="1800" i="1" dirty="0"/>
              <a:t> </a:t>
            </a:r>
            <a:r>
              <a:rPr lang="pt-BR" sz="1800" b="1" i="1" dirty="0" err="1"/>
              <a:t>flee</a:t>
            </a:r>
            <a:r>
              <a:rPr lang="pt-BR" sz="1800" b="1" i="1" dirty="0"/>
              <a:t> </a:t>
            </a:r>
            <a:r>
              <a:rPr lang="pt-BR" sz="1800" i="1" dirty="0" err="1"/>
              <a:t>with</a:t>
            </a:r>
            <a:r>
              <a:rPr lang="pt-BR" sz="1800" i="1" dirty="0"/>
              <a:t> </a:t>
            </a:r>
            <a:r>
              <a:rPr lang="pt-BR" sz="1800" i="1" dirty="0" err="1"/>
              <a:t>their</a:t>
            </a:r>
            <a:r>
              <a:rPr lang="pt-BR" sz="1800" i="1" dirty="0"/>
              <a:t> </a:t>
            </a:r>
            <a:r>
              <a:rPr lang="pt-BR" sz="1800" i="1" dirty="0" err="1"/>
              <a:t>neighbors</a:t>
            </a:r>
            <a:r>
              <a:rPr lang="pt-BR" sz="1800" i="1" dirty="0"/>
              <a:t> </a:t>
            </a:r>
            <a:r>
              <a:rPr lang="pt-BR" sz="1800" i="1" dirty="0" err="1"/>
              <a:t>from</a:t>
            </a:r>
            <a:r>
              <a:rPr lang="pt-BR" sz="1800" i="1" dirty="0"/>
              <a:t> </a:t>
            </a:r>
            <a:r>
              <a:rPr lang="pt-BR" sz="1800" i="1" dirty="0" err="1"/>
              <a:t>their</a:t>
            </a:r>
            <a:r>
              <a:rPr lang="pt-BR" sz="1800" i="1" dirty="0"/>
              <a:t> </a:t>
            </a:r>
            <a:r>
              <a:rPr lang="pt-BR" sz="1800" i="1" dirty="0" err="1"/>
              <a:t>Nepalese</a:t>
            </a:r>
            <a:r>
              <a:rPr lang="pt-BR" sz="1800" i="1" dirty="0"/>
              <a:t> </a:t>
            </a:r>
            <a:r>
              <a:rPr lang="pt-BR" sz="1800" i="1" dirty="0" err="1"/>
              <a:t>village</a:t>
            </a:r>
            <a:r>
              <a:rPr lang="pt-BR" sz="1800" i="1" dirty="0"/>
              <a:t>. They </a:t>
            </a:r>
            <a:r>
              <a:rPr lang="pt-BR" sz="1800" b="1" i="1" dirty="0" err="1"/>
              <a:t>become</a:t>
            </a:r>
            <a:r>
              <a:rPr lang="pt-BR" sz="1800" b="1" i="1" dirty="0"/>
              <a:t> </a:t>
            </a:r>
            <a:r>
              <a:rPr lang="pt-BR" sz="1800" i="1" dirty="0" err="1"/>
              <a:t>separated</a:t>
            </a:r>
            <a:r>
              <a:rPr lang="pt-BR" sz="1800" i="1" dirty="0"/>
              <a:t> </a:t>
            </a:r>
            <a:r>
              <a:rPr lang="pt-BR" sz="1800" i="1" dirty="0" err="1"/>
              <a:t>from</a:t>
            </a:r>
            <a:r>
              <a:rPr lang="pt-BR" sz="1800" i="1" dirty="0"/>
              <a:t> </a:t>
            </a:r>
            <a:r>
              <a:rPr lang="pt-BR" sz="1800" i="1" dirty="0" err="1"/>
              <a:t>their</a:t>
            </a:r>
            <a:r>
              <a:rPr lang="pt-BR" sz="1800" i="1" dirty="0"/>
              <a:t> </a:t>
            </a:r>
            <a:r>
              <a:rPr lang="pt-BR" sz="1800" i="1" dirty="0" err="1"/>
              <a:t>parents</a:t>
            </a:r>
            <a:r>
              <a:rPr lang="pt-BR" sz="1800" i="1" dirty="0"/>
              <a:t> </a:t>
            </a:r>
            <a:r>
              <a:rPr lang="pt-BR" sz="1800" i="1" dirty="0" err="1"/>
              <a:t>while</a:t>
            </a:r>
            <a:r>
              <a:rPr lang="pt-BR" sz="1800" i="1" dirty="0"/>
              <a:t> running </a:t>
            </a:r>
            <a:r>
              <a:rPr lang="pt-BR" sz="1800" i="1" dirty="0" err="1"/>
              <a:t>away</a:t>
            </a:r>
            <a:r>
              <a:rPr lang="pt-BR" sz="1800" i="1" dirty="0"/>
              <a:t> as </a:t>
            </a:r>
            <a:r>
              <a:rPr lang="pt-BR" sz="1800" i="1" dirty="0" err="1"/>
              <a:t>refugees</a:t>
            </a:r>
            <a:r>
              <a:rPr lang="pt-BR" sz="1800" i="1" dirty="0"/>
              <a:t> </a:t>
            </a:r>
            <a:r>
              <a:rPr lang="pt-BR" sz="1800" i="1" dirty="0" err="1"/>
              <a:t>from</a:t>
            </a:r>
            <a:r>
              <a:rPr lang="pt-BR" sz="1800" i="1" dirty="0"/>
              <a:t> Nepal </a:t>
            </a:r>
            <a:r>
              <a:rPr lang="pt-BR" sz="1800" i="1" dirty="0" err="1"/>
              <a:t>to</a:t>
            </a:r>
            <a:r>
              <a:rPr lang="pt-BR" sz="1800" i="1" dirty="0"/>
              <a:t> </a:t>
            </a:r>
            <a:r>
              <a:rPr lang="pt-BR" sz="1800" i="1" dirty="0" err="1"/>
              <a:t>India</a:t>
            </a:r>
            <a:r>
              <a:rPr lang="pt-BR" sz="1800" i="1" dirty="0"/>
              <a:t>. The </a:t>
            </a:r>
            <a:r>
              <a:rPr lang="pt-BR" sz="1800" i="1" dirty="0" err="1"/>
              <a:t>three</a:t>
            </a:r>
            <a:r>
              <a:rPr lang="pt-BR" sz="1800" i="1" dirty="0"/>
              <a:t> </a:t>
            </a:r>
            <a:r>
              <a:rPr lang="pt-BR" sz="1800" i="1" dirty="0" err="1"/>
              <a:t>children</a:t>
            </a:r>
            <a:r>
              <a:rPr lang="pt-BR" sz="1800" i="1" dirty="0"/>
              <a:t> </a:t>
            </a:r>
            <a:r>
              <a:rPr lang="pt-BR" sz="1800" b="1" i="1" dirty="0" err="1"/>
              <a:t>rely</a:t>
            </a:r>
            <a:r>
              <a:rPr lang="pt-BR" sz="1800" b="1" i="1" dirty="0"/>
              <a:t> </a:t>
            </a:r>
            <a:r>
              <a:rPr lang="pt-BR" sz="1800" i="1" dirty="0" err="1"/>
              <a:t>on</a:t>
            </a:r>
            <a:r>
              <a:rPr lang="pt-BR" sz="1800" i="1" dirty="0"/>
              <a:t> </a:t>
            </a:r>
            <a:r>
              <a:rPr lang="pt-BR" sz="1800" i="1" dirty="0" err="1"/>
              <a:t>each</a:t>
            </a:r>
            <a:r>
              <a:rPr lang="pt-BR" sz="1800" i="1" dirty="0"/>
              <a:t> </a:t>
            </a:r>
            <a:r>
              <a:rPr lang="pt-BR" sz="1800" i="1" dirty="0" err="1"/>
              <a:t>other</a:t>
            </a:r>
            <a:r>
              <a:rPr lang="pt-BR" sz="1800" i="1" dirty="0"/>
              <a:t> for </a:t>
            </a:r>
            <a:r>
              <a:rPr lang="pt-BR" sz="1800" i="1" dirty="0" err="1"/>
              <a:t>survival</a:t>
            </a:r>
            <a:r>
              <a:rPr lang="pt-BR" sz="1800" i="1" dirty="0"/>
              <a:t>.</a:t>
            </a:r>
            <a:endParaRPr sz="1800" i="1" dirty="0"/>
          </a:p>
        </p:txBody>
      </p:sp>
      <p:sp>
        <p:nvSpPr>
          <p:cNvPr id="372" name="Google Shape;372;p62"/>
          <p:cNvSpPr txBox="1"/>
          <p:nvPr/>
        </p:nvSpPr>
        <p:spPr>
          <a:xfrm>
            <a:off x="2576168" y="3380248"/>
            <a:ext cx="63327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/>
              <a:t>Fonte de pesquisa: PANDYA, S. </a:t>
            </a:r>
            <a:r>
              <a:rPr lang="pt-BR" sz="1200" i="1" dirty="0" err="1"/>
              <a:t>Pahuna</a:t>
            </a:r>
            <a:r>
              <a:rPr lang="pt-BR" sz="1200" i="1" dirty="0"/>
              <a:t> review: </a:t>
            </a:r>
            <a:r>
              <a:rPr lang="pt-BR" sz="1200" dirty="0"/>
              <a:t>Sweet </a:t>
            </a:r>
            <a:r>
              <a:rPr lang="pt-BR" sz="1200" dirty="0" err="1"/>
              <a:t>but</a:t>
            </a:r>
            <a:r>
              <a:rPr lang="pt-BR" sz="1200" dirty="0"/>
              <a:t> </a:t>
            </a:r>
            <a:r>
              <a:rPr lang="pt-BR" sz="1200" dirty="0" err="1"/>
              <a:t>harmless</a:t>
            </a:r>
            <a:r>
              <a:rPr lang="pt-BR" sz="1200" dirty="0"/>
              <a:t> </a:t>
            </a:r>
            <a:r>
              <a:rPr lang="pt-BR" sz="1200" dirty="0" err="1"/>
              <a:t>film</a:t>
            </a:r>
            <a:r>
              <a:rPr lang="pt-BR" sz="1200" dirty="0"/>
              <a:t> </a:t>
            </a:r>
            <a:r>
              <a:rPr lang="pt-BR" sz="1200" dirty="0" err="1"/>
              <a:t>about</a:t>
            </a:r>
            <a:r>
              <a:rPr lang="pt-BR" sz="1200" dirty="0"/>
              <a:t> </a:t>
            </a:r>
            <a:r>
              <a:rPr lang="pt-BR" sz="1200" dirty="0" err="1"/>
              <a:t>three</a:t>
            </a:r>
            <a:r>
              <a:rPr lang="pt-BR" sz="1200" dirty="0"/>
              <a:t> </a:t>
            </a:r>
            <a:r>
              <a:rPr lang="pt-BR" sz="1200" dirty="0" err="1"/>
              <a:t>child</a:t>
            </a:r>
            <a:r>
              <a:rPr lang="pt-BR" sz="1200" dirty="0"/>
              <a:t> </a:t>
            </a:r>
            <a:r>
              <a:rPr lang="pt-BR" sz="1200" dirty="0" err="1"/>
              <a:t>refugees</a:t>
            </a:r>
            <a:r>
              <a:rPr lang="pt-BR" sz="1200" dirty="0"/>
              <a:t> in </a:t>
            </a:r>
            <a:r>
              <a:rPr lang="pt-BR" sz="1200" dirty="0" err="1"/>
              <a:t>Sikkim</a:t>
            </a:r>
            <a:r>
              <a:rPr lang="pt-BR" sz="1200" dirty="0"/>
              <a:t>. </a:t>
            </a:r>
            <a:r>
              <a:rPr lang="pt-BR" sz="1200" dirty="0" err="1"/>
              <a:t>Cinestaan</a:t>
            </a:r>
            <a:r>
              <a:rPr lang="pt-BR" sz="1200" dirty="0"/>
              <a:t>, 7 dez. 2018.</a:t>
            </a:r>
            <a:endParaRPr sz="12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/>
              <a:t>Disponível em: www.cinestaan.com/reviews/pahuna-the-little-visitors-28791.</a:t>
            </a:r>
            <a:endParaRPr sz="12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/>
              <a:t>Acesso em: 22 abr. 2022.</a:t>
            </a:r>
            <a:endParaRPr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912</Words>
  <Application>Microsoft Office PowerPoint</Application>
  <PresentationFormat>Apresentação na tela (16:9)</PresentationFormat>
  <Paragraphs>76</Paragraphs>
  <Slides>12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Raleway</vt:lpstr>
      <vt:lpstr>Arial</vt:lpstr>
      <vt:lpstr>Lato</vt:lpstr>
      <vt:lpstr>Roboto</vt:lpstr>
      <vt:lpstr>Streamline</vt:lpstr>
      <vt:lpstr>7º ano</vt:lpstr>
      <vt:lpstr>Discourse Genres</vt:lpstr>
      <vt:lpstr>Apresentação do PowerPoint</vt:lpstr>
      <vt:lpstr>Apresentação do PowerPoint</vt:lpstr>
      <vt:lpstr>Apresentação do PowerPoint</vt:lpstr>
      <vt:lpstr>Apresentação do PowerPoint</vt:lpstr>
      <vt:lpstr>Language Topics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7º ano</dc:title>
  <dc:creator>maestro01</dc:creator>
  <cp:lastModifiedBy> </cp:lastModifiedBy>
  <cp:revision>4</cp:revision>
  <dcterms:modified xsi:type="dcterms:W3CDTF">2023-06-21T15:02:07Z</dcterms:modified>
</cp:coreProperties>
</file>