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7" r:id="rId4"/>
    <p:sldId id="268" r:id="rId5"/>
    <p:sldId id="279" r:id="rId6"/>
    <p:sldId id="316" r:id="rId7"/>
    <p:sldId id="284" r:id="rId8"/>
    <p:sldId id="299" r:id="rId9"/>
    <p:sldId id="300" r:id="rId10"/>
    <p:sldId id="302" r:id="rId11"/>
    <p:sldId id="303" r:id="rId12"/>
    <p:sldId id="301" r:id="rId13"/>
  </p:sldIdLst>
  <p:sldSz cx="9144000" cy="5143500" type="screen16x9"/>
  <p:notesSz cx="6858000" cy="9144000"/>
  <p:embeddedFontLs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Roboto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C043A-B975-F717-AF2E-2C90C5DA06E5}" v="3" dt="2023-05-23T13:52:25.657"/>
    <p1510:client id="{EFB6EEBF-5458-4E14-B0F3-D8828E98CA88}" v="264" dt="2023-05-15T19:52:27.984"/>
  </p1510:revLst>
</p1510:revInfo>
</file>

<file path=ppt/tableStyles.xml><?xml version="1.0" encoding="utf-8"?>
<a:tblStyleLst xmlns:a="http://schemas.openxmlformats.org/drawingml/2006/main" def="{9465CB53-63F3-4B80-82EF-25649F81A42D}">
  <a:tblStyle styleId="{9465CB53-63F3-4B80-82EF-25649F81A4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CD48C4-1042-418C-AA7E-1DCFD42DC4C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3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e25faf4336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1e25faf4336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240985c4ad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240985c4ad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e25faf4336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e25faf4336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4b64a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4b64a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e25faf4336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e25faf4336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42c9df2c4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42c9df2c4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e25faf4336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e25faf4336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42c9df2c4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42c9df2c4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493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e284b64a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e284b64a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40985c4ad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40985c4ad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40985c4adf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40985c4adf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/>
              <a:t>7º ano</a:t>
            </a:r>
            <a:endParaRPr sz="59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9"/>
          <p:cNvSpPr txBox="1"/>
          <p:nvPr/>
        </p:nvSpPr>
        <p:spPr>
          <a:xfrm>
            <a:off x="605942" y="347978"/>
            <a:ext cx="8029316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</a:t>
            </a:r>
            <a:r>
              <a:rPr lang="pt-BR" sz="4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4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Past</a:t>
            </a:r>
            <a:r>
              <a:rPr lang="pt-BR" sz="4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(Irregular </a:t>
            </a:r>
            <a:r>
              <a:rPr lang="pt-BR" sz="4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Verbs</a:t>
            </a:r>
            <a:r>
              <a:rPr lang="pt-BR" sz="4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 sz="4800" i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352" name="Google Shape;352;p59"/>
          <p:cNvGraphicFramePr/>
          <p:nvPr>
            <p:extLst>
              <p:ext uri="{D42A27DB-BD31-4B8C-83A1-F6EECF244321}">
                <p14:modId xmlns:p14="http://schemas.microsoft.com/office/powerpoint/2010/main" val="1838953506"/>
              </p:ext>
            </p:extLst>
          </p:nvPr>
        </p:nvGraphicFramePr>
        <p:xfrm>
          <a:off x="1001100" y="1577425"/>
          <a:ext cx="7239000" cy="2925960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383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dirty="0">
                          <a:solidFill>
                            <a:schemeClr val="dk1"/>
                          </a:solidFill>
                        </a:rPr>
                        <a:t>Afirmativa</a:t>
                      </a:r>
                      <a:endParaRPr sz="18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/>
                        <a:t>Não seguem uma regra, precisam ser estudados um a um.</a:t>
                      </a:r>
                      <a:endParaRPr sz="18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dirty="0"/>
                        <a:t>I </a:t>
                      </a:r>
                      <a:r>
                        <a:rPr lang="pt-BR" sz="1800" b="1" i="1" dirty="0" err="1"/>
                        <a:t>went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 err="1"/>
                        <a:t>to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my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friend’s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house</a:t>
                      </a:r>
                      <a:endParaRPr sz="18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dirty="0" err="1"/>
                        <a:t>yesterday</a:t>
                      </a:r>
                      <a:r>
                        <a:rPr lang="pt-BR" sz="1800" i="1" dirty="0"/>
                        <a:t>. (go </a:t>
                      </a:r>
                      <a:r>
                        <a:rPr lang="pt-BR" sz="1800" b="0" dirty="0"/>
                        <a:t>–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went</a:t>
                      </a:r>
                      <a:r>
                        <a:rPr lang="pt-BR" sz="1800" i="1" dirty="0"/>
                        <a:t>)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</a:rPr>
                        <a:t>Negativa</a:t>
                      </a:r>
                      <a:endParaRPr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/>
                        <a:t>sujeito </a:t>
                      </a:r>
                      <a:r>
                        <a:rPr lang="pt-BR" sz="1800" b="0" dirty="0"/>
                        <a:t>+ </a:t>
                      </a:r>
                      <a:r>
                        <a:rPr lang="pt-BR" sz="1800" b="0" i="1" dirty="0" err="1"/>
                        <a:t>did</a:t>
                      </a:r>
                      <a:r>
                        <a:rPr lang="pt-BR" sz="1800" b="0" i="1" dirty="0"/>
                        <a:t> </a:t>
                      </a:r>
                      <a:r>
                        <a:rPr lang="pt-BR" sz="1800" b="0" i="1" dirty="0" err="1"/>
                        <a:t>not</a:t>
                      </a:r>
                      <a:r>
                        <a:rPr lang="pt-BR" sz="1800" b="0" i="1" dirty="0"/>
                        <a:t> (</a:t>
                      </a:r>
                      <a:r>
                        <a:rPr lang="pt-BR" sz="1800" b="0" i="1" dirty="0" err="1"/>
                        <a:t>didn’t</a:t>
                      </a:r>
                      <a:r>
                        <a:rPr lang="pt-BR" sz="1800" b="0" i="1" dirty="0"/>
                        <a:t>)</a:t>
                      </a:r>
                      <a:r>
                        <a:rPr lang="pt-BR" sz="1800" b="0" dirty="0"/>
                        <a:t> + </a:t>
                      </a:r>
                      <a:r>
                        <a:rPr lang="pt-BR" sz="1800" dirty="0"/>
                        <a:t>verbo na forma infinitiva sem </a:t>
                      </a:r>
                      <a:r>
                        <a:rPr lang="pt-BR" sz="1800" i="1" dirty="0" err="1"/>
                        <a:t>to</a:t>
                      </a:r>
                      <a:endParaRPr sz="18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 err="1"/>
                        <a:t>My</a:t>
                      </a:r>
                      <a:r>
                        <a:rPr lang="pt-BR" sz="1800" dirty="0"/>
                        <a:t> </a:t>
                      </a:r>
                      <a:r>
                        <a:rPr lang="pt-BR" sz="1800" dirty="0" err="1"/>
                        <a:t>family</a:t>
                      </a:r>
                      <a:r>
                        <a:rPr lang="pt-BR" sz="1800" dirty="0"/>
                        <a:t> </a:t>
                      </a:r>
                      <a:r>
                        <a:rPr lang="pt-BR" sz="1800" b="1" i="1" dirty="0" err="1"/>
                        <a:t>didn’t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have</a:t>
                      </a:r>
                      <a:r>
                        <a:rPr lang="pt-BR" sz="1800" dirty="0"/>
                        <a:t> a big </a:t>
                      </a:r>
                      <a:r>
                        <a:rPr lang="pt-BR" sz="1800" dirty="0" err="1"/>
                        <a:t>house</a:t>
                      </a:r>
                      <a:r>
                        <a:rPr lang="pt-BR" sz="1800" dirty="0"/>
                        <a:t>.</a:t>
                      </a:r>
                      <a:endParaRPr sz="18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DCC89600-E0FE-9A5B-8AD7-EDE50C5BC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40100" y="4365999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FCEA129-808D-58AA-AC13-5AC57FAAEC2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" name="Google Shape;358;p60"/>
          <p:cNvGraphicFramePr/>
          <p:nvPr>
            <p:extLst>
              <p:ext uri="{D42A27DB-BD31-4B8C-83A1-F6EECF244321}">
                <p14:modId xmlns:p14="http://schemas.microsoft.com/office/powerpoint/2010/main" val="2713631859"/>
              </p:ext>
            </p:extLst>
          </p:nvPr>
        </p:nvGraphicFramePr>
        <p:xfrm>
          <a:off x="952500" y="1408091"/>
          <a:ext cx="7239000" cy="2741625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362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dirty="0">
                          <a:solidFill>
                            <a:srgbClr val="FF9900"/>
                          </a:solidFill>
                        </a:rPr>
                        <a:t>Interrogativa</a:t>
                      </a:r>
                      <a:endParaRPr sz="1800" b="1" dirty="0">
                        <a:solidFill>
                          <a:srgbClr val="FF9900"/>
                        </a:solidFill>
                      </a:endParaRPr>
                    </a:p>
                  </a:txBody>
                  <a:tcPr marL="91425" marR="91425" marT="91425" marB="914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1" dirty="0" err="1"/>
                        <a:t>did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dirty="0"/>
                        <a:t>+ sujeito da oração + verbo</a:t>
                      </a:r>
                      <a:endParaRPr sz="18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Did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 err="1"/>
                        <a:t>you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b="1" i="1" dirty="0"/>
                        <a:t>break </a:t>
                      </a:r>
                      <a:r>
                        <a:rPr lang="pt-BR" sz="1800" i="1" dirty="0" err="1"/>
                        <a:t>the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mirror</a:t>
                      </a:r>
                      <a:r>
                        <a:rPr lang="pt-BR" sz="1800" i="1" dirty="0"/>
                        <a:t>?</a:t>
                      </a:r>
                      <a:endParaRPr sz="18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u="sng" dirty="0"/>
                        <a:t>When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b="1" i="1" dirty="0" err="1"/>
                        <a:t>did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 err="1"/>
                        <a:t>you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b="1" i="1" dirty="0"/>
                        <a:t>break </a:t>
                      </a:r>
                      <a:r>
                        <a:rPr lang="pt-BR" sz="1800" i="1" dirty="0"/>
                        <a:t>it?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rgbClr val="FF9900"/>
                          </a:solidFill>
                        </a:rPr>
                        <a:t>Respostas curtas — afirmativa e negativa</a:t>
                      </a:r>
                      <a:endParaRPr sz="18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dirty="0"/>
                        <a:t>Yes, I did. / No, I </a:t>
                      </a:r>
                      <a:r>
                        <a:rPr lang="pt-BR" sz="1800" i="1" dirty="0" err="1"/>
                        <a:t>didn’t</a:t>
                      </a:r>
                      <a:r>
                        <a:rPr lang="pt-BR" sz="1800" i="1" dirty="0"/>
                        <a:t>.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8"/>
          <p:cNvSpPr txBox="1"/>
          <p:nvPr/>
        </p:nvSpPr>
        <p:spPr>
          <a:xfrm>
            <a:off x="296850" y="385800"/>
            <a:ext cx="8550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Demonstrative</a:t>
            </a:r>
            <a:r>
              <a:rPr lang="pt-BR" sz="3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3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Pronouns</a:t>
            </a:r>
            <a:r>
              <a:rPr lang="pt-BR" sz="3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lang="pt-BR" sz="3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This</a:t>
            </a:r>
            <a:r>
              <a:rPr lang="pt-BR" sz="3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/</a:t>
            </a:r>
            <a:r>
              <a:rPr lang="pt-BR" sz="38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These</a:t>
            </a:r>
            <a:r>
              <a:rPr lang="pt-BR" sz="38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) </a:t>
            </a:r>
            <a:endParaRPr sz="3800" i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4" name="Google Shape;344;p58"/>
          <p:cNvSpPr txBox="1"/>
          <p:nvPr/>
        </p:nvSpPr>
        <p:spPr>
          <a:xfrm>
            <a:off x="752350" y="1378500"/>
            <a:ext cx="7924800" cy="1273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dirty="0"/>
              <a:t>Os pronomes demonstrativos </a:t>
            </a:r>
            <a:r>
              <a:rPr lang="pt-BR" sz="1900" i="1" dirty="0" err="1"/>
              <a:t>this</a:t>
            </a:r>
            <a:r>
              <a:rPr lang="pt-BR" sz="1900" b="1" i="1" dirty="0"/>
              <a:t> </a:t>
            </a:r>
            <a:r>
              <a:rPr lang="pt-BR" sz="1900" dirty="0"/>
              <a:t>e </a:t>
            </a:r>
            <a:r>
              <a:rPr lang="pt-BR" sz="1900" i="1" dirty="0" err="1"/>
              <a:t>these</a:t>
            </a:r>
            <a:r>
              <a:rPr lang="pt-BR" sz="1900" b="1" i="1" dirty="0"/>
              <a:t> </a:t>
            </a:r>
            <a:r>
              <a:rPr lang="pt-BR" sz="1900" dirty="0"/>
              <a:t>são usados para nos referirmos a pessoas ou a coisas, especialmente quando está claro de quem ou do que estamos falando ou quando algo está perto de nós.</a:t>
            </a:r>
            <a:endParaRPr sz="1900" dirty="0"/>
          </a:p>
        </p:txBody>
      </p:sp>
      <p:sp>
        <p:nvSpPr>
          <p:cNvPr id="345" name="Google Shape;345;p58"/>
          <p:cNvSpPr txBox="1"/>
          <p:nvPr/>
        </p:nvSpPr>
        <p:spPr>
          <a:xfrm>
            <a:off x="807650" y="3048450"/>
            <a:ext cx="35094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dirty="0" err="1"/>
              <a:t>This</a:t>
            </a:r>
            <a:r>
              <a:rPr lang="pt-BR" sz="1800" b="1" i="1" dirty="0"/>
              <a:t> </a:t>
            </a:r>
            <a:r>
              <a:rPr lang="pt-BR" sz="1800" dirty="0"/>
              <a:t>(singular): nos referimos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a apenas um elemento.</a:t>
            </a:r>
            <a:endParaRPr sz="1800" dirty="0"/>
          </a:p>
        </p:txBody>
      </p:sp>
      <p:sp>
        <p:nvSpPr>
          <p:cNvPr id="346" name="Google Shape;346;p58"/>
          <p:cNvSpPr txBox="1"/>
          <p:nvPr/>
        </p:nvSpPr>
        <p:spPr>
          <a:xfrm>
            <a:off x="4742700" y="3110100"/>
            <a:ext cx="3558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dirty="0" err="1"/>
              <a:t>These</a:t>
            </a:r>
            <a:r>
              <a:rPr lang="pt-BR" sz="1800" b="1" i="1" dirty="0"/>
              <a:t> </a:t>
            </a:r>
            <a:r>
              <a:rPr lang="pt-BR" sz="1800" dirty="0"/>
              <a:t>(plural): nos referimos a dois ou mais elementos.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102D586-EDE2-D779-D2A5-E7D707342CEE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 err="1"/>
              <a:t>Discourse</a:t>
            </a:r>
            <a:r>
              <a:rPr lang="pt-BR" sz="5900" dirty="0"/>
              <a:t> </a:t>
            </a:r>
            <a:r>
              <a:rPr lang="pt-BR" sz="5900" dirty="0" err="1"/>
              <a:t>Genres</a:t>
            </a:r>
            <a:endParaRPr sz="5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" name="Google Shape;143;p24"/>
          <p:cNvGraphicFramePr/>
          <p:nvPr>
            <p:extLst>
              <p:ext uri="{D42A27DB-BD31-4B8C-83A1-F6EECF244321}">
                <p14:modId xmlns:p14="http://schemas.microsoft.com/office/powerpoint/2010/main" val="246137055"/>
              </p:ext>
            </p:extLst>
          </p:nvPr>
        </p:nvGraphicFramePr>
        <p:xfrm>
          <a:off x="275862" y="634854"/>
          <a:ext cx="8592275" cy="3377475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51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9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Book Excerpt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self-contained section from a longer book, so it follows the structure of the book as a whole.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main themes of the book will be present in the excerpt, though they may be emphasized or de-emphasized depending on the purpose.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readers with a sample of the book in order to generate interest in purchasing or reading the entire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E86BD48E-11F0-4F71-A393-89D039B93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20437" y="4012329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F5087C-6B69-065E-E7C9-866DF814520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BD61909-E726-785D-E7B8-A32E8C174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384108"/>
              </p:ext>
            </p:extLst>
          </p:nvPr>
        </p:nvGraphicFramePr>
        <p:xfrm>
          <a:off x="275862" y="639907"/>
          <a:ext cx="8592275" cy="219450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513200">
                  <a:extLst>
                    <a:ext uri="{9D8B030D-6E8A-4147-A177-3AD203B41FA5}">
                      <a16:colId xmlns:a16="http://schemas.microsoft.com/office/drawing/2014/main" val="1092737332"/>
                    </a:ext>
                  </a:extLst>
                </a:gridCol>
                <a:gridCol w="7079075">
                  <a:extLst>
                    <a:ext uri="{9D8B030D-6E8A-4147-A177-3AD203B41FA5}">
                      <a16:colId xmlns:a16="http://schemas.microsoft.com/office/drawing/2014/main" val="238210373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Potential readers who are interested in the book or those who have already read the book and seek a deeper understanding of its contents.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44512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author or the publisher, with the goal of marketing the book to potential readers. Excerpts may also be selected and excerpted by reviewers, scholars, or other readers.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9364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Google Shape;203;p36"/>
          <p:cNvGraphicFramePr/>
          <p:nvPr>
            <p:extLst>
              <p:ext uri="{D42A27DB-BD31-4B8C-83A1-F6EECF244321}">
                <p14:modId xmlns:p14="http://schemas.microsoft.com/office/powerpoint/2010/main" val="191149633"/>
              </p:ext>
            </p:extLst>
          </p:nvPr>
        </p:nvGraphicFramePr>
        <p:xfrm>
          <a:off x="128062" y="718057"/>
          <a:ext cx="8887875" cy="29869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40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House Description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typical structure for a house description may include a brief introduction, a detailed description of the rooms and features of the house, and a conclusion summarizing the key selling points.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main themes of a house description include the features, amenities, and overall condition of the house. Other themes may include the location, neighborhood, and nearby attractions or amenities.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6BDEDBC5-FDCD-BA61-A607-7530A647B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8237" y="4065225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34AA8B0-5E2E-4AA6-05F9-CC3A1C5CC3CD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6600FCC-C0EA-21A9-5631-D75E406E4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658469"/>
              </p:ext>
            </p:extLst>
          </p:nvPr>
        </p:nvGraphicFramePr>
        <p:xfrm>
          <a:off x="128062" y="621075"/>
          <a:ext cx="8887875" cy="39013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407475">
                  <a:extLst>
                    <a:ext uri="{9D8B030D-6E8A-4147-A177-3AD203B41FA5}">
                      <a16:colId xmlns:a16="http://schemas.microsoft.com/office/drawing/2014/main" val="535479333"/>
                    </a:ext>
                  </a:extLst>
                </a:gridCol>
                <a:gridCol w="7480400">
                  <a:extLst>
                    <a:ext uri="{9D8B030D-6E8A-4147-A177-3AD203B41FA5}">
                      <a16:colId xmlns:a16="http://schemas.microsoft.com/office/drawing/2014/main" val="1081007622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social function of a house description is to provide a detailed and accurate representation of the property for potential buyers or renters. It may also be used by real estate agents or property managers to market and advertise the house.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2394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Potential buyers or renters, as well as real estate agents, property managers, or anyone else involved in the process of buying or renting a property.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9843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Typically, the house description is written by the seller or landlord, or by a real estate agent or property manager on their behalf. It may also be written by a professional copywriter or marketing specialist.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9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98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6"/>
          <p:cNvSpPr txBox="1"/>
          <p:nvPr/>
        </p:nvSpPr>
        <p:spPr>
          <a:xfrm>
            <a:off x="725100" y="390662"/>
            <a:ext cx="76938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There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be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Past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) </a:t>
            </a:r>
            <a:endParaRPr sz="5000" i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A600009B-5123-AE28-F21D-EC36D436C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1500" y="435471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9B9792D-FA54-2EED-94F6-0D96CABBA908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651CC9B-2A42-E95B-E657-0EA87980A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76581"/>
              </p:ext>
            </p:extLst>
          </p:nvPr>
        </p:nvGraphicFramePr>
        <p:xfrm>
          <a:off x="989213" y="1672143"/>
          <a:ext cx="7334793" cy="1127730"/>
        </p:xfrm>
        <a:graphic>
          <a:graphicData uri="http://schemas.openxmlformats.org/drawingml/2006/table">
            <a:tbl>
              <a:tblPr firstRow="1" bandRow="1">
                <a:tableStyleId>{9465CB53-63F3-4B80-82EF-25649F81A42D}</a:tableStyleId>
              </a:tblPr>
              <a:tblGrid>
                <a:gridCol w="3376747">
                  <a:extLst>
                    <a:ext uri="{9D8B030D-6E8A-4147-A177-3AD203B41FA5}">
                      <a16:colId xmlns:a16="http://schemas.microsoft.com/office/drawing/2014/main" val="3603274417"/>
                    </a:ext>
                  </a:extLst>
                </a:gridCol>
                <a:gridCol w="3958046">
                  <a:extLst>
                    <a:ext uri="{9D8B030D-6E8A-4147-A177-3AD203B41FA5}">
                      <a16:colId xmlns:a16="http://schemas.microsoft.com/office/drawing/2014/main" val="20620358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chemeClr val="dk1"/>
                          </a:solidFill>
                        </a:rPr>
                        <a:t>Afirmativa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71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 err="1"/>
                        <a:t>There</a:t>
                      </a:r>
                      <a:r>
                        <a:rPr lang="pt-BR" sz="1800" dirty="0"/>
                        <a:t> + </a:t>
                      </a:r>
                      <a:r>
                        <a:rPr lang="pt-BR" sz="1800" dirty="0" err="1"/>
                        <a:t>was</a:t>
                      </a:r>
                      <a:r>
                        <a:rPr lang="pt-BR" sz="1800" dirty="0"/>
                        <a:t>/</a:t>
                      </a:r>
                      <a:r>
                        <a:rPr lang="pt-BR" sz="1800" dirty="0" err="1"/>
                        <a:t>were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There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was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/>
                        <a:t>a </a:t>
                      </a:r>
                      <a:r>
                        <a:rPr lang="pt-BR" sz="1800" i="1" dirty="0" err="1"/>
                        <a:t>bathroom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and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b="1" i="1" dirty="0" err="1"/>
                        <a:t>there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were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two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bedrooms</a:t>
                      </a:r>
                      <a:r>
                        <a:rPr lang="pt-BR" sz="1800" i="1" dirty="0"/>
                        <a:t> in </a:t>
                      </a:r>
                      <a:r>
                        <a:rPr lang="pt-BR" sz="1800" i="1" dirty="0" err="1"/>
                        <a:t>the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house</a:t>
                      </a:r>
                      <a:r>
                        <a:rPr lang="pt-BR" sz="1800" i="1" dirty="0"/>
                        <a:t>.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66428857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EBA82E1-1BB9-5DCB-058B-FE79BF97E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13218"/>
              </p:ext>
            </p:extLst>
          </p:nvPr>
        </p:nvGraphicFramePr>
        <p:xfrm>
          <a:off x="989213" y="2799873"/>
          <a:ext cx="7329892" cy="1402050"/>
        </p:xfrm>
        <a:graphic>
          <a:graphicData uri="http://schemas.openxmlformats.org/drawingml/2006/table">
            <a:tbl>
              <a:tblPr firstRow="1" bandRow="1">
                <a:tableStyleId>{9465CB53-63F3-4B80-82EF-25649F81A42D}</a:tableStyleId>
              </a:tblPr>
              <a:tblGrid>
                <a:gridCol w="3396344">
                  <a:extLst>
                    <a:ext uri="{9D8B030D-6E8A-4147-A177-3AD203B41FA5}">
                      <a16:colId xmlns:a16="http://schemas.microsoft.com/office/drawing/2014/main" val="3603274417"/>
                    </a:ext>
                  </a:extLst>
                </a:gridCol>
                <a:gridCol w="3933548">
                  <a:extLst>
                    <a:ext uri="{9D8B030D-6E8A-4147-A177-3AD203B41FA5}">
                      <a16:colId xmlns:a16="http://schemas.microsoft.com/office/drawing/2014/main" val="20620358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Negativa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71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 err="1"/>
                        <a:t>There</a:t>
                      </a:r>
                      <a:r>
                        <a:rPr lang="pt-BR" sz="1800" dirty="0"/>
                        <a:t> + </a:t>
                      </a:r>
                      <a:r>
                        <a:rPr lang="pt-BR" sz="1800" dirty="0" err="1"/>
                        <a:t>was</a:t>
                      </a:r>
                      <a:r>
                        <a:rPr lang="pt-BR" sz="1800" dirty="0"/>
                        <a:t> </a:t>
                      </a:r>
                      <a:r>
                        <a:rPr lang="pt-BR" sz="1800" dirty="0" err="1"/>
                        <a:t>not</a:t>
                      </a:r>
                      <a:r>
                        <a:rPr lang="pt-BR" sz="1800" dirty="0"/>
                        <a:t> (</a:t>
                      </a:r>
                      <a:r>
                        <a:rPr lang="pt-BR" sz="1800" dirty="0" err="1"/>
                        <a:t>wasn’t</a:t>
                      </a:r>
                      <a:r>
                        <a:rPr lang="pt-BR" sz="1800" dirty="0"/>
                        <a:t>) / </a:t>
                      </a:r>
                      <a:r>
                        <a:rPr lang="pt-BR" sz="1800" dirty="0" err="1"/>
                        <a:t>were</a:t>
                      </a:r>
                      <a:r>
                        <a:rPr lang="pt-BR" sz="1800" dirty="0"/>
                        <a:t> </a:t>
                      </a:r>
                      <a:r>
                        <a:rPr lang="pt-BR" sz="1800" dirty="0" err="1"/>
                        <a:t>not</a:t>
                      </a:r>
                      <a:r>
                        <a:rPr lang="pt-BR" sz="1800" dirty="0"/>
                        <a:t> (</a:t>
                      </a:r>
                      <a:r>
                        <a:rPr lang="pt-BR" sz="1800" dirty="0" err="1"/>
                        <a:t>weren’t</a:t>
                      </a:r>
                      <a:r>
                        <a:rPr lang="pt-BR" sz="1800" dirty="0"/>
                        <a:t>).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There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wasn’t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/>
                        <a:t>a garage.</a:t>
                      </a:r>
                      <a:endParaRPr sz="18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There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weren’t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i="1" dirty="0" err="1"/>
                        <a:t>any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windows</a:t>
                      </a:r>
                      <a:r>
                        <a:rPr lang="pt-BR" sz="1800" i="1" dirty="0"/>
                        <a:t> in </a:t>
                      </a:r>
                      <a:r>
                        <a:rPr lang="pt-BR" sz="1800" i="1" dirty="0" err="1"/>
                        <a:t>the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storage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room</a:t>
                      </a:r>
                      <a:r>
                        <a:rPr lang="pt-BR" sz="1800" i="1" dirty="0"/>
                        <a:t>.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664288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" name="Google Shape;338;p57"/>
          <p:cNvGraphicFramePr/>
          <p:nvPr>
            <p:extLst>
              <p:ext uri="{D42A27DB-BD31-4B8C-83A1-F6EECF244321}">
                <p14:modId xmlns:p14="http://schemas.microsoft.com/office/powerpoint/2010/main" val="1213967806"/>
              </p:ext>
            </p:extLst>
          </p:nvPr>
        </p:nvGraphicFramePr>
        <p:xfrm>
          <a:off x="952500" y="1383090"/>
          <a:ext cx="7239000" cy="2377320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30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rgbClr val="FF9900"/>
                          </a:solidFill>
                        </a:rPr>
                        <a:t>Interrogativa</a:t>
                      </a:r>
                      <a:endParaRPr sz="1800" b="1">
                        <a:solidFill>
                          <a:srgbClr val="FF9900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 err="1"/>
                        <a:t>Was</a:t>
                      </a:r>
                      <a:r>
                        <a:rPr lang="pt-BR" sz="1800" dirty="0"/>
                        <a:t>/</a:t>
                      </a:r>
                      <a:r>
                        <a:rPr lang="pt-BR" sz="1800" dirty="0" err="1"/>
                        <a:t>Were</a:t>
                      </a:r>
                      <a:r>
                        <a:rPr lang="pt-BR" sz="1800" dirty="0"/>
                        <a:t> + </a:t>
                      </a:r>
                      <a:r>
                        <a:rPr lang="pt-BR" sz="1800" dirty="0" err="1"/>
                        <a:t>there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Was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there</a:t>
                      </a:r>
                      <a:r>
                        <a:rPr lang="pt-BR" sz="1800" i="1" dirty="0"/>
                        <a:t> a </a:t>
                      </a:r>
                      <a:r>
                        <a:rPr lang="pt-BR" sz="1800" i="1" dirty="0" err="1"/>
                        <a:t>kitchen</a:t>
                      </a:r>
                      <a:r>
                        <a:rPr lang="pt-BR" sz="1800" i="1" dirty="0"/>
                        <a:t>?</a:t>
                      </a:r>
                      <a:endParaRPr sz="1800" i="1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1" dirty="0" err="1"/>
                        <a:t>Were</a:t>
                      </a:r>
                      <a:r>
                        <a:rPr lang="pt-BR" sz="1800" b="1" i="1" dirty="0"/>
                        <a:t> </a:t>
                      </a:r>
                      <a:r>
                        <a:rPr lang="pt-BR" sz="1800" b="1" i="1" dirty="0" err="1"/>
                        <a:t>there</a:t>
                      </a:r>
                      <a:r>
                        <a:rPr lang="pt-BR" sz="1800" i="1" dirty="0"/>
                        <a:t> </a:t>
                      </a:r>
                      <a:r>
                        <a:rPr lang="pt-BR" sz="1800" i="1" dirty="0" err="1"/>
                        <a:t>cupboards</a:t>
                      </a:r>
                      <a:r>
                        <a:rPr lang="pt-BR" sz="1800" i="1" dirty="0"/>
                        <a:t>?</a:t>
                      </a:r>
                      <a:endParaRPr sz="1800" i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dirty="0">
                          <a:solidFill>
                            <a:srgbClr val="FF9900"/>
                          </a:solidFill>
                        </a:rPr>
                        <a:t>Respostas curtas — afirmativa e negativa</a:t>
                      </a:r>
                      <a:endParaRPr sz="1800" b="1" dirty="0">
                        <a:solidFill>
                          <a:srgbClr val="FF9900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Yes,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there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was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. / No,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there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wasn’t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.</a:t>
                      </a:r>
                      <a:endParaRPr sz="1800" i="1" dirty="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Yes,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there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were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. / No,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there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pt-BR" sz="1800" i="1" dirty="0" err="1">
                          <a:solidFill>
                            <a:schemeClr val="dk2"/>
                          </a:solidFill>
                        </a:rPr>
                        <a:t>weren’t</a:t>
                      </a:r>
                      <a:r>
                        <a:rPr lang="pt-BR" sz="1800" i="1" dirty="0">
                          <a:solidFill>
                            <a:schemeClr val="dk2"/>
                          </a:solidFill>
                        </a:rPr>
                        <a:t>.</a:t>
                      </a:r>
                      <a:endParaRPr sz="1800" i="1" dirty="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605</Words>
  <Application>Microsoft Office PowerPoint</Application>
  <PresentationFormat>Apresentação na tela (16:9)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Roboto</vt:lpstr>
      <vt:lpstr>Lato</vt:lpstr>
      <vt:lpstr>Arial</vt:lpstr>
      <vt:lpstr>Raleway</vt:lpstr>
      <vt:lpstr>Streamline</vt:lpstr>
      <vt:lpstr>7º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 ano</dc:title>
  <dc:creator>maestro01</dc:creator>
  <cp:lastModifiedBy> </cp:lastModifiedBy>
  <cp:revision>4</cp:revision>
  <dcterms:modified xsi:type="dcterms:W3CDTF">2023-06-21T15:01:24Z</dcterms:modified>
</cp:coreProperties>
</file>