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65" r:id="rId4"/>
    <p:sldId id="266" r:id="rId5"/>
    <p:sldId id="277" r:id="rId6"/>
    <p:sldId id="278" r:id="rId7"/>
    <p:sldId id="315" r:id="rId8"/>
    <p:sldId id="284" r:id="rId9"/>
    <p:sldId id="298" r:id="rId10"/>
    <p:sldId id="295" r:id="rId11"/>
  </p:sldIdLst>
  <p:sldSz cx="9144000" cy="5143500" type="screen16x9"/>
  <p:notesSz cx="6858000" cy="9144000"/>
  <p:embeddedFontLst>
    <p:embeddedFont>
      <p:font typeface="Lato" panose="020F0502020204030203" pitchFamily="34" charset="0"/>
      <p:regular r:id="rId13"/>
      <p:bold r:id="rId14"/>
      <p:italic r:id="rId15"/>
      <p:boldItalic r:id="rId16"/>
    </p:embeddedFont>
    <p:embeddedFont>
      <p:font typeface="Raleway" pitchFamily="2" charset="0"/>
      <p:regular r:id="rId17"/>
      <p:bold r:id="rId18"/>
      <p:italic r:id="rId19"/>
      <p:boldItalic r:id="rId20"/>
    </p:embeddedFont>
    <p:embeddedFont>
      <p:font typeface="Roboto" panose="02000000000000000000" pitchFamily="2"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8C043A-B975-F717-AF2E-2C90C5DA06E5}" v="3" dt="2023-05-23T13:52:25.657"/>
    <p1510:client id="{EFB6EEBF-5458-4E14-B0F3-D8828E98CA88}" v="264" dt="2023-05-15T19:52:27.984"/>
  </p1510:revLst>
</p1510:revInfo>
</file>

<file path=ppt/tableStyles.xml><?xml version="1.0" encoding="utf-8"?>
<a:tblStyleLst xmlns:a="http://schemas.openxmlformats.org/drawingml/2006/main" def="{9465CB53-63F3-4B80-82EF-25649F81A42D}">
  <a:tblStyle styleId="{9465CB53-63F3-4B80-82EF-25649F81A42D}"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9CD48C4-1042-418C-AA7E-1DCFD42DC4C7}"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96" d="100"/>
          <a:sy n="96" d="100"/>
        </p:scale>
        <p:origin x="63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g240985c4adf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4" name="Google Shape;304;g240985c4adf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e284b64a7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e284b64a7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e25bb0191b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e25bb0191b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42c9df2c4a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42c9df2c4a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1e25faf4336_1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1e25faf4336_1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242c9df2c4a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242c9df2c4a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242c9df2c4a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242c9df2c4a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51596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1e284b64a77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 name="Google Shape;226;g1e284b64a7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240985c4adf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240985c4adf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sz="5900" dirty="0"/>
              <a:t>7º ano</a:t>
            </a:r>
            <a:endParaRPr sz="5900" dirty="0"/>
          </a:p>
        </p:txBody>
      </p:sp>
      <p:sp>
        <p:nvSpPr>
          <p:cNvPr id="2" name="CaixaDeTexto 1">
            <a:extLst>
              <a:ext uri="{FF2B5EF4-FFF2-40B4-BE49-F238E27FC236}">
                <a16:creationId xmlns:a16="http://schemas.microsoft.com/office/drawing/2014/main" id="{72CEDC82-070F-FE4B-4EB3-35087B657E74}"/>
              </a:ext>
            </a:extLst>
          </p:cNvPr>
          <p:cNvSpPr txBox="1"/>
          <p:nvPr/>
        </p:nvSpPr>
        <p:spPr>
          <a:xfrm>
            <a:off x="3911203" y="67469"/>
            <a:ext cx="1330325" cy="30777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pt-BR" b="1" dirty="0"/>
              <a:t>CONJUNTO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52"/>
          <p:cNvSpPr txBox="1"/>
          <p:nvPr/>
        </p:nvSpPr>
        <p:spPr>
          <a:xfrm>
            <a:off x="803134" y="1206876"/>
            <a:ext cx="7408500" cy="892522"/>
          </a:xfrm>
          <a:prstGeom prst="rect">
            <a:avLst/>
          </a:prstGeom>
          <a:noFill/>
          <a:ln>
            <a:noFill/>
          </a:ln>
        </p:spPr>
        <p:txBody>
          <a:bodyPr spcFirstLastPara="1" wrap="square" lIns="91425" tIns="91425" rIns="91425" bIns="91425" anchor="t" anchorCtr="0">
            <a:spAutoFit/>
          </a:bodyPr>
          <a:lstStyle/>
          <a:p>
            <a:pPr marL="0" lvl="0" indent="0" rtl="0">
              <a:lnSpc>
                <a:spcPct val="115000"/>
              </a:lnSpc>
              <a:spcBef>
                <a:spcPts val="0"/>
              </a:spcBef>
              <a:spcAft>
                <a:spcPts val="0"/>
              </a:spcAft>
              <a:buNone/>
            </a:pPr>
            <a:r>
              <a:rPr lang="pt-BR" sz="2000" dirty="0">
                <a:solidFill>
                  <a:srgbClr val="2F2F2E"/>
                </a:solidFill>
              </a:rPr>
              <a:t>O </a:t>
            </a:r>
            <a:r>
              <a:rPr lang="pt-BR" sz="2000" i="1" dirty="0" err="1">
                <a:solidFill>
                  <a:srgbClr val="2F2F2E"/>
                </a:solidFill>
              </a:rPr>
              <a:t>simple</a:t>
            </a:r>
            <a:r>
              <a:rPr lang="pt-BR" sz="2000" i="1" dirty="0">
                <a:solidFill>
                  <a:srgbClr val="2F2F2E"/>
                </a:solidFill>
              </a:rPr>
              <a:t> </a:t>
            </a:r>
            <a:r>
              <a:rPr lang="pt-BR" sz="2000" i="1" dirty="0" err="1">
                <a:solidFill>
                  <a:srgbClr val="2F2F2E"/>
                </a:solidFill>
              </a:rPr>
              <a:t>past</a:t>
            </a:r>
            <a:r>
              <a:rPr lang="pt-BR" sz="2000" dirty="0">
                <a:solidFill>
                  <a:srgbClr val="2F2F2E"/>
                </a:solidFill>
              </a:rPr>
              <a:t> é usado para falar de ações ou eventos que ocorreram no passado. </a:t>
            </a:r>
            <a:endParaRPr sz="2000" dirty="0">
              <a:solidFill>
                <a:srgbClr val="2F2F2E"/>
              </a:solidFill>
            </a:endParaRPr>
          </a:p>
        </p:txBody>
      </p:sp>
      <p:sp>
        <p:nvSpPr>
          <p:cNvPr id="307" name="Google Shape;307;p52"/>
          <p:cNvSpPr txBox="1"/>
          <p:nvPr/>
        </p:nvSpPr>
        <p:spPr>
          <a:xfrm>
            <a:off x="725100" y="370555"/>
            <a:ext cx="7693800" cy="923299"/>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pt-BR" sz="4800" dirty="0" err="1">
                <a:solidFill>
                  <a:srgbClr val="4A86E8"/>
                </a:solidFill>
                <a:latin typeface="Roboto"/>
                <a:ea typeface="Roboto"/>
                <a:cs typeface="Roboto"/>
                <a:sym typeface="Roboto"/>
              </a:rPr>
              <a:t>Simple</a:t>
            </a:r>
            <a:r>
              <a:rPr lang="pt-BR" sz="4800" dirty="0">
                <a:solidFill>
                  <a:srgbClr val="4A86E8"/>
                </a:solidFill>
                <a:latin typeface="Roboto"/>
                <a:ea typeface="Roboto"/>
                <a:cs typeface="Roboto"/>
                <a:sym typeface="Roboto"/>
              </a:rPr>
              <a:t> </a:t>
            </a:r>
            <a:r>
              <a:rPr lang="pt-BR" sz="4800" dirty="0" err="1">
                <a:solidFill>
                  <a:srgbClr val="4A86E8"/>
                </a:solidFill>
                <a:latin typeface="Roboto"/>
                <a:ea typeface="Roboto"/>
                <a:cs typeface="Roboto"/>
                <a:sym typeface="Roboto"/>
              </a:rPr>
              <a:t>Past</a:t>
            </a:r>
            <a:r>
              <a:rPr lang="pt-BR" sz="4800" dirty="0">
                <a:solidFill>
                  <a:srgbClr val="4A86E8"/>
                </a:solidFill>
                <a:latin typeface="Roboto"/>
                <a:ea typeface="Roboto"/>
                <a:cs typeface="Roboto"/>
                <a:sym typeface="Roboto"/>
              </a:rPr>
              <a:t>: Regular </a:t>
            </a:r>
            <a:r>
              <a:rPr lang="pt-BR" sz="4800" dirty="0" err="1">
                <a:solidFill>
                  <a:srgbClr val="4A86E8"/>
                </a:solidFill>
                <a:latin typeface="Roboto"/>
                <a:ea typeface="Roboto"/>
                <a:cs typeface="Roboto"/>
                <a:sym typeface="Roboto"/>
              </a:rPr>
              <a:t>Forms</a:t>
            </a:r>
            <a:endParaRPr sz="4800" i="1" dirty="0">
              <a:solidFill>
                <a:srgbClr val="4A86E8"/>
              </a:solidFill>
              <a:latin typeface="Roboto"/>
              <a:ea typeface="Roboto"/>
              <a:cs typeface="Roboto"/>
              <a:sym typeface="Roboto"/>
            </a:endParaRPr>
          </a:p>
        </p:txBody>
      </p:sp>
      <p:pic>
        <p:nvPicPr>
          <p:cNvPr id="2" name="Gráfico 1" descr="Círculo com seta para a esquerda estrutura de tópicos">
            <a:extLst>
              <a:ext uri="{FF2B5EF4-FFF2-40B4-BE49-F238E27FC236}">
                <a16:creationId xmlns:a16="http://schemas.microsoft.com/office/drawing/2014/main" id="{109DC883-7F32-01B1-0D15-0196F76BEA9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18900" y="4387326"/>
            <a:ext cx="647700" cy="647700"/>
          </a:xfrm>
          <a:prstGeom prst="rect">
            <a:avLst/>
          </a:prstGeom>
        </p:spPr>
      </p:pic>
      <p:sp>
        <p:nvSpPr>
          <p:cNvPr id="3" name="CaixaDeTexto 2">
            <a:extLst>
              <a:ext uri="{FF2B5EF4-FFF2-40B4-BE49-F238E27FC236}">
                <a16:creationId xmlns:a16="http://schemas.microsoft.com/office/drawing/2014/main" id="{C78495EB-DCD4-D66A-3326-DEF3C82F6632}"/>
              </a:ext>
            </a:extLst>
          </p:cNvPr>
          <p:cNvSpPr txBox="1"/>
          <p:nvPr/>
        </p:nvSpPr>
        <p:spPr>
          <a:xfrm>
            <a:off x="432650" y="217173"/>
            <a:ext cx="556563" cy="261610"/>
          </a:xfrm>
          <a:prstGeom prst="rect">
            <a:avLst/>
          </a:prstGeom>
          <a:noFill/>
        </p:spPr>
        <p:txBody>
          <a:bodyPr wrap="none" rtlCol="0">
            <a:spAutoFit/>
          </a:bodyPr>
          <a:lstStyle/>
          <a:p>
            <a:r>
              <a:rPr lang="pt-BR" sz="1100" b="1" dirty="0">
                <a:solidFill>
                  <a:srgbClr val="374151"/>
                </a:solidFill>
                <a:latin typeface="Roboto"/>
                <a:ea typeface="Roboto"/>
                <a:cs typeface="Roboto"/>
                <a:sym typeface="Roboto"/>
              </a:rPr>
              <a:t>Unit 3</a:t>
            </a:r>
            <a:endParaRPr lang="en-US" sz="1100" dirty="0"/>
          </a:p>
        </p:txBody>
      </p:sp>
      <p:graphicFrame>
        <p:nvGraphicFramePr>
          <p:cNvPr id="4" name="Tabela 4">
            <a:extLst>
              <a:ext uri="{FF2B5EF4-FFF2-40B4-BE49-F238E27FC236}">
                <a16:creationId xmlns:a16="http://schemas.microsoft.com/office/drawing/2014/main" id="{A4544343-3E76-A3C8-3D49-48E7BB86A65C}"/>
              </a:ext>
            </a:extLst>
          </p:cNvPr>
          <p:cNvGraphicFramePr>
            <a:graphicFrameLocks noGrp="1"/>
          </p:cNvGraphicFramePr>
          <p:nvPr>
            <p:extLst>
              <p:ext uri="{D42A27DB-BD31-4B8C-83A1-F6EECF244321}">
                <p14:modId xmlns:p14="http://schemas.microsoft.com/office/powerpoint/2010/main" val="1139790209"/>
              </p:ext>
            </p:extLst>
          </p:nvPr>
        </p:nvGraphicFramePr>
        <p:xfrm>
          <a:off x="881744" y="2028609"/>
          <a:ext cx="7334793" cy="1127730"/>
        </p:xfrm>
        <a:graphic>
          <a:graphicData uri="http://schemas.openxmlformats.org/drawingml/2006/table">
            <a:tbl>
              <a:tblPr firstRow="1" bandRow="1">
                <a:tableStyleId>{9465CB53-63F3-4B80-82EF-25649F81A42D}</a:tableStyleId>
              </a:tblPr>
              <a:tblGrid>
                <a:gridCol w="3376747">
                  <a:extLst>
                    <a:ext uri="{9D8B030D-6E8A-4147-A177-3AD203B41FA5}">
                      <a16:colId xmlns:a16="http://schemas.microsoft.com/office/drawing/2014/main" val="3603274417"/>
                    </a:ext>
                  </a:extLst>
                </a:gridCol>
                <a:gridCol w="3958046">
                  <a:extLst>
                    <a:ext uri="{9D8B030D-6E8A-4147-A177-3AD203B41FA5}">
                      <a16:colId xmlns:a16="http://schemas.microsoft.com/office/drawing/2014/main" val="2062035814"/>
                    </a:ext>
                  </a:extLst>
                </a:gridCol>
              </a:tblGrid>
              <a:tr h="370840">
                <a:tc gridSpan="2">
                  <a:txBody>
                    <a:bodyPr/>
                    <a:lstStyle/>
                    <a:p>
                      <a:pPr algn="ctr"/>
                      <a:r>
                        <a:rPr lang="pt-BR" sz="2000" b="1" dirty="0">
                          <a:solidFill>
                            <a:schemeClr val="dk1"/>
                          </a:solidFill>
                        </a:rPr>
                        <a:t>Afirmativa</a:t>
                      </a:r>
                      <a:endParaRPr lang="en-US" sz="2000" dirty="0"/>
                    </a:p>
                  </a:txBody>
                  <a:tcPr/>
                </a:tc>
                <a:tc hMerge="1">
                  <a:txBody>
                    <a:bodyPr/>
                    <a:lstStyle/>
                    <a:p>
                      <a:endParaRPr lang="en-US" dirty="0"/>
                    </a:p>
                  </a:txBody>
                  <a:tcPr/>
                </a:tc>
                <a:extLst>
                  <a:ext uri="{0D108BD9-81ED-4DB2-BD59-A6C34878D82A}">
                    <a16:rowId xmlns:a16="http://schemas.microsoft.com/office/drawing/2014/main" val="302171344"/>
                  </a:ext>
                </a:extLst>
              </a:tr>
              <a:tr h="370840">
                <a:tc>
                  <a:txBody>
                    <a:bodyPr/>
                    <a:lstStyle/>
                    <a:p>
                      <a:pPr marL="0" lvl="0" indent="0" algn="l" rtl="0">
                        <a:spcBef>
                          <a:spcPts val="0"/>
                        </a:spcBef>
                        <a:spcAft>
                          <a:spcPts val="0"/>
                        </a:spcAft>
                        <a:buNone/>
                      </a:pPr>
                      <a:r>
                        <a:rPr lang="pt-BR" sz="1800" dirty="0"/>
                        <a:t>sujeito + </a:t>
                      </a:r>
                      <a:r>
                        <a:rPr lang="pt-BR" sz="1800" b="0" i="1" dirty="0"/>
                        <a:t>-</a:t>
                      </a:r>
                      <a:r>
                        <a:rPr lang="pt-BR" sz="1800" b="0" i="1" dirty="0" err="1"/>
                        <a:t>ed</a:t>
                      </a:r>
                      <a:r>
                        <a:rPr lang="pt-BR" sz="1800" b="0" dirty="0"/>
                        <a:t> </a:t>
                      </a:r>
                      <a:r>
                        <a:rPr lang="pt-BR" sz="1800" dirty="0"/>
                        <a:t>ao final do verbo</a:t>
                      </a:r>
                      <a:endParaRPr sz="1800" dirty="0"/>
                    </a:p>
                  </a:txBody>
                  <a:tcPr marL="91425" marR="91425" marT="91425" marB="91425"/>
                </a:tc>
                <a:tc>
                  <a:txBody>
                    <a:bodyPr/>
                    <a:lstStyle/>
                    <a:p>
                      <a:pPr marL="0" lvl="0" indent="0" algn="l" rtl="0">
                        <a:spcBef>
                          <a:spcPts val="0"/>
                        </a:spcBef>
                        <a:spcAft>
                          <a:spcPts val="0"/>
                        </a:spcAft>
                        <a:buNone/>
                      </a:pPr>
                      <a:r>
                        <a:rPr lang="pt-BR" sz="1800" i="1" dirty="0"/>
                        <a:t>His </a:t>
                      </a:r>
                      <a:r>
                        <a:rPr lang="pt-BR" sz="1800" i="1" dirty="0" err="1"/>
                        <a:t>parents</a:t>
                      </a:r>
                      <a:r>
                        <a:rPr lang="pt-BR" sz="1800" i="1" dirty="0"/>
                        <a:t> </a:t>
                      </a:r>
                      <a:r>
                        <a:rPr lang="pt-BR" sz="1800" b="1" i="1" dirty="0" err="1"/>
                        <a:t>wanted</a:t>
                      </a:r>
                      <a:r>
                        <a:rPr lang="pt-BR" sz="1800" b="1" i="1" dirty="0"/>
                        <a:t> </a:t>
                      </a:r>
                      <a:r>
                        <a:rPr lang="pt-BR" sz="1800" i="1" dirty="0" err="1"/>
                        <a:t>him</a:t>
                      </a:r>
                      <a:r>
                        <a:rPr lang="pt-BR" sz="1800" i="1" dirty="0"/>
                        <a:t> </a:t>
                      </a:r>
                      <a:r>
                        <a:rPr lang="pt-BR" sz="1800" i="1" dirty="0" err="1"/>
                        <a:t>to</a:t>
                      </a:r>
                      <a:r>
                        <a:rPr lang="pt-BR" sz="1800" i="1" dirty="0"/>
                        <a:t> go </a:t>
                      </a:r>
                      <a:r>
                        <a:rPr lang="pt-BR" sz="1800" i="1" dirty="0" err="1"/>
                        <a:t>to</a:t>
                      </a:r>
                      <a:r>
                        <a:rPr lang="pt-BR" sz="1800" i="1" dirty="0"/>
                        <a:t> </a:t>
                      </a:r>
                      <a:r>
                        <a:rPr lang="pt-BR" sz="1800" i="1" dirty="0" err="1"/>
                        <a:t>school</a:t>
                      </a:r>
                      <a:r>
                        <a:rPr lang="pt-BR" sz="1800" i="1" dirty="0"/>
                        <a:t>. (</a:t>
                      </a:r>
                      <a:r>
                        <a:rPr lang="pt-BR" sz="1800" i="1" dirty="0" err="1"/>
                        <a:t>want</a:t>
                      </a:r>
                      <a:r>
                        <a:rPr lang="pt-BR" sz="1800" i="1" dirty="0"/>
                        <a:t> + </a:t>
                      </a:r>
                      <a:r>
                        <a:rPr lang="pt-BR" sz="1800" i="1" dirty="0" err="1"/>
                        <a:t>ed</a:t>
                      </a:r>
                      <a:r>
                        <a:rPr lang="pt-BR" sz="1800" i="1" dirty="0"/>
                        <a:t>)</a:t>
                      </a:r>
                      <a:endParaRPr sz="1800" i="1" dirty="0"/>
                    </a:p>
                  </a:txBody>
                  <a:tcPr marL="91425" marR="91425" marT="91425" marB="91425"/>
                </a:tc>
                <a:extLst>
                  <a:ext uri="{0D108BD9-81ED-4DB2-BD59-A6C34878D82A}">
                    <a16:rowId xmlns:a16="http://schemas.microsoft.com/office/drawing/2014/main" val="1066428857"/>
                  </a:ext>
                </a:extLst>
              </a:tr>
            </a:tbl>
          </a:graphicData>
        </a:graphic>
      </p:graphicFrame>
      <p:graphicFrame>
        <p:nvGraphicFramePr>
          <p:cNvPr id="5" name="Tabela 4">
            <a:extLst>
              <a:ext uri="{FF2B5EF4-FFF2-40B4-BE49-F238E27FC236}">
                <a16:creationId xmlns:a16="http://schemas.microsoft.com/office/drawing/2014/main" id="{779CF2B5-23FE-7967-7373-172756B09761}"/>
              </a:ext>
            </a:extLst>
          </p:cNvPr>
          <p:cNvGraphicFramePr>
            <a:graphicFrameLocks noGrp="1"/>
          </p:cNvGraphicFramePr>
          <p:nvPr>
            <p:extLst>
              <p:ext uri="{D42A27DB-BD31-4B8C-83A1-F6EECF244321}">
                <p14:modId xmlns:p14="http://schemas.microsoft.com/office/powerpoint/2010/main" val="2872218961"/>
              </p:ext>
            </p:extLst>
          </p:nvPr>
        </p:nvGraphicFramePr>
        <p:xfrm>
          <a:off x="881742" y="3156339"/>
          <a:ext cx="7329892" cy="1127730"/>
        </p:xfrm>
        <a:graphic>
          <a:graphicData uri="http://schemas.openxmlformats.org/drawingml/2006/table">
            <a:tbl>
              <a:tblPr firstRow="1" bandRow="1">
                <a:tableStyleId>{9465CB53-63F3-4B80-82EF-25649F81A42D}</a:tableStyleId>
              </a:tblPr>
              <a:tblGrid>
                <a:gridCol w="3396344">
                  <a:extLst>
                    <a:ext uri="{9D8B030D-6E8A-4147-A177-3AD203B41FA5}">
                      <a16:colId xmlns:a16="http://schemas.microsoft.com/office/drawing/2014/main" val="3603274417"/>
                    </a:ext>
                  </a:extLst>
                </a:gridCol>
                <a:gridCol w="3933548">
                  <a:extLst>
                    <a:ext uri="{9D8B030D-6E8A-4147-A177-3AD203B41FA5}">
                      <a16:colId xmlns:a16="http://schemas.microsoft.com/office/drawing/2014/main" val="2062035814"/>
                    </a:ext>
                  </a:extLst>
                </a:gridCol>
              </a:tblGrid>
              <a:tr h="370840">
                <a:tc gridSpan="2">
                  <a:txBody>
                    <a:bodyPr/>
                    <a:lstStyle/>
                    <a:p>
                      <a:pPr algn="ctr"/>
                      <a:r>
                        <a:rPr lang="pt-BR" sz="2000" b="1" dirty="0">
                          <a:solidFill>
                            <a:srgbClr val="FF0000"/>
                          </a:solidFill>
                        </a:rPr>
                        <a:t>Negativa</a:t>
                      </a:r>
                      <a:endParaRPr lang="en-US" sz="2000" dirty="0"/>
                    </a:p>
                  </a:txBody>
                  <a:tcPr/>
                </a:tc>
                <a:tc hMerge="1">
                  <a:txBody>
                    <a:bodyPr/>
                    <a:lstStyle/>
                    <a:p>
                      <a:endParaRPr lang="en-US" dirty="0"/>
                    </a:p>
                  </a:txBody>
                  <a:tcPr/>
                </a:tc>
                <a:extLst>
                  <a:ext uri="{0D108BD9-81ED-4DB2-BD59-A6C34878D82A}">
                    <a16:rowId xmlns:a16="http://schemas.microsoft.com/office/drawing/2014/main" val="302171344"/>
                  </a:ext>
                </a:extLst>
              </a:tr>
              <a:tr h="370840">
                <a:tc>
                  <a:txBody>
                    <a:bodyPr/>
                    <a:lstStyle/>
                    <a:p>
                      <a:pPr marL="0" marR="0" lvl="0" indent="0" algn="l" rtl="0">
                        <a:lnSpc>
                          <a:spcPct val="100000"/>
                        </a:lnSpc>
                        <a:spcBef>
                          <a:spcPts val="0"/>
                        </a:spcBef>
                        <a:spcAft>
                          <a:spcPts val="0"/>
                        </a:spcAft>
                        <a:buNone/>
                      </a:pPr>
                      <a:r>
                        <a:rPr lang="pt-BR" sz="1800" dirty="0"/>
                        <a:t>sujeito + </a:t>
                      </a:r>
                      <a:r>
                        <a:rPr lang="pt-BR" sz="1800" b="0" i="1" dirty="0" err="1"/>
                        <a:t>did</a:t>
                      </a:r>
                      <a:r>
                        <a:rPr lang="pt-BR" sz="1800" b="0" i="1" dirty="0"/>
                        <a:t> </a:t>
                      </a:r>
                      <a:r>
                        <a:rPr lang="pt-BR" sz="1800" b="0" i="1" dirty="0" err="1"/>
                        <a:t>not</a:t>
                      </a:r>
                      <a:r>
                        <a:rPr lang="pt-BR" sz="1800" b="0" dirty="0"/>
                        <a:t> (</a:t>
                      </a:r>
                      <a:r>
                        <a:rPr lang="pt-BR" sz="1800" b="0" i="1" dirty="0" err="1"/>
                        <a:t>didn’t</a:t>
                      </a:r>
                      <a:r>
                        <a:rPr lang="pt-BR" sz="1800" dirty="0"/>
                        <a:t>) + verbo</a:t>
                      </a:r>
                      <a:endParaRPr dirty="0"/>
                    </a:p>
                  </a:txBody>
                  <a:tcPr marL="91425" marR="91425" marT="91425" marB="91425"/>
                </a:tc>
                <a:tc>
                  <a:txBody>
                    <a:bodyPr/>
                    <a:lstStyle/>
                    <a:p>
                      <a:pPr marL="0" marR="0" lvl="0" indent="0" algn="l" rtl="0">
                        <a:lnSpc>
                          <a:spcPct val="100000"/>
                        </a:lnSpc>
                        <a:spcBef>
                          <a:spcPts val="0"/>
                        </a:spcBef>
                        <a:spcAft>
                          <a:spcPts val="0"/>
                        </a:spcAft>
                        <a:buNone/>
                      </a:pPr>
                      <a:r>
                        <a:rPr lang="pt-BR" sz="1800" i="1" dirty="0"/>
                        <a:t>Mandela </a:t>
                      </a:r>
                      <a:r>
                        <a:rPr lang="pt-BR" sz="1800" b="1" i="1" dirty="0" err="1"/>
                        <a:t>didn’t</a:t>
                      </a:r>
                      <a:r>
                        <a:rPr lang="pt-BR" sz="1800" b="1" i="1" dirty="0"/>
                        <a:t> </a:t>
                      </a:r>
                      <a:r>
                        <a:rPr lang="pt-BR" sz="1800" b="1" i="1" dirty="0" err="1"/>
                        <a:t>attend</a:t>
                      </a:r>
                      <a:r>
                        <a:rPr lang="pt-BR" sz="1800" i="1" dirty="0"/>
                        <a:t> </a:t>
                      </a:r>
                      <a:r>
                        <a:rPr lang="pt-BR" sz="1800" i="1" dirty="0" err="1"/>
                        <a:t>his</a:t>
                      </a:r>
                      <a:r>
                        <a:rPr lang="pt-BR" sz="1800" i="1" dirty="0"/>
                        <a:t> </a:t>
                      </a:r>
                      <a:r>
                        <a:rPr lang="pt-BR" sz="1800" i="1" dirty="0" err="1"/>
                        <a:t>mother’s</a:t>
                      </a:r>
                      <a:r>
                        <a:rPr lang="pt-BR" sz="1800" i="1" dirty="0"/>
                        <a:t> funeral </a:t>
                      </a:r>
                      <a:r>
                        <a:rPr lang="pt-BR" sz="1800" i="1" dirty="0" err="1"/>
                        <a:t>because</a:t>
                      </a:r>
                      <a:r>
                        <a:rPr lang="pt-BR" sz="1800" i="1" dirty="0"/>
                        <a:t> </a:t>
                      </a:r>
                      <a:r>
                        <a:rPr lang="pt-BR" sz="1800" i="1" dirty="0" err="1"/>
                        <a:t>he</a:t>
                      </a:r>
                      <a:r>
                        <a:rPr lang="pt-BR" sz="1800" i="1" dirty="0"/>
                        <a:t> </a:t>
                      </a:r>
                      <a:r>
                        <a:rPr lang="pt-BR" sz="1800" i="1" dirty="0" err="1"/>
                        <a:t>was</a:t>
                      </a:r>
                      <a:r>
                        <a:rPr lang="pt-BR" sz="1800" i="1" dirty="0"/>
                        <a:t> in </a:t>
                      </a:r>
                      <a:r>
                        <a:rPr lang="pt-BR" sz="1800" i="1" dirty="0" err="1"/>
                        <a:t>prison</a:t>
                      </a:r>
                      <a:r>
                        <a:rPr lang="pt-BR" dirty="0"/>
                        <a:t>.</a:t>
                      </a:r>
                      <a:endParaRPr dirty="0"/>
                    </a:p>
                  </a:txBody>
                  <a:tcPr marL="91425" marR="91425" marT="91425" marB="91425"/>
                </a:tc>
                <a:extLst>
                  <a:ext uri="{0D108BD9-81ED-4DB2-BD59-A6C34878D82A}">
                    <a16:rowId xmlns:a16="http://schemas.microsoft.com/office/drawing/2014/main" val="1066428857"/>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sz="5900" dirty="0" err="1"/>
              <a:t>Discourse</a:t>
            </a:r>
            <a:r>
              <a:rPr lang="pt-BR" sz="5900" dirty="0"/>
              <a:t> </a:t>
            </a:r>
            <a:r>
              <a:rPr lang="pt-BR" sz="5900" dirty="0" err="1"/>
              <a:t>Genres</a:t>
            </a:r>
            <a:endParaRPr sz="5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graphicFrame>
        <p:nvGraphicFramePr>
          <p:cNvPr id="133" name="Google Shape;133;p22"/>
          <p:cNvGraphicFramePr/>
          <p:nvPr>
            <p:extLst>
              <p:ext uri="{D42A27DB-BD31-4B8C-83A1-F6EECF244321}">
                <p14:modId xmlns:p14="http://schemas.microsoft.com/office/powerpoint/2010/main" val="2991033996"/>
              </p:ext>
            </p:extLst>
          </p:nvPr>
        </p:nvGraphicFramePr>
        <p:xfrm>
          <a:off x="250150" y="589275"/>
          <a:ext cx="8643700" cy="3779400"/>
        </p:xfrm>
        <a:graphic>
          <a:graphicData uri="http://schemas.openxmlformats.org/drawingml/2006/table">
            <a:tbl>
              <a:tblPr>
                <a:noFill/>
                <a:tableStyleId>{9465CB53-63F3-4B80-82EF-25649F81A42D}</a:tableStyleId>
              </a:tblPr>
              <a:tblGrid>
                <a:gridCol w="1535475">
                  <a:extLst>
                    <a:ext uri="{9D8B030D-6E8A-4147-A177-3AD203B41FA5}">
                      <a16:colId xmlns:a16="http://schemas.microsoft.com/office/drawing/2014/main" val="20000"/>
                    </a:ext>
                  </a:extLst>
                </a:gridCol>
                <a:gridCol w="7108225">
                  <a:extLst>
                    <a:ext uri="{9D8B030D-6E8A-4147-A177-3AD203B41FA5}">
                      <a16:colId xmlns:a16="http://schemas.microsoft.com/office/drawing/2014/main" val="20001"/>
                    </a:ext>
                  </a:extLst>
                </a:gridCol>
              </a:tblGrid>
              <a:tr h="323850">
                <a:tc gridSpan="2">
                  <a:txBody>
                    <a:bodyPr/>
                    <a:lstStyle/>
                    <a:p>
                      <a:pPr marL="0" lvl="0" indent="0" algn="ctr" rtl="0">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Biography</a:t>
                      </a:r>
                    </a:p>
                  </a:txBody>
                  <a:tcPr marL="91425" marR="91425" marT="91425" marB="91425" anchor="b">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7715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Recurrent structure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Chronological order of events in the person's life, including major milestones and accomplishments. May include anecdotes, quotes,  etc.</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5429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Main themes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Personal history, family background, education, career, relationships, achievements, struggles, and impact on society.</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r h="7715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Social function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To inform and educate readers about the life and legacy of the subject, as well as to provide inspiration or to preserve historical significance.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3"/>
                  </a:ext>
                </a:extLst>
              </a:tr>
            </a:tbl>
          </a:graphicData>
        </a:graphic>
      </p:graphicFrame>
      <p:pic>
        <p:nvPicPr>
          <p:cNvPr id="2" name="Gráfico 1" descr="Círculo com seta para a esquerda estrutura de tópicos">
            <a:extLst>
              <a:ext uri="{FF2B5EF4-FFF2-40B4-BE49-F238E27FC236}">
                <a16:creationId xmlns:a16="http://schemas.microsoft.com/office/drawing/2014/main" id="{7BCBD905-AD89-DFD9-CDB4-34979358984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46150" y="4368675"/>
            <a:ext cx="647700" cy="647700"/>
          </a:xfrm>
          <a:prstGeom prst="rect">
            <a:avLst/>
          </a:prstGeom>
        </p:spPr>
      </p:pic>
      <p:sp>
        <p:nvSpPr>
          <p:cNvPr id="3" name="CaixaDeTexto 2">
            <a:extLst>
              <a:ext uri="{FF2B5EF4-FFF2-40B4-BE49-F238E27FC236}">
                <a16:creationId xmlns:a16="http://schemas.microsoft.com/office/drawing/2014/main" id="{7283CB93-5035-0E6F-51A1-FD8125BEBB17}"/>
              </a:ext>
            </a:extLst>
          </p:cNvPr>
          <p:cNvSpPr txBox="1"/>
          <p:nvPr/>
        </p:nvSpPr>
        <p:spPr>
          <a:xfrm>
            <a:off x="432650" y="217173"/>
            <a:ext cx="556563" cy="261610"/>
          </a:xfrm>
          <a:prstGeom prst="rect">
            <a:avLst/>
          </a:prstGeom>
          <a:noFill/>
        </p:spPr>
        <p:txBody>
          <a:bodyPr wrap="none" rtlCol="0">
            <a:spAutoFit/>
          </a:bodyPr>
          <a:lstStyle/>
          <a:p>
            <a:r>
              <a:rPr lang="pt-BR" sz="1100" b="1" dirty="0">
                <a:solidFill>
                  <a:srgbClr val="374151"/>
                </a:solidFill>
                <a:latin typeface="Roboto"/>
                <a:ea typeface="Roboto"/>
                <a:cs typeface="Roboto"/>
                <a:sym typeface="Roboto"/>
              </a:rPr>
              <a:t>Unit 3</a:t>
            </a:r>
            <a:endParaRPr lang="en-US" sz="1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graphicFrame>
        <p:nvGraphicFramePr>
          <p:cNvPr id="2" name="Tabela 1">
            <a:extLst>
              <a:ext uri="{FF2B5EF4-FFF2-40B4-BE49-F238E27FC236}">
                <a16:creationId xmlns:a16="http://schemas.microsoft.com/office/drawing/2014/main" id="{B0B1F8D4-754F-CA5D-B106-F347C767AE25}"/>
              </a:ext>
            </a:extLst>
          </p:cNvPr>
          <p:cNvGraphicFramePr>
            <a:graphicFrameLocks noGrp="1"/>
          </p:cNvGraphicFramePr>
          <p:nvPr>
            <p:extLst>
              <p:ext uri="{D42A27DB-BD31-4B8C-83A1-F6EECF244321}">
                <p14:modId xmlns:p14="http://schemas.microsoft.com/office/powerpoint/2010/main" val="462439935"/>
              </p:ext>
            </p:extLst>
          </p:nvPr>
        </p:nvGraphicFramePr>
        <p:xfrm>
          <a:off x="250150" y="601664"/>
          <a:ext cx="8643700" cy="2261810"/>
        </p:xfrm>
        <a:graphic>
          <a:graphicData uri="http://schemas.openxmlformats.org/drawingml/2006/table">
            <a:tbl>
              <a:tblPr>
                <a:noFill/>
                <a:tableStyleId>{9465CB53-63F3-4B80-82EF-25649F81A42D}</a:tableStyleId>
              </a:tblPr>
              <a:tblGrid>
                <a:gridCol w="1535475">
                  <a:extLst>
                    <a:ext uri="{9D8B030D-6E8A-4147-A177-3AD203B41FA5}">
                      <a16:colId xmlns:a16="http://schemas.microsoft.com/office/drawing/2014/main" val="397342392"/>
                    </a:ext>
                  </a:extLst>
                </a:gridCol>
                <a:gridCol w="7108225">
                  <a:extLst>
                    <a:ext uri="{9D8B030D-6E8A-4147-A177-3AD203B41FA5}">
                      <a16:colId xmlns:a16="http://schemas.microsoft.com/office/drawing/2014/main" val="2931980453"/>
                    </a:ext>
                  </a:extLst>
                </a:gridCol>
              </a:tblGrid>
              <a:tr h="542925">
                <a:tc>
                  <a:txBody>
                    <a:bodyPr/>
                    <a:lstStyle/>
                    <a:p>
                      <a:pPr marL="0" lvl="0" indent="0" algn="l" rtl="0">
                        <a:lnSpc>
                          <a:spcPct val="115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Target audience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People interested in the subject (scholars, students, fans, general public).</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2954123047"/>
                  </a:ext>
                </a:extLst>
              </a:tr>
              <a:tr h="7715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Who produces it?</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Authors, historians, journalists, and other experts with knowledge of the subject and access to relevant sources and information. In some cases, the subject themselves may write their own biography.</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233726531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graphicFrame>
        <p:nvGraphicFramePr>
          <p:cNvPr id="193" name="Google Shape;193;p34"/>
          <p:cNvGraphicFramePr/>
          <p:nvPr>
            <p:extLst>
              <p:ext uri="{D42A27DB-BD31-4B8C-83A1-F6EECF244321}">
                <p14:modId xmlns:p14="http://schemas.microsoft.com/office/powerpoint/2010/main" val="2336746086"/>
              </p:ext>
            </p:extLst>
          </p:nvPr>
        </p:nvGraphicFramePr>
        <p:xfrm>
          <a:off x="359450" y="682400"/>
          <a:ext cx="8425100" cy="3155245"/>
        </p:xfrm>
        <a:graphic>
          <a:graphicData uri="http://schemas.openxmlformats.org/drawingml/2006/table">
            <a:tbl>
              <a:tblPr>
                <a:noFill/>
                <a:tableStyleId>{9465CB53-63F3-4B80-82EF-25649F81A42D}</a:tableStyleId>
              </a:tblPr>
              <a:tblGrid>
                <a:gridCol w="1547325">
                  <a:extLst>
                    <a:ext uri="{9D8B030D-6E8A-4147-A177-3AD203B41FA5}">
                      <a16:colId xmlns:a16="http://schemas.microsoft.com/office/drawing/2014/main" val="20000"/>
                    </a:ext>
                  </a:extLst>
                </a:gridCol>
                <a:gridCol w="6877775">
                  <a:extLst>
                    <a:ext uri="{9D8B030D-6E8A-4147-A177-3AD203B41FA5}">
                      <a16:colId xmlns:a16="http://schemas.microsoft.com/office/drawing/2014/main" val="20001"/>
                    </a:ext>
                  </a:extLst>
                </a:gridCol>
              </a:tblGrid>
              <a:tr h="573665">
                <a:tc gridSpan="2">
                  <a:txBody>
                    <a:bodyPr/>
                    <a:lstStyle/>
                    <a:p>
                      <a:pPr marL="0" lvl="0" indent="0" algn="ctr" rtl="0">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Survey</a:t>
                      </a:r>
                    </a:p>
                  </a:txBody>
                  <a:tcPr marL="91425" marR="91425" marT="91425" marB="91425" anchor="b">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1290790">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Recurrent structure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A set of standard questions or prompts that are used consistently for each survey. These questions may be open-ended or multiple choice.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1290790">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Main themes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The main themes can vary widely depending on the purpose of the survey, but may include consumer behavior, public opinion, market research, or social attitudes.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bl>
          </a:graphicData>
        </a:graphic>
      </p:graphicFrame>
      <p:pic>
        <p:nvPicPr>
          <p:cNvPr id="2" name="Gráfico 1" descr="Círculo com seta para a esquerda estrutura de tópicos">
            <a:extLst>
              <a:ext uri="{FF2B5EF4-FFF2-40B4-BE49-F238E27FC236}">
                <a16:creationId xmlns:a16="http://schemas.microsoft.com/office/drawing/2014/main" id="{A68051B7-E601-A033-7A1C-8693FAA61C0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36850" y="4149372"/>
            <a:ext cx="647700" cy="647700"/>
          </a:xfrm>
          <a:prstGeom prst="rect">
            <a:avLst/>
          </a:prstGeom>
        </p:spPr>
      </p:pic>
      <p:sp>
        <p:nvSpPr>
          <p:cNvPr id="3" name="CaixaDeTexto 2">
            <a:extLst>
              <a:ext uri="{FF2B5EF4-FFF2-40B4-BE49-F238E27FC236}">
                <a16:creationId xmlns:a16="http://schemas.microsoft.com/office/drawing/2014/main" id="{5B8F00F7-587E-0999-74DB-41E339821EF0}"/>
              </a:ext>
            </a:extLst>
          </p:cNvPr>
          <p:cNvSpPr txBox="1"/>
          <p:nvPr/>
        </p:nvSpPr>
        <p:spPr>
          <a:xfrm>
            <a:off x="432650" y="217173"/>
            <a:ext cx="556563" cy="261610"/>
          </a:xfrm>
          <a:prstGeom prst="rect">
            <a:avLst/>
          </a:prstGeom>
          <a:noFill/>
        </p:spPr>
        <p:txBody>
          <a:bodyPr wrap="none" rtlCol="0">
            <a:spAutoFit/>
          </a:bodyPr>
          <a:lstStyle/>
          <a:p>
            <a:r>
              <a:rPr lang="pt-BR" sz="1100" b="1" dirty="0">
                <a:solidFill>
                  <a:srgbClr val="374151"/>
                </a:solidFill>
                <a:latin typeface="Roboto"/>
                <a:ea typeface="Roboto"/>
                <a:cs typeface="Roboto"/>
                <a:sym typeface="Roboto"/>
              </a:rPr>
              <a:t>Unit 3</a:t>
            </a:r>
            <a:endParaRPr lang="en-US" sz="1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graphicFrame>
        <p:nvGraphicFramePr>
          <p:cNvPr id="198" name="Google Shape;198;p35"/>
          <p:cNvGraphicFramePr/>
          <p:nvPr>
            <p:extLst>
              <p:ext uri="{D42A27DB-BD31-4B8C-83A1-F6EECF244321}">
                <p14:modId xmlns:p14="http://schemas.microsoft.com/office/powerpoint/2010/main" val="1858346974"/>
              </p:ext>
            </p:extLst>
          </p:nvPr>
        </p:nvGraphicFramePr>
        <p:xfrm>
          <a:off x="220133" y="757061"/>
          <a:ext cx="8703734" cy="3629378"/>
        </p:xfrm>
        <a:graphic>
          <a:graphicData uri="http://schemas.openxmlformats.org/drawingml/2006/table">
            <a:tbl>
              <a:tblPr>
                <a:noFill/>
                <a:tableStyleId>{9465CB53-63F3-4B80-82EF-25649F81A42D}</a:tableStyleId>
              </a:tblPr>
              <a:tblGrid>
                <a:gridCol w="1838274">
                  <a:extLst>
                    <a:ext uri="{9D8B030D-6E8A-4147-A177-3AD203B41FA5}">
                      <a16:colId xmlns:a16="http://schemas.microsoft.com/office/drawing/2014/main" val="20000"/>
                    </a:ext>
                  </a:extLst>
                </a:gridCol>
                <a:gridCol w="6865460">
                  <a:extLst>
                    <a:ext uri="{9D8B030D-6E8A-4147-A177-3AD203B41FA5}">
                      <a16:colId xmlns:a16="http://schemas.microsoft.com/office/drawing/2014/main" val="20001"/>
                    </a:ext>
                  </a:extLst>
                </a:gridCol>
              </a:tblGrid>
              <a:tr h="2138746">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Social function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Surveys are often used in social science research, marketing research, and public opinion polling to gather quantitative data that can be used to draw conclusions about a particular population or group. They can also be used in educational or organizational settings to gather feedback .</a:t>
                      </a:r>
                    </a:p>
                  </a:txBody>
                  <a:tcPr marL="91425" marR="91425" marT="91425" marB="91425" anchor="ctr">
                    <a:lnL w="9525" cap="flat" cmpd="sng" algn="ctr">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lgn="ctr">
                      <a:solidFill>
                        <a:srgbClr val="D9D9E3"/>
                      </a:solidFill>
                      <a:prstDash val="solid"/>
                      <a:round/>
                      <a:headEnd type="none" w="sm" len="sm"/>
                      <a:tailEnd type="none" w="sm" len="sm"/>
                    </a:lnT>
                    <a:lnB w="9525" cap="flat" cmpd="sng" algn="ctr">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r h="1490632">
                <a:tc>
                  <a:txBody>
                    <a:bodyPr/>
                    <a:lstStyle/>
                    <a:p>
                      <a:pPr marL="0" lvl="0" indent="0" algn="l" rtl="0">
                        <a:lnSpc>
                          <a:spcPct val="115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Target audience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lgn="ctr">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Researchers or analysts who are interested in using the data to draw conclusions about a particular population or group. The results may also be presented to stakeholders or decision-makers. </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lgn="ctr">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bl>
          </a:graphicData>
        </a:graphic>
      </p:graphicFrame>
      <p:pic>
        <p:nvPicPr>
          <p:cNvPr id="4" name="Gráfico 3" descr="Círculo com seta para a esquerda estrutura de tópicos">
            <a:extLst>
              <a:ext uri="{FF2B5EF4-FFF2-40B4-BE49-F238E27FC236}">
                <a16:creationId xmlns:a16="http://schemas.microsoft.com/office/drawing/2014/main" id="{DD0E7F90-08F6-BED1-8443-1C300CBCE72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76167" y="4386439"/>
            <a:ext cx="647700" cy="6477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graphicFrame>
        <p:nvGraphicFramePr>
          <p:cNvPr id="198" name="Google Shape;198;p35"/>
          <p:cNvGraphicFramePr/>
          <p:nvPr>
            <p:extLst>
              <p:ext uri="{D42A27DB-BD31-4B8C-83A1-F6EECF244321}">
                <p14:modId xmlns:p14="http://schemas.microsoft.com/office/powerpoint/2010/main" val="524528623"/>
              </p:ext>
            </p:extLst>
          </p:nvPr>
        </p:nvGraphicFramePr>
        <p:xfrm>
          <a:off x="220133" y="864900"/>
          <a:ext cx="8703734" cy="1706850"/>
        </p:xfrm>
        <a:graphic>
          <a:graphicData uri="http://schemas.openxmlformats.org/drawingml/2006/table">
            <a:tbl>
              <a:tblPr>
                <a:noFill/>
                <a:tableStyleId>{9465CB53-63F3-4B80-82EF-25649F81A42D}</a:tableStyleId>
              </a:tblPr>
              <a:tblGrid>
                <a:gridCol w="1838274">
                  <a:extLst>
                    <a:ext uri="{9D8B030D-6E8A-4147-A177-3AD203B41FA5}">
                      <a16:colId xmlns:a16="http://schemas.microsoft.com/office/drawing/2014/main" val="20000"/>
                    </a:ext>
                  </a:extLst>
                </a:gridCol>
                <a:gridCol w="6865460">
                  <a:extLst>
                    <a:ext uri="{9D8B030D-6E8A-4147-A177-3AD203B41FA5}">
                      <a16:colId xmlns:a16="http://schemas.microsoft.com/office/drawing/2014/main" val="20001"/>
                    </a:ext>
                  </a:extLst>
                </a:gridCol>
              </a:tblGrid>
              <a:tr h="10001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Who produces it?</a:t>
                      </a:r>
                    </a:p>
                  </a:txBody>
                  <a:tcPr marL="91425" marR="91425" marT="91425" marB="91425" anchor="ctr">
                    <a:lnL w="9525" cap="flat" cmpd="sng">
                      <a:solidFill>
                        <a:srgbClr val="D9D9E3"/>
                      </a:solidFill>
                      <a:prstDash val="solid"/>
                      <a:round/>
                      <a:headEnd type="none" w="sm" len="sm"/>
                      <a:tailEnd type="none" w="sm" len="sm"/>
                    </a:lnL>
                    <a:lnR w="9525" cap="flat" cmpd="sng" algn="ctr">
                      <a:solidFill>
                        <a:srgbClr val="D9D9E3"/>
                      </a:solidFill>
                      <a:prstDash val="solid"/>
                      <a:round/>
                      <a:headEnd type="none" w="sm" len="sm"/>
                      <a:tailEnd type="none" w="sm" len="sm"/>
                    </a:lnR>
                    <a:lnT w="9525" cap="flat" cmpd="sng" algn="ctr">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Researchers or analysts who have expertise in the subject matter and knowledge of survey design principles. In some cases, surveys may be developed by organizations or businesses for market research or customer feedback purposes.</a:t>
                      </a:r>
                    </a:p>
                  </a:txBody>
                  <a:tcPr marL="91425" marR="91425" marT="91425" marB="91425" anchor="ctr">
                    <a:lnL w="9525" cap="flat" cmpd="sng" algn="ctr">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lgn="ctr">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440023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41"/>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err="1"/>
              <a:t>Language</a:t>
            </a:r>
            <a:r>
              <a:rPr lang="pt-BR" dirty="0"/>
              <a:t> </a:t>
            </a:r>
            <a:r>
              <a:rPr lang="pt-BR" dirty="0" err="1"/>
              <a:t>Topics</a:t>
            </a:r>
            <a:endParaRPr dirty="0"/>
          </a:p>
          <a:p>
            <a:pPr marL="0" lvl="0" indent="0" algn="l" rtl="0">
              <a:spcBef>
                <a:spcPts val="0"/>
              </a:spcBef>
              <a:spcAft>
                <a:spcPts val="0"/>
              </a:spcAft>
              <a:buNone/>
            </a:pPr>
            <a:endParaRPr sz="59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55"/>
          <p:cNvSpPr txBox="1"/>
          <p:nvPr/>
        </p:nvSpPr>
        <p:spPr>
          <a:xfrm>
            <a:off x="145137" y="311048"/>
            <a:ext cx="8842075" cy="923299"/>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pt-BR" sz="4800" dirty="0" err="1">
                <a:solidFill>
                  <a:srgbClr val="4A86E8"/>
                </a:solidFill>
                <a:latin typeface="Roboto"/>
                <a:ea typeface="Roboto"/>
                <a:cs typeface="Roboto"/>
                <a:sym typeface="Roboto"/>
              </a:rPr>
              <a:t>Prepositions</a:t>
            </a:r>
            <a:r>
              <a:rPr lang="pt-BR" sz="4800" dirty="0">
                <a:solidFill>
                  <a:srgbClr val="4A86E8"/>
                </a:solidFill>
                <a:latin typeface="Roboto"/>
                <a:ea typeface="Roboto"/>
                <a:cs typeface="Roboto"/>
                <a:sym typeface="Roboto"/>
              </a:rPr>
              <a:t> </a:t>
            </a:r>
            <a:r>
              <a:rPr lang="pt-BR" sz="4800" dirty="0" err="1">
                <a:solidFill>
                  <a:srgbClr val="4A86E8"/>
                </a:solidFill>
                <a:latin typeface="Roboto"/>
                <a:ea typeface="Roboto"/>
                <a:cs typeface="Roboto"/>
                <a:sym typeface="Roboto"/>
              </a:rPr>
              <a:t>of</a:t>
            </a:r>
            <a:r>
              <a:rPr lang="pt-BR" sz="4800" dirty="0">
                <a:solidFill>
                  <a:srgbClr val="4A86E8"/>
                </a:solidFill>
                <a:latin typeface="Roboto"/>
                <a:ea typeface="Roboto"/>
                <a:cs typeface="Roboto"/>
                <a:sym typeface="Roboto"/>
              </a:rPr>
              <a:t> Time (In, </a:t>
            </a:r>
            <a:r>
              <a:rPr lang="pt-BR" sz="4800" dirty="0" err="1">
                <a:solidFill>
                  <a:srgbClr val="4A86E8"/>
                </a:solidFill>
                <a:latin typeface="Roboto"/>
                <a:ea typeface="Roboto"/>
                <a:cs typeface="Roboto"/>
                <a:sym typeface="Roboto"/>
              </a:rPr>
              <a:t>On</a:t>
            </a:r>
            <a:r>
              <a:rPr lang="pt-BR" sz="4800" dirty="0">
                <a:solidFill>
                  <a:srgbClr val="4A86E8"/>
                </a:solidFill>
                <a:latin typeface="Roboto"/>
                <a:ea typeface="Roboto"/>
                <a:cs typeface="Roboto"/>
                <a:sym typeface="Roboto"/>
              </a:rPr>
              <a:t>, At)</a:t>
            </a:r>
            <a:endParaRPr sz="4800" i="1" dirty="0">
              <a:solidFill>
                <a:srgbClr val="4A86E8"/>
              </a:solidFill>
              <a:latin typeface="Roboto"/>
              <a:ea typeface="Roboto"/>
              <a:cs typeface="Roboto"/>
              <a:sym typeface="Roboto"/>
            </a:endParaRPr>
          </a:p>
        </p:txBody>
      </p:sp>
      <p:sp>
        <p:nvSpPr>
          <p:cNvPr id="326" name="Google Shape;326;p55"/>
          <p:cNvSpPr txBox="1"/>
          <p:nvPr/>
        </p:nvSpPr>
        <p:spPr>
          <a:xfrm>
            <a:off x="788125" y="1265125"/>
            <a:ext cx="7556100" cy="3232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pt-BR" sz="1800" dirty="0"/>
              <a:t>As preposições </a:t>
            </a:r>
            <a:r>
              <a:rPr lang="pt-BR" sz="1800" i="1" dirty="0"/>
              <a:t>in</a:t>
            </a:r>
            <a:r>
              <a:rPr lang="pt-BR" sz="1800" dirty="0"/>
              <a:t>, </a:t>
            </a:r>
            <a:r>
              <a:rPr lang="pt-BR" sz="1800" i="1" dirty="0" err="1"/>
              <a:t>on</a:t>
            </a:r>
            <a:r>
              <a:rPr lang="pt-BR" sz="1800" i="1" dirty="0"/>
              <a:t> </a:t>
            </a:r>
            <a:r>
              <a:rPr lang="pt-BR" sz="1800" dirty="0"/>
              <a:t>e </a:t>
            </a:r>
            <a:r>
              <a:rPr lang="pt-BR" sz="1800" i="1" dirty="0" err="1"/>
              <a:t>at</a:t>
            </a:r>
            <a:r>
              <a:rPr lang="pt-BR" sz="1800" i="1" dirty="0"/>
              <a:t> </a:t>
            </a:r>
            <a:r>
              <a:rPr lang="pt-BR" sz="1800" dirty="0"/>
              <a:t>podem indicar tempo. Elas possuem os seguintes usos:</a:t>
            </a:r>
            <a:endParaRPr sz="1800" dirty="0"/>
          </a:p>
          <a:p>
            <a:pPr marL="0" lvl="0" indent="0" algn="l" rtl="0">
              <a:spcBef>
                <a:spcPts val="0"/>
              </a:spcBef>
              <a:spcAft>
                <a:spcPts val="0"/>
              </a:spcAft>
              <a:buNone/>
            </a:pPr>
            <a:endParaRPr sz="1800" dirty="0"/>
          </a:p>
          <a:p>
            <a:pPr marL="0" lvl="0" indent="0" algn="l" rtl="0">
              <a:spcBef>
                <a:spcPts val="0"/>
              </a:spcBef>
              <a:spcAft>
                <a:spcPts val="0"/>
              </a:spcAft>
              <a:buNone/>
            </a:pPr>
            <a:r>
              <a:rPr lang="pt-BR" sz="1800" dirty="0"/>
              <a:t>•</a:t>
            </a:r>
            <a:r>
              <a:rPr lang="pt-BR" sz="1800" b="1" dirty="0"/>
              <a:t> in</a:t>
            </a:r>
            <a:r>
              <a:rPr lang="pt-BR" sz="1800" dirty="0"/>
              <a:t>: com anos, meses, estações, </a:t>
            </a:r>
            <a:r>
              <a:rPr lang="pt-BR" sz="1800" i="1" dirty="0" err="1"/>
              <a:t>morning</a:t>
            </a:r>
            <a:r>
              <a:rPr lang="pt-BR" sz="1800" dirty="0"/>
              <a:t>, </a:t>
            </a:r>
            <a:r>
              <a:rPr lang="pt-BR" sz="1800" i="1" dirty="0" err="1"/>
              <a:t>afternoon</a:t>
            </a:r>
            <a:r>
              <a:rPr lang="pt-BR" sz="1800" dirty="0"/>
              <a:t>, </a:t>
            </a:r>
            <a:r>
              <a:rPr lang="pt-BR" sz="1800" i="1" dirty="0" err="1"/>
              <a:t>evening</a:t>
            </a:r>
            <a:r>
              <a:rPr lang="pt-BR" sz="1800" dirty="0"/>
              <a:t>, períodos.</a:t>
            </a:r>
            <a:endParaRPr sz="1800" dirty="0"/>
          </a:p>
          <a:p>
            <a:pPr marL="0" lvl="0" indent="0" algn="l" rtl="0">
              <a:spcBef>
                <a:spcPts val="0"/>
              </a:spcBef>
              <a:spcAft>
                <a:spcPts val="0"/>
              </a:spcAft>
              <a:buNone/>
            </a:pPr>
            <a:r>
              <a:rPr lang="pt-BR" sz="1800" b="1" i="1" dirty="0"/>
              <a:t>In </a:t>
            </a:r>
            <a:r>
              <a:rPr lang="pt-BR" sz="1800" i="1" dirty="0"/>
              <a:t>August, Mandela </a:t>
            </a:r>
            <a:r>
              <a:rPr lang="pt-BR" sz="1800" i="1" dirty="0" err="1"/>
              <a:t>opened</a:t>
            </a:r>
            <a:r>
              <a:rPr lang="pt-BR" sz="1800" i="1" dirty="0"/>
              <a:t> </a:t>
            </a:r>
            <a:r>
              <a:rPr lang="pt-BR" sz="1800" i="1" dirty="0" err="1"/>
              <a:t>his</a:t>
            </a:r>
            <a:r>
              <a:rPr lang="pt-BR" sz="1800" i="1" dirty="0"/>
              <a:t> </a:t>
            </a:r>
            <a:r>
              <a:rPr lang="pt-BR" sz="1800" i="1" dirty="0" err="1"/>
              <a:t>own</a:t>
            </a:r>
            <a:r>
              <a:rPr lang="pt-BR" sz="1800" i="1" dirty="0"/>
              <a:t> </a:t>
            </a:r>
            <a:r>
              <a:rPr lang="pt-BR" sz="1800" i="1" dirty="0" err="1"/>
              <a:t>law</a:t>
            </a:r>
            <a:r>
              <a:rPr lang="pt-BR" sz="1800" i="1" dirty="0"/>
              <a:t> office.</a:t>
            </a:r>
            <a:endParaRPr sz="1800" i="1" dirty="0"/>
          </a:p>
          <a:p>
            <a:pPr marL="0" lvl="0" indent="0" algn="l" rtl="0">
              <a:spcBef>
                <a:spcPts val="0"/>
              </a:spcBef>
              <a:spcAft>
                <a:spcPts val="0"/>
              </a:spcAft>
              <a:buNone/>
            </a:pPr>
            <a:endParaRPr sz="1800" dirty="0"/>
          </a:p>
          <a:p>
            <a:pPr marL="0" lvl="0" indent="0" algn="l" rtl="0">
              <a:spcBef>
                <a:spcPts val="0"/>
              </a:spcBef>
              <a:spcAft>
                <a:spcPts val="0"/>
              </a:spcAft>
              <a:buNone/>
            </a:pPr>
            <a:r>
              <a:rPr lang="pt-BR" sz="1800" dirty="0"/>
              <a:t>• </a:t>
            </a:r>
            <a:r>
              <a:rPr lang="pt-BR" sz="1800" b="1" dirty="0" err="1"/>
              <a:t>at</a:t>
            </a:r>
            <a:r>
              <a:rPr lang="pt-BR" sz="1800" dirty="0"/>
              <a:t>: com hora e outros momentos específicos, </a:t>
            </a:r>
            <a:r>
              <a:rPr lang="pt-BR" sz="1800" i="1" dirty="0" err="1"/>
              <a:t>night</a:t>
            </a:r>
            <a:r>
              <a:rPr lang="pt-BR" sz="1800" dirty="0"/>
              <a:t>.</a:t>
            </a:r>
            <a:endParaRPr sz="1800" dirty="0"/>
          </a:p>
          <a:p>
            <a:pPr marL="0" lvl="0" indent="0" algn="l" rtl="0">
              <a:spcBef>
                <a:spcPts val="0"/>
              </a:spcBef>
              <a:spcAft>
                <a:spcPts val="0"/>
              </a:spcAft>
              <a:buNone/>
            </a:pPr>
            <a:r>
              <a:rPr lang="pt-BR" sz="1800" b="1" i="1" dirty="0"/>
              <a:t>At</a:t>
            </a:r>
            <a:r>
              <a:rPr lang="pt-BR" sz="1800" i="1" dirty="0"/>
              <a:t> </a:t>
            </a:r>
            <a:r>
              <a:rPr lang="pt-BR" sz="1800" i="1" dirty="0" err="1"/>
              <a:t>that</a:t>
            </a:r>
            <a:r>
              <a:rPr lang="pt-BR" sz="1800" i="1" dirty="0"/>
              <a:t> time, it </a:t>
            </a:r>
            <a:r>
              <a:rPr lang="pt-BR" sz="1800" i="1" dirty="0" err="1"/>
              <a:t>was</a:t>
            </a:r>
            <a:r>
              <a:rPr lang="pt-BR" sz="1800" i="1" dirty="0"/>
              <a:t> </a:t>
            </a:r>
            <a:r>
              <a:rPr lang="pt-BR" sz="1800" i="1" dirty="0" err="1"/>
              <a:t>possible</a:t>
            </a:r>
            <a:r>
              <a:rPr lang="pt-BR" sz="1800" i="1" dirty="0"/>
              <a:t> </a:t>
            </a:r>
            <a:r>
              <a:rPr lang="pt-BR" sz="1800" i="1" dirty="0" err="1"/>
              <a:t>to</a:t>
            </a:r>
            <a:r>
              <a:rPr lang="pt-BR" sz="1800" i="1" dirty="0"/>
              <a:t> </a:t>
            </a:r>
            <a:r>
              <a:rPr lang="pt-BR" sz="1800" i="1" dirty="0" err="1"/>
              <a:t>practice</a:t>
            </a:r>
            <a:r>
              <a:rPr lang="pt-BR" sz="1800" i="1" dirty="0"/>
              <a:t> </a:t>
            </a:r>
            <a:r>
              <a:rPr lang="pt-BR" sz="1800" i="1" dirty="0" err="1"/>
              <a:t>law</a:t>
            </a:r>
            <a:r>
              <a:rPr lang="pt-BR" sz="1800" i="1" dirty="0"/>
              <a:t> </a:t>
            </a:r>
            <a:r>
              <a:rPr lang="pt-BR" sz="1800" i="1" dirty="0" err="1"/>
              <a:t>with</a:t>
            </a:r>
            <a:r>
              <a:rPr lang="pt-BR" sz="1800" i="1" dirty="0"/>
              <a:t> a </a:t>
            </a:r>
            <a:r>
              <a:rPr lang="pt-BR" sz="1800" i="1" dirty="0" err="1"/>
              <a:t>two-year</a:t>
            </a:r>
            <a:r>
              <a:rPr lang="pt-BR" sz="1800" i="1" dirty="0"/>
              <a:t> diploma.</a:t>
            </a:r>
            <a:endParaRPr sz="1800" i="1" dirty="0"/>
          </a:p>
          <a:p>
            <a:pPr marL="0" lvl="0" indent="0" algn="l" rtl="0">
              <a:spcBef>
                <a:spcPts val="0"/>
              </a:spcBef>
              <a:spcAft>
                <a:spcPts val="0"/>
              </a:spcAft>
              <a:buNone/>
            </a:pPr>
            <a:endParaRPr sz="1800" i="1" dirty="0"/>
          </a:p>
          <a:p>
            <a:pPr marL="0" lvl="0" indent="0" algn="l" rtl="0">
              <a:spcBef>
                <a:spcPts val="0"/>
              </a:spcBef>
              <a:spcAft>
                <a:spcPts val="0"/>
              </a:spcAft>
              <a:buNone/>
            </a:pPr>
            <a:r>
              <a:rPr lang="pt-BR" sz="1800" dirty="0"/>
              <a:t>• </a:t>
            </a:r>
            <a:r>
              <a:rPr lang="pt-BR" sz="1800" b="1" dirty="0" err="1"/>
              <a:t>on</a:t>
            </a:r>
            <a:r>
              <a:rPr lang="pt-BR" sz="1800" dirty="0"/>
              <a:t>: com dias específicos, datas e dias da semana.</a:t>
            </a:r>
            <a:endParaRPr sz="1800" dirty="0"/>
          </a:p>
          <a:p>
            <a:pPr marL="0" lvl="0" indent="0" algn="l" rtl="0">
              <a:spcBef>
                <a:spcPts val="0"/>
              </a:spcBef>
              <a:spcAft>
                <a:spcPts val="0"/>
              </a:spcAft>
              <a:buNone/>
            </a:pPr>
            <a:r>
              <a:rPr lang="pt-BR" sz="1800" b="1" i="1" dirty="0" err="1"/>
              <a:t>On</a:t>
            </a:r>
            <a:r>
              <a:rPr lang="pt-BR" sz="1800" b="1" i="1" dirty="0"/>
              <a:t> </a:t>
            </a:r>
            <a:r>
              <a:rPr lang="pt-BR" sz="1800" i="1" dirty="0" err="1"/>
              <a:t>June</a:t>
            </a:r>
            <a:r>
              <a:rPr lang="pt-BR" sz="1800" i="1" dirty="0"/>
              <a:t> 12, 1964 </a:t>
            </a:r>
            <a:r>
              <a:rPr lang="pt-BR" sz="1800" i="1" dirty="0" err="1"/>
              <a:t>he</a:t>
            </a:r>
            <a:r>
              <a:rPr lang="pt-BR" sz="1800" i="1" dirty="0"/>
              <a:t> </a:t>
            </a:r>
            <a:r>
              <a:rPr lang="pt-BR" sz="1800" i="1" dirty="0" err="1"/>
              <a:t>received</a:t>
            </a:r>
            <a:r>
              <a:rPr lang="pt-BR" sz="1800" i="1" dirty="0"/>
              <a:t> a </a:t>
            </a:r>
            <a:r>
              <a:rPr lang="pt-BR" sz="1800" i="1" dirty="0" err="1"/>
              <a:t>sentence</a:t>
            </a:r>
            <a:r>
              <a:rPr lang="pt-BR" sz="1800" i="1" dirty="0"/>
              <a:t> </a:t>
            </a:r>
            <a:r>
              <a:rPr lang="pt-BR" sz="1800" i="1" dirty="0" err="1"/>
              <a:t>of</a:t>
            </a:r>
            <a:r>
              <a:rPr lang="pt-BR" sz="1800" i="1" dirty="0"/>
              <a:t> </a:t>
            </a:r>
            <a:r>
              <a:rPr lang="pt-BR" sz="1800" i="1" dirty="0" err="1"/>
              <a:t>life</a:t>
            </a:r>
            <a:r>
              <a:rPr lang="pt-BR" sz="1800" i="1" dirty="0"/>
              <a:t> </a:t>
            </a:r>
            <a:r>
              <a:rPr lang="pt-BR" sz="1800" i="1" dirty="0" err="1"/>
              <a:t>imprisonment</a:t>
            </a:r>
            <a:r>
              <a:rPr lang="pt-BR" sz="1800" i="1" dirty="0"/>
              <a:t>.</a:t>
            </a:r>
            <a:endParaRPr sz="1800" i="1" dirty="0"/>
          </a:p>
        </p:txBody>
      </p:sp>
      <p:sp>
        <p:nvSpPr>
          <p:cNvPr id="2" name="CaixaDeTexto 1">
            <a:extLst>
              <a:ext uri="{FF2B5EF4-FFF2-40B4-BE49-F238E27FC236}">
                <a16:creationId xmlns:a16="http://schemas.microsoft.com/office/drawing/2014/main" id="{DFB5E42D-15C4-7947-7E7B-1DC8AD5C34A1}"/>
              </a:ext>
            </a:extLst>
          </p:cNvPr>
          <p:cNvSpPr txBox="1"/>
          <p:nvPr/>
        </p:nvSpPr>
        <p:spPr>
          <a:xfrm>
            <a:off x="432650" y="217173"/>
            <a:ext cx="556563" cy="261610"/>
          </a:xfrm>
          <a:prstGeom prst="rect">
            <a:avLst/>
          </a:prstGeom>
          <a:noFill/>
        </p:spPr>
        <p:txBody>
          <a:bodyPr wrap="none" rtlCol="0">
            <a:spAutoFit/>
          </a:bodyPr>
          <a:lstStyle/>
          <a:p>
            <a:r>
              <a:rPr lang="pt-BR" sz="1100" b="1" dirty="0">
                <a:solidFill>
                  <a:srgbClr val="374151"/>
                </a:solidFill>
                <a:latin typeface="Roboto"/>
                <a:ea typeface="Roboto"/>
                <a:cs typeface="Roboto"/>
                <a:sym typeface="Roboto"/>
              </a:rPr>
              <a:t>Unit 3</a:t>
            </a:r>
            <a:endParaRPr lang="en-US" sz="1100" dirty="0"/>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792</TotalTime>
  <Words>506</Words>
  <Application>Microsoft Office PowerPoint</Application>
  <PresentationFormat>Apresentação na tela (16:9)</PresentationFormat>
  <Paragraphs>49</Paragraphs>
  <Slides>10</Slides>
  <Notes>10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10</vt:i4>
      </vt:variant>
    </vt:vector>
  </HeadingPairs>
  <TitlesOfParts>
    <vt:vector size="15" baseType="lpstr">
      <vt:lpstr>Lato</vt:lpstr>
      <vt:lpstr>Raleway</vt:lpstr>
      <vt:lpstr>Arial</vt:lpstr>
      <vt:lpstr>Roboto</vt:lpstr>
      <vt:lpstr>Streamline</vt:lpstr>
      <vt:lpstr>7º ano</vt:lpstr>
      <vt:lpstr>Discourse Genres</vt:lpstr>
      <vt:lpstr>Apresentação do PowerPoint</vt:lpstr>
      <vt:lpstr>Apresentação do PowerPoint</vt:lpstr>
      <vt:lpstr>Apresentação do PowerPoint</vt:lpstr>
      <vt:lpstr>Apresentação do PowerPoint</vt:lpstr>
      <vt:lpstr>Apresentação do PowerPoint</vt:lpstr>
      <vt:lpstr>Language Topics </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7º ano</dc:title>
  <dc:creator>maestro01</dc:creator>
  <cp:lastModifiedBy> </cp:lastModifiedBy>
  <cp:revision>4</cp:revision>
  <dcterms:modified xsi:type="dcterms:W3CDTF">2023-06-21T14:59:21Z</dcterms:modified>
</cp:coreProperties>
</file>