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63" r:id="rId4"/>
    <p:sldId id="264" r:id="rId5"/>
    <p:sldId id="276" r:id="rId6"/>
    <p:sldId id="284" r:id="rId7"/>
    <p:sldId id="290" r:id="rId8"/>
    <p:sldId id="291" r:id="rId9"/>
    <p:sldId id="292" r:id="rId10"/>
    <p:sldId id="293" r:id="rId11"/>
  </p:sldIdLst>
  <p:sldSz cx="9144000" cy="5143500" type="screen16x9"/>
  <p:notesSz cx="6858000" cy="9144000"/>
  <p:embeddedFontLst>
    <p:embeddedFont>
      <p:font typeface="Lato" panose="020F0502020204030203" pitchFamily="34" charset="0"/>
      <p:regular r:id="rId13"/>
      <p:bold r:id="rId14"/>
      <p:italic r:id="rId15"/>
      <p:boldItalic r:id="rId16"/>
    </p:embeddedFont>
    <p:embeddedFont>
      <p:font typeface="Raleway" pitchFamily="2" charset="0"/>
      <p:regular r:id="rId17"/>
      <p:bold r:id="rId18"/>
      <p:italic r:id="rId19"/>
      <p:boldItalic r:id="rId20"/>
    </p:embeddedFont>
    <p:embeddedFont>
      <p:font typeface="Roboto" panose="02000000000000000000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8C043A-B975-F717-AF2E-2C90C5DA06E5}" v="3" dt="2023-05-23T13:52:25.657"/>
    <p1510:client id="{EFB6EEBF-5458-4E14-B0F3-D8828E98CA88}" v="264" dt="2023-05-15T19:52:27.984"/>
  </p1510:revLst>
</p1510:revInfo>
</file>

<file path=ppt/tableStyles.xml><?xml version="1.0" encoding="utf-8"?>
<a:tblStyleLst xmlns:a="http://schemas.openxmlformats.org/drawingml/2006/main" def="{9465CB53-63F3-4B80-82EF-25649F81A42D}">
  <a:tblStyle styleId="{9465CB53-63F3-4B80-82EF-25649F81A4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9CD48C4-1042-418C-AA7E-1DCFD42DC4C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3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20a31a692eb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20a31a692eb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e284b64a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e284b64a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e25bb0191b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e25bb0191b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42c9df2c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42c9df2c4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e25faf4336_1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e25faf4336_1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e284b64a7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e284b64a7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0a31a692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20a31a692e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20a31a692eb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20a31a692eb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0a31a692eb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0a31a692eb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 dirty="0"/>
              <a:t>7º ano</a:t>
            </a:r>
            <a:endParaRPr sz="59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0"/>
          <p:cNvSpPr txBox="1"/>
          <p:nvPr/>
        </p:nvSpPr>
        <p:spPr>
          <a:xfrm>
            <a:off x="710931" y="1573372"/>
            <a:ext cx="7058700" cy="1741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>
                <a:solidFill>
                  <a:srgbClr val="2F2F2E"/>
                </a:solidFill>
              </a:rPr>
              <a:t>Usamos </a:t>
            </a:r>
            <a:r>
              <a:rPr lang="pt-BR" sz="2200" i="1" dirty="0" err="1">
                <a:solidFill>
                  <a:srgbClr val="2F2F2E"/>
                </a:solidFill>
              </a:rPr>
              <a:t>can</a:t>
            </a:r>
            <a:r>
              <a:rPr lang="pt-BR" sz="2200" i="1" dirty="0">
                <a:solidFill>
                  <a:srgbClr val="2F2F2E"/>
                </a:solidFill>
              </a:rPr>
              <a:t> </a:t>
            </a:r>
            <a:r>
              <a:rPr lang="pt-BR" sz="2200" dirty="0">
                <a:solidFill>
                  <a:srgbClr val="2F2F2E"/>
                </a:solidFill>
              </a:rPr>
              <a:t>e </a:t>
            </a:r>
            <a:r>
              <a:rPr lang="pt-BR" sz="2200" i="1" dirty="0" err="1">
                <a:solidFill>
                  <a:srgbClr val="2F2F2E"/>
                </a:solidFill>
              </a:rPr>
              <a:t>could</a:t>
            </a:r>
            <a:r>
              <a:rPr lang="pt-BR" sz="2200" i="1" dirty="0">
                <a:solidFill>
                  <a:srgbClr val="2F2F2E"/>
                </a:solidFill>
              </a:rPr>
              <a:t> </a:t>
            </a:r>
            <a:r>
              <a:rPr lang="pt-BR" sz="2200" dirty="0">
                <a:solidFill>
                  <a:srgbClr val="2F2F2E"/>
                </a:solidFill>
              </a:rPr>
              <a:t>para falar de habilidades ou capacidades. Eles são chamados de verbos modais. </a:t>
            </a:r>
            <a:r>
              <a:rPr lang="pt-BR" sz="2200" i="1" dirty="0" err="1">
                <a:solidFill>
                  <a:srgbClr val="2F2F2E"/>
                </a:solidFill>
              </a:rPr>
              <a:t>Can</a:t>
            </a:r>
            <a:r>
              <a:rPr lang="pt-BR" sz="2200" i="1" dirty="0">
                <a:solidFill>
                  <a:srgbClr val="2F2F2E"/>
                </a:solidFill>
              </a:rPr>
              <a:t> </a:t>
            </a:r>
            <a:r>
              <a:rPr lang="pt-BR" sz="2200" dirty="0">
                <a:solidFill>
                  <a:srgbClr val="2F2F2E"/>
                </a:solidFill>
              </a:rPr>
              <a:t>e </a:t>
            </a:r>
            <a:r>
              <a:rPr lang="pt-BR" sz="2200" i="1" dirty="0" err="1">
                <a:solidFill>
                  <a:srgbClr val="2F2F2E"/>
                </a:solidFill>
              </a:rPr>
              <a:t>can’t</a:t>
            </a:r>
            <a:r>
              <a:rPr lang="pt-BR" sz="2200" dirty="0">
                <a:solidFill>
                  <a:srgbClr val="2F2F2E"/>
                </a:solidFill>
              </a:rPr>
              <a:t> referem-se ao tempo presente. Já </a:t>
            </a:r>
            <a:r>
              <a:rPr lang="pt-BR" sz="2200" i="1" dirty="0" err="1">
                <a:solidFill>
                  <a:srgbClr val="2F2F2E"/>
                </a:solidFill>
              </a:rPr>
              <a:t>could</a:t>
            </a:r>
            <a:r>
              <a:rPr lang="pt-BR" sz="2200" dirty="0">
                <a:solidFill>
                  <a:srgbClr val="2F2F2E"/>
                </a:solidFill>
              </a:rPr>
              <a:t> e </a:t>
            </a:r>
            <a:r>
              <a:rPr lang="pt-BR" sz="2200" i="1" dirty="0" err="1">
                <a:solidFill>
                  <a:srgbClr val="2F2F2E"/>
                </a:solidFill>
              </a:rPr>
              <a:t>couldn’t</a:t>
            </a:r>
            <a:r>
              <a:rPr lang="pt-BR" sz="2200" dirty="0">
                <a:solidFill>
                  <a:srgbClr val="2F2F2E"/>
                </a:solidFill>
              </a:rPr>
              <a:t> são usados para falar de um tempo passado.</a:t>
            </a:r>
            <a:endParaRPr sz="2200" dirty="0">
              <a:solidFill>
                <a:srgbClr val="2F2F2E"/>
              </a:solidFill>
            </a:endParaRPr>
          </a:p>
        </p:txBody>
      </p:sp>
      <p:sp>
        <p:nvSpPr>
          <p:cNvPr id="294" name="Google Shape;294;p50"/>
          <p:cNvSpPr txBox="1"/>
          <p:nvPr/>
        </p:nvSpPr>
        <p:spPr>
          <a:xfrm>
            <a:off x="1042650" y="478783"/>
            <a:ext cx="70587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Can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/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Could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— 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ability</a:t>
            </a:r>
            <a:endParaRPr sz="5000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A1A4122A-B24E-E61D-9F2D-0C9181F731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61925" y="4104500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8093AEE7-38C2-7F10-FB86-00A252820803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 dirty="0" err="1"/>
              <a:t>Discourse</a:t>
            </a:r>
            <a:r>
              <a:rPr lang="pt-BR" sz="5900" dirty="0"/>
              <a:t> </a:t>
            </a:r>
            <a:r>
              <a:rPr lang="pt-BR" sz="5900" dirty="0" err="1"/>
              <a:t>Genres</a:t>
            </a:r>
            <a:endParaRPr sz="5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" name="Google Shape;123;p20"/>
          <p:cNvGraphicFramePr/>
          <p:nvPr>
            <p:extLst>
              <p:ext uri="{D42A27DB-BD31-4B8C-83A1-F6EECF244321}">
                <p14:modId xmlns:p14="http://schemas.microsoft.com/office/powerpoint/2010/main" val="2430014285"/>
              </p:ext>
            </p:extLst>
          </p:nvPr>
        </p:nvGraphicFramePr>
        <p:xfrm>
          <a:off x="432675" y="589275"/>
          <a:ext cx="8335100" cy="377940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45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Q&amp;A posts</a:t>
                      </a:r>
                      <a:endParaRPr sz="200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Q &amp; A Posts</a:t>
                      </a:r>
                      <a:endParaRPr sz="200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question (or multiple questions) posed by the reader or user, followed by an answer from the author or an expert on the topic.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Providing helpful information, solving problems or addressing concerns of the readers, and sharing knowledge on a particular topic.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provide a platform for individuals to ask questions and receive answers from knowledgeable sources and build a sense of community.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628AB3E2-6E6E-EA89-09FF-C308F02AE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20075" y="4368675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9412E0B-B4B9-AD33-AA69-9C2452679363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Google Shape;128;p21"/>
          <p:cNvGraphicFramePr/>
          <p:nvPr>
            <p:extLst>
              <p:ext uri="{D42A27DB-BD31-4B8C-83A1-F6EECF244321}">
                <p14:modId xmlns:p14="http://schemas.microsoft.com/office/powerpoint/2010/main" val="2028581492"/>
              </p:ext>
            </p:extLst>
          </p:nvPr>
        </p:nvGraphicFramePr>
        <p:xfrm>
          <a:off x="335177" y="784009"/>
          <a:ext cx="8335100" cy="226181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45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People who have questions or concerns about a particular topic and are looking for answers or guidance. 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Experts or authorities on the topic or by individuals who have personal experience or knowledge on the subject matter. It could also be written by community managers, bloggers, etc.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8" name="Google Shape;188;p33"/>
          <p:cNvGraphicFramePr/>
          <p:nvPr>
            <p:extLst>
              <p:ext uri="{D42A27DB-BD31-4B8C-83A1-F6EECF244321}">
                <p14:modId xmlns:p14="http://schemas.microsoft.com/office/powerpoint/2010/main" val="469009858"/>
              </p:ext>
            </p:extLst>
          </p:nvPr>
        </p:nvGraphicFramePr>
        <p:xfrm>
          <a:off x="451556" y="622673"/>
          <a:ext cx="8240888" cy="4212410"/>
        </p:xfrm>
        <a:graphic>
          <a:graphicData uri="http://schemas.openxmlformats.org/drawingml/2006/table">
            <a:tbl>
              <a:tblPr>
                <a:noFill/>
                <a:tableStyleId>{9465CB53-63F3-4B80-82EF-25649F81A42D}</a:tableStyleId>
              </a:tblPr>
              <a:tblGrid>
                <a:gridCol w="180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Accounts: Childhood Memories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Narrative, chronological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Personal experiences, childhood memories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Entertainment, emotional connection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Usually intended for a general audience, but can be for a specific audience.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Usually the person who experienced the memories or a biographer/ghostwriter.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46C10A4E-2F9C-80AE-23A8-DFFE663BB652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1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Language</a:t>
            </a:r>
            <a:r>
              <a:rPr lang="pt-BR" dirty="0"/>
              <a:t> </a:t>
            </a:r>
            <a:r>
              <a:rPr lang="pt-BR" dirty="0" err="1"/>
              <a:t>Topics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7"/>
          <p:cNvSpPr txBox="1"/>
          <p:nvPr/>
        </p:nvSpPr>
        <p:spPr>
          <a:xfrm>
            <a:off x="551400" y="1207900"/>
            <a:ext cx="8041200" cy="892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rgbClr val="2F2F2E"/>
                </a:solidFill>
              </a:rPr>
              <a:t>Usamos o </a:t>
            </a:r>
            <a:r>
              <a:rPr lang="pt-BR" sz="2000" i="1" dirty="0" err="1">
                <a:solidFill>
                  <a:srgbClr val="2F2F2E"/>
                </a:solidFill>
              </a:rPr>
              <a:t>simple</a:t>
            </a:r>
            <a:r>
              <a:rPr lang="pt-BR" sz="2000" i="1" dirty="0">
                <a:solidFill>
                  <a:srgbClr val="2F2F2E"/>
                </a:solidFill>
              </a:rPr>
              <a:t> </a:t>
            </a:r>
            <a:r>
              <a:rPr lang="pt-BR" sz="2000" i="1" dirty="0" err="1">
                <a:solidFill>
                  <a:srgbClr val="2F2F2E"/>
                </a:solidFill>
              </a:rPr>
              <a:t>past</a:t>
            </a:r>
            <a:r>
              <a:rPr lang="pt-BR" sz="2000" dirty="0">
                <a:solidFill>
                  <a:srgbClr val="2F2F2E"/>
                </a:solidFill>
              </a:rPr>
              <a:t> para falar de ações ou eventos que ocorreram no passado. Há duas formas do verbo </a:t>
            </a:r>
            <a:r>
              <a:rPr lang="pt-BR" sz="2000" i="1" dirty="0" err="1">
                <a:solidFill>
                  <a:srgbClr val="2F2F2E"/>
                </a:solidFill>
              </a:rPr>
              <a:t>to</a:t>
            </a:r>
            <a:r>
              <a:rPr lang="pt-BR" sz="2000" i="1" dirty="0">
                <a:solidFill>
                  <a:srgbClr val="2F2F2E"/>
                </a:solidFill>
              </a:rPr>
              <a:t> </a:t>
            </a:r>
            <a:r>
              <a:rPr lang="pt-BR" sz="2000" i="1" dirty="0" err="1">
                <a:solidFill>
                  <a:srgbClr val="2F2F2E"/>
                </a:solidFill>
              </a:rPr>
              <a:t>be</a:t>
            </a:r>
            <a:r>
              <a:rPr lang="pt-BR" sz="2000" dirty="0">
                <a:solidFill>
                  <a:srgbClr val="2F2F2E"/>
                </a:solidFill>
              </a:rPr>
              <a:t>: </a:t>
            </a:r>
            <a:r>
              <a:rPr lang="pt-BR" sz="2000" b="1" dirty="0" err="1">
                <a:solidFill>
                  <a:srgbClr val="2F2F2E"/>
                </a:solidFill>
              </a:rPr>
              <a:t>was</a:t>
            </a:r>
            <a:r>
              <a:rPr lang="pt-BR" sz="2000" b="1" dirty="0">
                <a:solidFill>
                  <a:srgbClr val="2F2F2E"/>
                </a:solidFill>
              </a:rPr>
              <a:t> </a:t>
            </a:r>
            <a:r>
              <a:rPr lang="pt-BR" sz="2000" dirty="0">
                <a:solidFill>
                  <a:srgbClr val="2F2F2E"/>
                </a:solidFill>
              </a:rPr>
              <a:t>e </a:t>
            </a:r>
            <a:r>
              <a:rPr lang="pt-BR" sz="2000" b="1" dirty="0" err="1">
                <a:solidFill>
                  <a:srgbClr val="2F2F2E"/>
                </a:solidFill>
              </a:rPr>
              <a:t>were</a:t>
            </a:r>
            <a:r>
              <a:rPr lang="pt-BR" sz="2000" dirty="0">
                <a:solidFill>
                  <a:srgbClr val="2F2F2E"/>
                </a:solidFill>
              </a:rPr>
              <a:t>.</a:t>
            </a:r>
            <a:endParaRPr sz="2000" dirty="0">
              <a:solidFill>
                <a:srgbClr val="2F2F2E"/>
              </a:solidFill>
            </a:endParaRPr>
          </a:p>
        </p:txBody>
      </p:sp>
      <p:graphicFrame>
        <p:nvGraphicFramePr>
          <p:cNvPr id="273" name="Google Shape;273;p47"/>
          <p:cNvGraphicFramePr/>
          <p:nvPr>
            <p:extLst>
              <p:ext uri="{D42A27DB-BD31-4B8C-83A1-F6EECF244321}">
                <p14:modId xmlns:p14="http://schemas.microsoft.com/office/powerpoint/2010/main" val="2507381545"/>
              </p:ext>
            </p:extLst>
          </p:nvPr>
        </p:nvGraphicFramePr>
        <p:xfrm>
          <a:off x="1265775" y="2185900"/>
          <a:ext cx="6417950" cy="2484060"/>
        </p:xfrm>
        <a:graphic>
          <a:graphicData uri="http://schemas.openxmlformats.org/drawingml/2006/table">
            <a:tbl>
              <a:tblPr>
                <a:noFill/>
                <a:tableStyleId>{99CD48C4-1042-418C-AA7E-1DCFD42DC4C7}</a:tableStyleId>
              </a:tblPr>
              <a:tblGrid>
                <a:gridCol w="320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7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1" dirty="0">
                          <a:solidFill>
                            <a:schemeClr val="dk1"/>
                          </a:solidFill>
                        </a:rPr>
                        <a:t>Afirmativa</a:t>
                      </a:r>
                      <a:endParaRPr sz="2000"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/>
                        <a:t>I </a:t>
                      </a:r>
                      <a:r>
                        <a:rPr lang="pt-BR" sz="1700" dirty="0" err="1"/>
                        <a:t>was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 err="1"/>
                        <a:t>You</a:t>
                      </a:r>
                      <a:r>
                        <a:rPr lang="pt-BR" sz="1700" dirty="0"/>
                        <a:t> </a:t>
                      </a:r>
                      <a:r>
                        <a:rPr lang="pt-BR" sz="1700" dirty="0" err="1"/>
                        <a:t>were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/>
                        <a:t>She </a:t>
                      </a:r>
                      <a:r>
                        <a:rPr lang="pt-BR" sz="1700" dirty="0" err="1"/>
                        <a:t>was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/>
                        <a:t>He </a:t>
                      </a:r>
                      <a:r>
                        <a:rPr lang="pt-BR" sz="1700" dirty="0" err="1"/>
                        <a:t>was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/>
                        <a:t>It </a:t>
                      </a:r>
                      <a:r>
                        <a:rPr lang="pt-BR" sz="1700" dirty="0" err="1"/>
                        <a:t>was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 err="1"/>
                        <a:t>We</a:t>
                      </a:r>
                      <a:r>
                        <a:rPr lang="pt-BR" sz="1700" dirty="0"/>
                        <a:t> </a:t>
                      </a:r>
                      <a:r>
                        <a:rPr lang="pt-BR" sz="1700" dirty="0" err="1"/>
                        <a:t>were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/>
                        <a:t>They </a:t>
                      </a:r>
                      <a:r>
                        <a:rPr lang="pt-BR" sz="1700" dirty="0" err="1"/>
                        <a:t>were</a:t>
                      </a:r>
                      <a:endParaRPr sz="17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i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i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i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i="1" dirty="0"/>
                        <a:t>In 2024, I </a:t>
                      </a:r>
                      <a:r>
                        <a:rPr lang="pt-BR" sz="1700" b="1" i="1" dirty="0" err="1"/>
                        <a:t>was</a:t>
                      </a:r>
                      <a:r>
                        <a:rPr lang="pt-BR" sz="1700" b="1" i="1" dirty="0"/>
                        <a:t> </a:t>
                      </a:r>
                      <a:r>
                        <a:rPr lang="pt-BR" sz="1700" i="1" dirty="0"/>
                        <a:t>in </a:t>
                      </a:r>
                      <a:r>
                        <a:rPr lang="pt-BR" sz="1700" i="1" dirty="0" err="1"/>
                        <a:t>the</a:t>
                      </a:r>
                      <a:r>
                        <a:rPr lang="pt-BR" sz="1700" i="1" dirty="0"/>
                        <a:t> 7th grade.</a:t>
                      </a:r>
                      <a:endParaRPr sz="17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716C0D25-DF9E-8D58-1F0E-0B55856B7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44900" y="4346110"/>
            <a:ext cx="647700" cy="647700"/>
          </a:xfrm>
          <a:prstGeom prst="rect">
            <a:avLst/>
          </a:prstGeom>
        </p:spPr>
      </p:pic>
      <p:sp>
        <p:nvSpPr>
          <p:cNvPr id="3" name="Google Shape;279;p48">
            <a:extLst>
              <a:ext uri="{FF2B5EF4-FFF2-40B4-BE49-F238E27FC236}">
                <a16:creationId xmlns:a16="http://schemas.microsoft.com/office/drawing/2014/main" id="{8D0550C4-795B-4699-10DC-EE36410DD6DE}"/>
              </a:ext>
            </a:extLst>
          </p:cNvPr>
          <p:cNvSpPr txBox="1"/>
          <p:nvPr/>
        </p:nvSpPr>
        <p:spPr>
          <a:xfrm>
            <a:off x="945400" y="332029"/>
            <a:ext cx="70587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Simple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Past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: </a:t>
            </a:r>
            <a:r>
              <a:rPr lang="pt-BR" sz="500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verb</a:t>
            </a: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b="1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to</a:t>
            </a:r>
            <a:r>
              <a:rPr lang="pt-BR" sz="5000" b="1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b="1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be</a:t>
            </a:r>
            <a:endParaRPr sz="5000" b="1" dirty="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92BD0F7-06D5-6148-A385-C5159325113A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2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48"/>
          <p:cNvGraphicFramePr/>
          <p:nvPr>
            <p:extLst>
              <p:ext uri="{D42A27DB-BD31-4B8C-83A1-F6EECF244321}">
                <p14:modId xmlns:p14="http://schemas.microsoft.com/office/powerpoint/2010/main" val="2389879754"/>
              </p:ext>
            </p:extLst>
          </p:nvPr>
        </p:nvGraphicFramePr>
        <p:xfrm>
          <a:off x="1363025" y="1571946"/>
          <a:ext cx="6417950" cy="2484060"/>
        </p:xfrm>
        <a:graphic>
          <a:graphicData uri="http://schemas.openxmlformats.org/drawingml/2006/table">
            <a:tbl>
              <a:tblPr>
                <a:noFill/>
                <a:tableStyleId>{99CD48C4-1042-418C-AA7E-1DCFD42DC4C7}</a:tableStyleId>
              </a:tblPr>
              <a:tblGrid>
                <a:gridCol w="320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7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</a:rPr>
                        <a:t>Negativa</a:t>
                      </a:r>
                      <a:endParaRPr sz="2000"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/>
                        <a:t>I </a:t>
                      </a:r>
                      <a:r>
                        <a:rPr lang="pt-BR" sz="1700" dirty="0" err="1"/>
                        <a:t>was</a:t>
                      </a:r>
                      <a:r>
                        <a:rPr lang="pt-BR" sz="1700" dirty="0"/>
                        <a:t> </a:t>
                      </a:r>
                      <a:r>
                        <a:rPr lang="pt-BR" sz="1700" dirty="0" err="1"/>
                        <a:t>not</a:t>
                      </a:r>
                      <a:r>
                        <a:rPr lang="pt-BR" sz="1700" dirty="0"/>
                        <a:t> (</a:t>
                      </a:r>
                      <a:r>
                        <a:rPr lang="pt-BR" sz="1700" dirty="0" err="1"/>
                        <a:t>wasn’t</a:t>
                      </a:r>
                      <a:r>
                        <a:rPr lang="pt-BR" sz="1700" dirty="0"/>
                        <a:t>)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 err="1"/>
                        <a:t>You</a:t>
                      </a:r>
                      <a:r>
                        <a:rPr lang="pt-BR" sz="1700" dirty="0"/>
                        <a:t> </a:t>
                      </a:r>
                      <a:r>
                        <a:rPr lang="pt-BR" sz="1700" dirty="0" err="1"/>
                        <a:t>were</a:t>
                      </a:r>
                      <a:r>
                        <a:rPr lang="pt-BR" sz="1700" dirty="0"/>
                        <a:t> </a:t>
                      </a:r>
                      <a:r>
                        <a:rPr lang="pt-BR" sz="1700" dirty="0" err="1"/>
                        <a:t>not</a:t>
                      </a:r>
                      <a:r>
                        <a:rPr lang="pt-BR" sz="1700" dirty="0"/>
                        <a:t> (</a:t>
                      </a:r>
                      <a:r>
                        <a:rPr lang="pt-BR" sz="1700" dirty="0" err="1"/>
                        <a:t>weren’t</a:t>
                      </a:r>
                      <a:r>
                        <a:rPr lang="pt-BR" sz="1700" dirty="0"/>
                        <a:t>)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/>
                        <a:t>She </a:t>
                      </a:r>
                      <a:r>
                        <a:rPr lang="pt-BR" sz="1700" dirty="0" err="1"/>
                        <a:t>was</a:t>
                      </a:r>
                      <a:r>
                        <a:rPr lang="pt-BR" sz="1700" dirty="0"/>
                        <a:t> </a:t>
                      </a:r>
                      <a:r>
                        <a:rPr lang="pt-BR" sz="1700" dirty="0" err="1"/>
                        <a:t>not</a:t>
                      </a:r>
                      <a:r>
                        <a:rPr lang="pt-BR" sz="1700" dirty="0"/>
                        <a:t> (</a:t>
                      </a:r>
                      <a:r>
                        <a:rPr lang="pt-BR" sz="1700" dirty="0" err="1"/>
                        <a:t>wasn’t</a:t>
                      </a:r>
                      <a:r>
                        <a:rPr lang="pt-BR" sz="1700" dirty="0"/>
                        <a:t>)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/>
                        <a:t>He </a:t>
                      </a:r>
                      <a:r>
                        <a:rPr lang="pt-BR" sz="1700" dirty="0" err="1"/>
                        <a:t>was</a:t>
                      </a:r>
                      <a:r>
                        <a:rPr lang="pt-BR" sz="1700" dirty="0"/>
                        <a:t> </a:t>
                      </a:r>
                      <a:r>
                        <a:rPr lang="pt-BR" sz="1700" dirty="0" err="1"/>
                        <a:t>not</a:t>
                      </a:r>
                      <a:r>
                        <a:rPr lang="pt-BR" sz="1700" dirty="0"/>
                        <a:t> (</a:t>
                      </a:r>
                      <a:r>
                        <a:rPr lang="pt-BR" sz="1700" dirty="0" err="1"/>
                        <a:t>wasn’t</a:t>
                      </a:r>
                      <a:r>
                        <a:rPr lang="pt-BR" sz="1700" dirty="0"/>
                        <a:t>)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/>
                        <a:t>It </a:t>
                      </a:r>
                      <a:r>
                        <a:rPr lang="pt-BR" sz="1700" dirty="0" err="1"/>
                        <a:t>was</a:t>
                      </a:r>
                      <a:r>
                        <a:rPr lang="pt-BR" sz="1700" dirty="0"/>
                        <a:t> </a:t>
                      </a:r>
                      <a:r>
                        <a:rPr lang="pt-BR" sz="1700" dirty="0" err="1"/>
                        <a:t>not</a:t>
                      </a:r>
                      <a:r>
                        <a:rPr lang="pt-BR" sz="1700" dirty="0"/>
                        <a:t> (</a:t>
                      </a:r>
                      <a:r>
                        <a:rPr lang="pt-BR" sz="1700" dirty="0" err="1"/>
                        <a:t>wasn’t</a:t>
                      </a:r>
                      <a:r>
                        <a:rPr lang="pt-BR" sz="1700" dirty="0"/>
                        <a:t>)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 err="1"/>
                        <a:t>We</a:t>
                      </a:r>
                      <a:r>
                        <a:rPr lang="pt-BR" sz="1700" dirty="0"/>
                        <a:t> </a:t>
                      </a:r>
                      <a:r>
                        <a:rPr lang="pt-BR" sz="1700" dirty="0" err="1"/>
                        <a:t>were</a:t>
                      </a:r>
                      <a:r>
                        <a:rPr lang="pt-BR" sz="1700" dirty="0"/>
                        <a:t> </a:t>
                      </a:r>
                      <a:r>
                        <a:rPr lang="pt-BR" sz="1700" dirty="0" err="1"/>
                        <a:t>not</a:t>
                      </a:r>
                      <a:r>
                        <a:rPr lang="pt-BR" sz="1700" dirty="0"/>
                        <a:t> (</a:t>
                      </a:r>
                      <a:r>
                        <a:rPr lang="pt-BR" sz="1700" dirty="0" err="1"/>
                        <a:t>weren’t</a:t>
                      </a:r>
                      <a:r>
                        <a:rPr lang="pt-BR" sz="1700" dirty="0"/>
                        <a:t>)</a:t>
                      </a:r>
                      <a:endParaRPr sz="17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dirty="0"/>
                        <a:t>They </a:t>
                      </a:r>
                      <a:r>
                        <a:rPr lang="pt-BR" sz="1700" dirty="0" err="1"/>
                        <a:t>were</a:t>
                      </a:r>
                      <a:r>
                        <a:rPr lang="pt-BR" sz="1700" dirty="0"/>
                        <a:t> </a:t>
                      </a:r>
                      <a:r>
                        <a:rPr lang="pt-BR" sz="1700" dirty="0" err="1"/>
                        <a:t>not</a:t>
                      </a:r>
                      <a:r>
                        <a:rPr lang="pt-BR" sz="1700" dirty="0"/>
                        <a:t> (</a:t>
                      </a:r>
                      <a:r>
                        <a:rPr lang="pt-BR" sz="1700" dirty="0" err="1"/>
                        <a:t>weren’t</a:t>
                      </a:r>
                      <a:r>
                        <a:rPr lang="pt-BR" sz="1700" dirty="0"/>
                        <a:t>)</a:t>
                      </a:r>
                      <a:endParaRPr sz="17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i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 i="1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700" i="1" dirty="0" err="1"/>
                        <a:t>My</a:t>
                      </a:r>
                      <a:r>
                        <a:rPr lang="pt-BR" sz="1700" i="1" dirty="0"/>
                        <a:t> </a:t>
                      </a:r>
                      <a:r>
                        <a:rPr lang="pt-BR" sz="1700" i="1" dirty="0" err="1"/>
                        <a:t>father</a:t>
                      </a:r>
                      <a:r>
                        <a:rPr lang="pt-BR" sz="1700" i="1" dirty="0"/>
                        <a:t> </a:t>
                      </a:r>
                      <a:r>
                        <a:rPr lang="pt-BR" sz="1700" b="1" i="1" dirty="0" err="1"/>
                        <a:t>wasn’t</a:t>
                      </a:r>
                      <a:r>
                        <a:rPr lang="pt-BR" sz="1700" b="1" i="1" dirty="0"/>
                        <a:t> </a:t>
                      </a:r>
                      <a:r>
                        <a:rPr lang="pt-BR" sz="1700" i="1" dirty="0"/>
                        <a:t>in Salvador </a:t>
                      </a:r>
                      <a:r>
                        <a:rPr lang="pt-BR" sz="1700" i="1" dirty="0" err="1"/>
                        <a:t>when</a:t>
                      </a:r>
                      <a:r>
                        <a:rPr lang="pt-BR" sz="1700" i="1" dirty="0"/>
                        <a:t> I </a:t>
                      </a:r>
                      <a:r>
                        <a:rPr lang="pt-BR" sz="1700" i="1" dirty="0" err="1"/>
                        <a:t>was</a:t>
                      </a:r>
                      <a:r>
                        <a:rPr lang="pt-BR" sz="1700" i="1" dirty="0"/>
                        <a:t> a kid.</a:t>
                      </a:r>
                      <a:endParaRPr sz="17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37F21A8C-652F-26DC-E33C-D30AA2918D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19475" y="434611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4C8304F9-AC6F-661C-C7B3-3CD615E88825}"/>
              </a:ext>
            </a:extLst>
          </p:cNvPr>
          <p:cNvGrpSpPr/>
          <p:nvPr/>
        </p:nvGrpSpPr>
        <p:grpSpPr>
          <a:xfrm>
            <a:off x="1247206" y="1479320"/>
            <a:ext cx="6417950" cy="2484060"/>
            <a:chOff x="1247206" y="1479320"/>
            <a:chExt cx="6417950" cy="2484060"/>
          </a:xfrm>
        </p:grpSpPr>
        <p:graphicFrame>
          <p:nvGraphicFramePr>
            <p:cNvPr id="287" name="Google Shape;287;p49"/>
            <p:cNvGraphicFramePr/>
            <p:nvPr>
              <p:extLst>
                <p:ext uri="{D42A27DB-BD31-4B8C-83A1-F6EECF244321}">
                  <p14:modId xmlns:p14="http://schemas.microsoft.com/office/powerpoint/2010/main" val="829399677"/>
                </p:ext>
              </p:extLst>
            </p:nvPr>
          </p:nvGraphicFramePr>
          <p:xfrm>
            <a:off x="1247206" y="1479320"/>
            <a:ext cx="6417950" cy="2484060"/>
          </p:xfrm>
          <a:graphic>
            <a:graphicData uri="http://schemas.openxmlformats.org/drawingml/2006/table">
              <a:tbl>
                <a:tblPr>
                  <a:noFill/>
                  <a:tableStyleId>{99CD48C4-1042-418C-AA7E-1DCFD42DC4C7}</a:tableStyleId>
                </a:tblPr>
                <a:tblGrid>
                  <a:gridCol w="147827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93967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435700">
                  <a:tc gridSpan="2">
                    <a:txBody>
                      <a:bodyPr/>
                      <a:lstStyle/>
                      <a:p>
                        <a:pPr marL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pt-BR" sz="2000" b="1" dirty="0">
                            <a:solidFill>
                              <a:srgbClr val="F8B323"/>
                            </a:solidFill>
                          </a:rPr>
                          <a:t>Interrogativa</a:t>
                        </a:r>
                        <a:endParaRPr sz="2000" b="1" dirty="0">
                          <a:solidFill>
                            <a:schemeClr val="dk1"/>
                          </a:solidFill>
                        </a:endParaRPr>
                      </a:p>
                    </a:txBody>
                    <a:tcPr marL="91425" marR="91425" marT="91425" marB="91425"/>
                  </a:tc>
                  <a:tc hMerge="1">
                    <a:txBody>
                      <a:bodyPr/>
                      <a:lstStyle/>
                      <a:p>
                        <a:endParaRPr lang="en-US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783675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pt-BR" sz="1700" dirty="0" err="1"/>
                          <a:t>Was</a:t>
                        </a:r>
                        <a:r>
                          <a:rPr lang="pt-BR" sz="1700" dirty="0"/>
                          <a:t> I</a:t>
                        </a:r>
                        <a:endParaRPr sz="1700" dirty="0"/>
                      </a:p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pt-BR" sz="1700" dirty="0" err="1"/>
                          <a:t>Were</a:t>
                        </a:r>
                        <a:r>
                          <a:rPr lang="pt-BR" sz="1700" dirty="0"/>
                          <a:t> </a:t>
                        </a:r>
                        <a:r>
                          <a:rPr lang="pt-BR" sz="1700" dirty="0" err="1"/>
                          <a:t>you</a:t>
                        </a:r>
                        <a:endParaRPr sz="1700" dirty="0"/>
                      </a:p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pt-BR" sz="1700" dirty="0" err="1"/>
                          <a:t>Was</a:t>
                        </a:r>
                        <a:r>
                          <a:rPr lang="pt-BR" sz="1700" dirty="0"/>
                          <a:t> </a:t>
                        </a:r>
                        <a:r>
                          <a:rPr lang="pt-BR" sz="1700" dirty="0" err="1"/>
                          <a:t>she</a:t>
                        </a:r>
                        <a:endParaRPr sz="1700" dirty="0"/>
                      </a:p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pt-BR" sz="1700" dirty="0" err="1"/>
                          <a:t>Was</a:t>
                        </a:r>
                        <a:r>
                          <a:rPr lang="pt-BR" sz="1700" dirty="0"/>
                          <a:t> </a:t>
                        </a:r>
                        <a:r>
                          <a:rPr lang="pt-BR" sz="1700" dirty="0" err="1"/>
                          <a:t>he</a:t>
                        </a:r>
                        <a:endParaRPr sz="1700" dirty="0"/>
                      </a:p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pt-BR" sz="1700" dirty="0" err="1"/>
                          <a:t>Was</a:t>
                        </a:r>
                        <a:r>
                          <a:rPr lang="pt-BR" sz="1700" dirty="0"/>
                          <a:t> it</a:t>
                        </a:r>
                        <a:endParaRPr sz="1700" dirty="0"/>
                      </a:p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pt-BR" sz="1700" dirty="0" err="1"/>
                          <a:t>Were</a:t>
                        </a:r>
                        <a:r>
                          <a:rPr lang="pt-BR" sz="1700" dirty="0"/>
                          <a:t> </a:t>
                        </a:r>
                        <a:r>
                          <a:rPr lang="pt-BR" sz="1700" dirty="0" err="1"/>
                          <a:t>we</a:t>
                        </a:r>
                        <a:endParaRPr sz="1700" dirty="0"/>
                      </a:p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pt-BR" sz="1700" dirty="0" err="1"/>
                          <a:t>Were</a:t>
                        </a:r>
                        <a:r>
                          <a:rPr lang="pt-BR" sz="1700" dirty="0"/>
                          <a:t> </a:t>
                        </a:r>
                        <a:r>
                          <a:rPr lang="pt-BR" sz="1700" dirty="0" err="1"/>
                          <a:t>they</a:t>
                        </a:r>
                        <a:endParaRPr sz="1700" dirty="0"/>
                      </a:p>
                    </a:txBody>
                    <a:tcPr marL="91425" marR="91425" marT="91425" marB="91425"/>
                  </a:tc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pt-BR" sz="1700" b="1" i="1" dirty="0" err="1"/>
                          <a:t>Were</a:t>
                        </a:r>
                        <a:r>
                          <a:rPr lang="pt-BR" sz="1700" b="1" i="1" dirty="0"/>
                          <a:t> </a:t>
                        </a:r>
                        <a:r>
                          <a:rPr lang="pt-BR" sz="1700" i="1" dirty="0" err="1"/>
                          <a:t>your</a:t>
                        </a:r>
                        <a:r>
                          <a:rPr lang="pt-BR" sz="1700" i="1" dirty="0"/>
                          <a:t> friends </a:t>
                        </a:r>
                        <a:r>
                          <a:rPr lang="pt-BR" sz="1700" i="1" dirty="0" err="1"/>
                          <a:t>from</a:t>
                        </a:r>
                        <a:r>
                          <a:rPr lang="pt-BR" sz="1700" i="1" dirty="0"/>
                          <a:t> 6th grade </a:t>
                        </a:r>
                        <a:r>
                          <a:rPr lang="pt-BR" sz="1700" i="1" dirty="0" err="1"/>
                          <a:t>funny</a:t>
                        </a:r>
                        <a:r>
                          <a:rPr lang="pt-BR" sz="1700" i="1" dirty="0"/>
                          <a:t>?</a:t>
                        </a:r>
                        <a:endParaRPr sz="1700" i="1" dirty="0"/>
                      </a:p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700" i="1" dirty="0"/>
                      </a:p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700" i="1" dirty="0"/>
                      </a:p>
                    </a:txBody>
                    <a:tcPr marL="91425" marR="91425" marT="91425" marB="91425"/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</a:tbl>
            </a:graphicData>
          </a:graphic>
        </p:graphicFrame>
        <p:graphicFrame>
          <p:nvGraphicFramePr>
            <p:cNvPr id="288" name="Google Shape;288;p49"/>
            <p:cNvGraphicFramePr/>
            <p:nvPr>
              <p:extLst>
                <p:ext uri="{D42A27DB-BD31-4B8C-83A1-F6EECF244321}">
                  <p14:modId xmlns:p14="http://schemas.microsoft.com/office/powerpoint/2010/main" val="3700210352"/>
                </p:ext>
              </p:extLst>
            </p:nvPr>
          </p:nvGraphicFramePr>
          <p:xfrm>
            <a:off x="2723606" y="2957600"/>
            <a:ext cx="4941550" cy="1005780"/>
          </p:xfrm>
          <a:graphic>
            <a:graphicData uri="http://schemas.openxmlformats.org/drawingml/2006/table">
              <a:tbl>
                <a:tblPr>
                  <a:noFill/>
                  <a:tableStyleId>{99CD48C4-1042-418C-AA7E-1DCFD42DC4C7}</a:tableStyleId>
                </a:tblPr>
                <a:tblGrid>
                  <a:gridCol w="494155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3500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pt-BR" sz="1400" b="1" i="0" u="none" strike="noStrike" cap="none" dirty="0">
                            <a:solidFill>
                              <a:srgbClr val="F8B323"/>
                            </a:solidFill>
                            <a:latin typeface="Arial"/>
                            <a:cs typeface="Arial"/>
                            <a:sym typeface="Arial"/>
                          </a:rPr>
                          <a:t>Respostas curtas — afirmativa e negativa</a:t>
                        </a:r>
                        <a:endParaRPr sz="1400" b="1" i="0" u="none" strike="noStrike" cap="none" dirty="0">
                          <a:solidFill>
                            <a:srgbClr val="F8B323"/>
                          </a:solidFill>
                          <a:latin typeface="Arial"/>
                          <a:cs typeface="Arial"/>
                          <a:sym typeface="Arial"/>
                        </a:endParaRPr>
                      </a:p>
                    </a:txBody>
                    <a:tcPr marL="91425" marR="91425" marT="91425" marB="91425"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513100">
                  <a:tc>
                    <a:txBody>
                      <a:bodyPr/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pt-BR" i="1" dirty="0"/>
                          <a:t>Yes, </a:t>
                        </a:r>
                        <a:r>
                          <a:rPr lang="pt-BR" i="1" dirty="0" err="1"/>
                          <a:t>they</a:t>
                        </a:r>
                        <a:r>
                          <a:rPr lang="pt-BR" i="1" dirty="0"/>
                          <a:t> </a:t>
                        </a:r>
                        <a:r>
                          <a:rPr lang="pt-BR" i="1" dirty="0" err="1"/>
                          <a:t>were</a:t>
                        </a:r>
                        <a:r>
                          <a:rPr lang="pt-BR" i="1" dirty="0"/>
                          <a:t>. / No, </a:t>
                        </a:r>
                        <a:r>
                          <a:rPr lang="pt-BR" i="1" dirty="0" err="1"/>
                          <a:t>they</a:t>
                        </a:r>
                        <a:r>
                          <a:rPr lang="pt-BR" i="1" dirty="0"/>
                          <a:t> </a:t>
                        </a:r>
                        <a:r>
                          <a:rPr lang="pt-BR" i="1" dirty="0" err="1"/>
                          <a:t>weren’t</a:t>
                        </a:r>
                        <a:r>
                          <a:rPr lang="pt-BR" i="1" dirty="0"/>
                          <a:t>.</a:t>
                        </a:r>
                        <a:endParaRPr i="1" dirty="0"/>
                      </a:p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dirty="0"/>
                      </a:p>
                    </a:txBody>
                    <a:tcPr marL="91425" marR="91425" marT="91425" marB="91425"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</a:tbl>
            </a:graphicData>
          </a:graphic>
        </p:graphicFrame>
      </p:grp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406</Words>
  <Application>Microsoft Office PowerPoint</Application>
  <PresentationFormat>Apresentação na tela (16:9)</PresentationFormat>
  <Paragraphs>68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Raleway</vt:lpstr>
      <vt:lpstr>Arial</vt:lpstr>
      <vt:lpstr>Roboto</vt:lpstr>
      <vt:lpstr>Lato</vt:lpstr>
      <vt:lpstr>Streamline</vt:lpstr>
      <vt:lpstr>7º ano</vt:lpstr>
      <vt:lpstr>Discourse Genres</vt:lpstr>
      <vt:lpstr>Apresentação do PowerPoint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7º ano</dc:title>
  <dc:creator>maestro01</dc:creator>
  <cp:lastModifiedBy> </cp:lastModifiedBy>
  <cp:revision>4</cp:revision>
  <dcterms:modified xsi:type="dcterms:W3CDTF">2023-06-21T14:47:19Z</dcterms:modified>
</cp:coreProperties>
</file>