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75" r:id="rId8"/>
    <p:sldId id="314" r:id="rId9"/>
    <p:sldId id="284" r:id="rId10"/>
    <p:sldId id="285" r:id="rId11"/>
    <p:sldId id="286" r:id="rId12"/>
    <p:sldId id="287" r:id="rId13"/>
  </p:sldIdLst>
  <p:sldSz cx="9144000" cy="5143500" type="screen16x9"/>
  <p:notesSz cx="6858000" cy="9144000"/>
  <p:embeddedFontLs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Roboto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C043A-B975-F717-AF2E-2C90C5DA06E5}" v="3" dt="2023-05-23T13:52:25.657"/>
    <p1510:client id="{EFB6EEBF-5458-4E14-B0F3-D8828E98CA88}" v="264" dt="2023-05-15T19:52:27.984"/>
  </p1510:revLst>
</p1510:revInfo>
</file>

<file path=ppt/tableStyles.xml><?xml version="1.0" encoding="utf-8"?>
<a:tblStyleLst xmlns:a="http://schemas.openxmlformats.org/drawingml/2006/main" def="{9465CB53-63F3-4B80-82EF-25649F81A42D}">
  <a:tblStyle styleId="{9465CB53-63F3-4B80-82EF-25649F81A4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CD48C4-1042-418C-AA7E-1DCFD42DC4C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3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e25faf4336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e25faf4336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401bb0330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401bb0330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e25faf4336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e25faf4336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4b64a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4b64a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01bb0330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01bb0330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01bb0330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01bb0330b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401bb0330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401bb0330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25bb0191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25bb0191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e25faf4336_1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e25faf4336_1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e25faf4336_1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e25faf4336_1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2610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e284b64a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e284b64a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/>
              <a:t>7º ano</a:t>
            </a:r>
            <a:endParaRPr sz="59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2"/>
          <p:cNvSpPr txBox="1"/>
          <p:nvPr/>
        </p:nvSpPr>
        <p:spPr>
          <a:xfrm>
            <a:off x="97650" y="1224400"/>
            <a:ext cx="8948700" cy="11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i="1" dirty="0" err="1">
                <a:solidFill>
                  <a:srgbClr val="2F2F2E"/>
                </a:solidFill>
              </a:rPr>
              <a:t>There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i="1" dirty="0" err="1">
                <a:solidFill>
                  <a:srgbClr val="2F2F2E"/>
                </a:solidFill>
              </a:rPr>
              <a:t>to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i="1" dirty="0" err="1">
                <a:solidFill>
                  <a:srgbClr val="2F2F2E"/>
                </a:solidFill>
              </a:rPr>
              <a:t>be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dirty="0">
                <a:solidFill>
                  <a:srgbClr val="2F2F2E"/>
                </a:solidFill>
              </a:rPr>
              <a:t>é usado para expressar a ideia de existência. Em português, equivale a “haver”, “existir” ou “ter” (com sentido de existir).</a:t>
            </a:r>
            <a:endParaRPr sz="2200" dirty="0">
              <a:solidFill>
                <a:srgbClr val="2F2F2E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4" name="Google Shape;234;p42"/>
          <p:cNvSpPr txBox="1"/>
          <p:nvPr/>
        </p:nvSpPr>
        <p:spPr>
          <a:xfrm>
            <a:off x="617550" y="2403400"/>
            <a:ext cx="7908900" cy="25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8CAA7E"/>
                </a:solidFill>
              </a:rPr>
              <a:t>Forma afirmativa</a:t>
            </a:r>
            <a:endParaRPr sz="2000" b="1" dirty="0">
              <a:solidFill>
                <a:srgbClr val="8CAA7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• </a:t>
            </a:r>
            <a:r>
              <a:rPr lang="pt-BR" sz="2000" b="1" dirty="0"/>
              <a:t>Singular </a:t>
            </a:r>
            <a:r>
              <a:rPr lang="pt-BR" sz="2000" dirty="0"/>
              <a:t>(Indica a existência de apenas um item.)</a:t>
            </a:r>
            <a:endParaRPr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 dirty="0" err="1"/>
              <a:t>There</a:t>
            </a:r>
            <a:r>
              <a:rPr lang="pt-BR" sz="2000" b="1" i="1" dirty="0"/>
              <a:t> </a:t>
            </a:r>
            <a:r>
              <a:rPr lang="pt-BR" sz="2000" b="1" i="1" dirty="0" err="1"/>
              <a:t>is</a:t>
            </a:r>
            <a:r>
              <a:rPr lang="pt-BR" sz="2000" b="1" i="1" dirty="0"/>
              <a:t> </a:t>
            </a:r>
            <a:r>
              <a:rPr lang="pt-BR" sz="2000" i="1" dirty="0"/>
              <a:t>a </a:t>
            </a:r>
            <a:r>
              <a:rPr lang="pt-BR" sz="2000" i="1" dirty="0" err="1"/>
              <a:t>great</a:t>
            </a:r>
            <a:r>
              <a:rPr lang="pt-BR" sz="2000" i="1" dirty="0"/>
              <a:t> </a:t>
            </a:r>
            <a:r>
              <a:rPr lang="pt-BR" sz="2000" i="1" dirty="0" err="1"/>
              <a:t>botanical</a:t>
            </a:r>
            <a:r>
              <a:rPr lang="pt-BR" sz="2000" i="1" dirty="0"/>
              <a:t> </a:t>
            </a:r>
            <a:r>
              <a:rPr lang="pt-BR" sz="2000" i="1" dirty="0" err="1"/>
              <a:t>garden</a:t>
            </a:r>
            <a:r>
              <a:rPr lang="pt-BR" sz="2000" i="1" dirty="0"/>
              <a:t> in Curitiba.</a:t>
            </a:r>
            <a:endParaRPr sz="2000" i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i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• </a:t>
            </a:r>
            <a:r>
              <a:rPr lang="pt-BR" sz="2000" b="1" dirty="0"/>
              <a:t>Plural </a:t>
            </a:r>
            <a:r>
              <a:rPr lang="pt-BR" sz="2000" dirty="0"/>
              <a:t>(Indica a existência de dois ou mais itens.)</a:t>
            </a:r>
            <a:endParaRPr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 dirty="0" err="1"/>
              <a:t>There</a:t>
            </a:r>
            <a:r>
              <a:rPr lang="pt-BR" sz="2000" b="1" i="1" dirty="0"/>
              <a:t> are </a:t>
            </a:r>
            <a:r>
              <a:rPr lang="pt-BR" sz="2000" i="1" dirty="0" err="1"/>
              <a:t>many</a:t>
            </a:r>
            <a:r>
              <a:rPr lang="pt-BR" sz="2000" i="1" dirty="0"/>
              <a:t> </a:t>
            </a:r>
            <a:r>
              <a:rPr lang="pt-BR" sz="2000" i="1" dirty="0" err="1"/>
              <a:t>things</a:t>
            </a:r>
            <a:r>
              <a:rPr lang="pt-BR" sz="2000" i="1" dirty="0"/>
              <a:t> </a:t>
            </a:r>
            <a:r>
              <a:rPr lang="pt-BR" sz="2000" i="1" dirty="0" err="1"/>
              <a:t>to</a:t>
            </a:r>
            <a:r>
              <a:rPr lang="pt-BR" sz="2000" i="1" dirty="0"/>
              <a:t> do in Lisbon</a:t>
            </a:r>
            <a:r>
              <a:rPr lang="pt-BR" sz="2000" dirty="0"/>
              <a:t>.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5" name="Google Shape;235;p42"/>
          <p:cNvSpPr txBox="1"/>
          <p:nvPr/>
        </p:nvSpPr>
        <p:spPr>
          <a:xfrm>
            <a:off x="1092789" y="344400"/>
            <a:ext cx="63714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There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be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0C9B44E2-8ECF-E8DF-71E0-E4B59E139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B5FF8C5-2AFD-F20F-ACEC-BCD087F0D261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3"/>
          <p:cNvSpPr txBox="1"/>
          <p:nvPr/>
        </p:nvSpPr>
        <p:spPr>
          <a:xfrm>
            <a:off x="702459" y="1514842"/>
            <a:ext cx="7908900" cy="124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FF0000"/>
                </a:solidFill>
              </a:rPr>
              <a:t>Forma negativa</a:t>
            </a:r>
            <a:endParaRPr sz="2000" b="1" dirty="0">
              <a:solidFill>
                <a:srgbClr val="FF0000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solidFill>
                  <a:schemeClr val="bg2"/>
                </a:solidFill>
              </a:rPr>
              <a:t>• </a:t>
            </a:r>
            <a:r>
              <a:rPr lang="pt-BR" sz="2000" b="1" dirty="0">
                <a:solidFill>
                  <a:schemeClr val="bg2"/>
                </a:solidFill>
              </a:rPr>
              <a:t>Singular: </a:t>
            </a:r>
            <a:r>
              <a:rPr lang="pt-BR" sz="2000" b="1" i="1" dirty="0" err="1">
                <a:solidFill>
                  <a:schemeClr val="bg2"/>
                </a:solidFill>
              </a:rPr>
              <a:t>There</a:t>
            </a:r>
            <a:r>
              <a:rPr lang="pt-BR" sz="2000" b="1" i="1" dirty="0">
                <a:solidFill>
                  <a:schemeClr val="bg2"/>
                </a:solidFill>
              </a:rPr>
              <a:t> </a:t>
            </a:r>
            <a:r>
              <a:rPr lang="pt-BR" sz="2000" b="1" i="1" dirty="0" err="1">
                <a:solidFill>
                  <a:schemeClr val="bg2"/>
                </a:solidFill>
              </a:rPr>
              <a:t>isn’t</a:t>
            </a:r>
            <a:r>
              <a:rPr lang="pt-BR" sz="2000" b="1" i="1" dirty="0">
                <a:solidFill>
                  <a:schemeClr val="bg2"/>
                </a:solidFill>
              </a:rPr>
              <a:t> </a:t>
            </a:r>
            <a:r>
              <a:rPr lang="pt-BR" sz="2000" i="1" dirty="0">
                <a:solidFill>
                  <a:schemeClr val="bg2"/>
                </a:solidFill>
              </a:rPr>
              <a:t>(</a:t>
            </a:r>
            <a:r>
              <a:rPr lang="pt-BR" sz="2000" i="1" dirty="0" err="1">
                <a:solidFill>
                  <a:schemeClr val="bg2"/>
                </a:solidFill>
              </a:rPr>
              <a:t>is</a:t>
            </a:r>
            <a:r>
              <a:rPr lang="pt-BR" sz="2000" i="1" dirty="0">
                <a:solidFill>
                  <a:schemeClr val="bg2"/>
                </a:solidFill>
              </a:rPr>
              <a:t> + </a:t>
            </a:r>
            <a:r>
              <a:rPr lang="pt-BR" sz="2000" i="1" dirty="0" err="1">
                <a:solidFill>
                  <a:schemeClr val="bg2"/>
                </a:solidFill>
              </a:rPr>
              <a:t>not</a:t>
            </a:r>
            <a:r>
              <a:rPr lang="pt-BR" sz="2000" i="1" dirty="0">
                <a:solidFill>
                  <a:schemeClr val="bg2"/>
                </a:solidFill>
              </a:rPr>
              <a:t>) a </a:t>
            </a:r>
            <a:r>
              <a:rPr lang="pt-BR" sz="2000" i="1" dirty="0" err="1">
                <a:solidFill>
                  <a:schemeClr val="bg2"/>
                </a:solidFill>
              </a:rPr>
              <a:t>subway</a:t>
            </a:r>
            <a:r>
              <a:rPr lang="pt-BR" sz="2000" i="1" dirty="0">
                <a:solidFill>
                  <a:schemeClr val="bg2"/>
                </a:solidFill>
              </a:rPr>
              <a:t> in Curitiba.</a:t>
            </a:r>
            <a:endParaRPr sz="2000" i="1" dirty="0">
              <a:solidFill>
                <a:schemeClr val="bg2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solidFill>
                  <a:schemeClr val="bg2"/>
                </a:solidFill>
              </a:rPr>
              <a:t>• </a:t>
            </a:r>
            <a:r>
              <a:rPr lang="pt-BR" sz="2000" b="1" dirty="0">
                <a:solidFill>
                  <a:schemeClr val="bg2"/>
                </a:solidFill>
              </a:rPr>
              <a:t>Plural: </a:t>
            </a:r>
            <a:r>
              <a:rPr lang="pt-BR" sz="2000" b="1" i="1" dirty="0" err="1">
                <a:solidFill>
                  <a:schemeClr val="bg2"/>
                </a:solidFill>
              </a:rPr>
              <a:t>There</a:t>
            </a:r>
            <a:r>
              <a:rPr lang="pt-BR" sz="2000" b="1" i="1" dirty="0">
                <a:solidFill>
                  <a:schemeClr val="bg2"/>
                </a:solidFill>
              </a:rPr>
              <a:t> </a:t>
            </a:r>
            <a:r>
              <a:rPr lang="pt-BR" sz="2000" b="1" i="1" dirty="0" err="1">
                <a:solidFill>
                  <a:schemeClr val="bg2"/>
                </a:solidFill>
              </a:rPr>
              <a:t>aren’t</a:t>
            </a:r>
            <a:r>
              <a:rPr lang="pt-BR" sz="2000" b="1" i="1" dirty="0">
                <a:solidFill>
                  <a:schemeClr val="bg2"/>
                </a:solidFill>
              </a:rPr>
              <a:t> </a:t>
            </a:r>
            <a:r>
              <a:rPr lang="pt-BR" sz="2000" i="1" dirty="0">
                <a:solidFill>
                  <a:schemeClr val="bg2"/>
                </a:solidFill>
              </a:rPr>
              <a:t>(are +</a:t>
            </a:r>
            <a:r>
              <a:rPr lang="pt-BR" sz="2000" b="1" i="1" dirty="0">
                <a:solidFill>
                  <a:schemeClr val="bg2"/>
                </a:solidFill>
              </a:rPr>
              <a:t> </a:t>
            </a:r>
            <a:r>
              <a:rPr lang="pt-BR" sz="2000" i="1" dirty="0" err="1">
                <a:solidFill>
                  <a:schemeClr val="bg2"/>
                </a:solidFill>
              </a:rPr>
              <a:t>not</a:t>
            </a:r>
            <a:r>
              <a:rPr lang="pt-BR" sz="2000" i="1" dirty="0">
                <a:solidFill>
                  <a:schemeClr val="bg2"/>
                </a:solidFill>
              </a:rPr>
              <a:t>) </a:t>
            </a:r>
            <a:r>
              <a:rPr lang="pt-BR" sz="2000" i="1" dirty="0" err="1">
                <a:solidFill>
                  <a:schemeClr val="bg2"/>
                </a:solidFill>
              </a:rPr>
              <a:t>many</a:t>
            </a:r>
            <a:r>
              <a:rPr lang="pt-BR" sz="2000" i="1" dirty="0">
                <a:solidFill>
                  <a:schemeClr val="bg2"/>
                </a:solidFill>
              </a:rPr>
              <a:t> </a:t>
            </a:r>
            <a:r>
              <a:rPr lang="pt-BR" sz="2000" i="1" dirty="0" err="1">
                <a:solidFill>
                  <a:schemeClr val="bg2"/>
                </a:solidFill>
              </a:rPr>
              <a:t>skyscrapers</a:t>
            </a:r>
            <a:r>
              <a:rPr lang="pt-BR" sz="2000" i="1" dirty="0">
                <a:solidFill>
                  <a:schemeClr val="bg2"/>
                </a:solidFill>
              </a:rPr>
              <a:t> in Lisbon.</a:t>
            </a:r>
            <a:endParaRPr sz="1000" dirty="0">
              <a:solidFill>
                <a:schemeClr val="bg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1" name="Google Shape;241;p43"/>
          <p:cNvSpPr txBox="1"/>
          <p:nvPr/>
        </p:nvSpPr>
        <p:spPr>
          <a:xfrm>
            <a:off x="702459" y="2959742"/>
            <a:ext cx="7908900" cy="124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F8B323"/>
                </a:solidFill>
              </a:rPr>
              <a:t>Forma interrogativa</a:t>
            </a:r>
            <a:endParaRPr sz="2000" b="1" dirty="0">
              <a:solidFill>
                <a:srgbClr val="F8B323"/>
              </a:solidFill>
            </a:endParaRPr>
          </a:p>
          <a:p>
            <a:pPr marL="101600"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2F2E"/>
              </a:buClr>
              <a:buSzPts val="2000"/>
            </a:pPr>
            <a:r>
              <a:rPr lang="pt-BR" sz="2000" dirty="0">
                <a:solidFill>
                  <a:schemeClr val="bg2"/>
                </a:solidFill>
              </a:rPr>
              <a:t>• </a:t>
            </a:r>
            <a:r>
              <a:rPr lang="pt-BR" sz="2000" b="1" dirty="0">
                <a:solidFill>
                  <a:schemeClr val="bg2"/>
                </a:solidFill>
              </a:rPr>
              <a:t>Singular: </a:t>
            </a:r>
            <a:r>
              <a:rPr lang="pt-BR" sz="2000" b="1" i="1" dirty="0" err="1">
                <a:solidFill>
                  <a:srgbClr val="2F2F2E"/>
                </a:solidFill>
              </a:rPr>
              <a:t>Is</a:t>
            </a:r>
            <a:r>
              <a:rPr lang="pt-BR" sz="2000" b="1" i="1" dirty="0">
                <a:solidFill>
                  <a:srgbClr val="2F2F2E"/>
                </a:solidFill>
              </a:rPr>
              <a:t> </a:t>
            </a:r>
            <a:r>
              <a:rPr lang="pt-BR" sz="2000" b="1" i="1" dirty="0" err="1">
                <a:solidFill>
                  <a:srgbClr val="2F2F2E"/>
                </a:solidFill>
              </a:rPr>
              <a:t>there</a:t>
            </a:r>
            <a:r>
              <a:rPr lang="pt-BR" sz="2000" b="1" i="1" dirty="0">
                <a:solidFill>
                  <a:srgbClr val="2F2F2E"/>
                </a:solidFill>
              </a:rPr>
              <a:t> </a:t>
            </a:r>
            <a:r>
              <a:rPr lang="pt-BR" sz="2000" i="1" dirty="0">
                <a:solidFill>
                  <a:srgbClr val="2F2F2E"/>
                </a:solidFill>
              </a:rPr>
              <a:t>a </a:t>
            </a:r>
            <a:r>
              <a:rPr lang="pt-BR" sz="2000" i="1" dirty="0" err="1">
                <a:solidFill>
                  <a:srgbClr val="2F2F2E"/>
                </a:solidFill>
              </a:rPr>
              <a:t>botanical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garden</a:t>
            </a:r>
            <a:r>
              <a:rPr lang="pt-BR" sz="2000" i="1" dirty="0">
                <a:solidFill>
                  <a:srgbClr val="2F2F2E"/>
                </a:solidFill>
              </a:rPr>
              <a:t> in Curitiba?</a:t>
            </a:r>
            <a:endParaRPr sz="2000" i="1" dirty="0">
              <a:solidFill>
                <a:srgbClr val="2F2F2E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2F2E"/>
              </a:buClr>
              <a:buSzPts val="2000"/>
            </a:pPr>
            <a:r>
              <a:rPr lang="pt-BR" sz="2000" dirty="0">
                <a:solidFill>
                  <a:schemeClr val="bg2"/>
                </a:solidFill>
              </a:rPr>
              <a:t>• </a:t>
            </a:r>
            <a:r>
              <a:rPr lang="pt-BR" sz="2000" b="1" dirty="0">
                <a:solidFill>
                  <a:schemeClr val="bg2"/>
                </a:solidFill>
              </a:rPr>
              <a:t>Plural: </a:t>
            </a:r>
            <a:r>
              <a:rPr lang="pt-BR" sz="2000" b="1" i="1" dirty="0">
                <a:solidFill>
                  <a:srgbClr val="2F2F2E"/>
                </a:solidFill>
              </a:rPr>
              <a:t>Are </a:t>
            </a:r>
            <a:r>
              <a:rPr lang="pt-BR" sz="2000" b="1" i="1" dirty="0" err="1">
                <a:solidFill>
                  <a:srgbClr val="2F2F2E"/>
                </a:solidFill>
              </a:rPr>
              <a:t>there</a:t>
            </a:r>
            <a:r>
              <a:rPr lang="pt-BR" sz="2000" b="1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many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things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to</a:t>
            </a:r>
            <a:r>
              <a:rPr lang="pt-BR" sz="2000" i="1" dirty="0">
                <a:solidFill>
                  <a:srgbClr val="2F2F2E"/>
                </a:solidFill>
              </a:rPr>
              <a:t> do in Lisbon?</a:t>
            </a:r>
            <a:endParaRPr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4"/>
          <p:cNvSpPr txBox="1"/>
          <p:nvPr/>
        </p:nvSpPr>
        <p:spPr>
          <a:xfrm>
            <a:off x="665625" y="1272993"/>
            <a:ext cx="7761900" cy="892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2F2F2E"/>
                </a:solidFill>
              </a:rPr>
              <a:t>As preposições de lugar são usadas para indicar a localização de algo ou alguém.</a:t>
            </a:r>
            <a:endParaRPr sz="20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8" name="Google Shape;248;p44"/>
          <p:cNvSpPr txBox="1"/>
          <p:nvPr/>
        </p:nvSpPr>
        <p:spPr>
          <a:xfrm>
            <a:off x="1386300" y="316650"/>
            <a:ext cx="63714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Prepositions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of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Place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9" name="Google Shape;249;p44"/>
          <p:cNvSpPr txBox="1"/>
          <p:nvPr/>
        </p:nvSpPr>
        <p:spPr>
          <a:xfrm>
            <a:off x="665625" y="2336492"/>
            <a:ext cx="8041200" cy="124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2F2F2E"/>
                </a:solidFill>
              </a:rPr>
              <a:t>In: </a:t>
            </a:r>
            <a:r>
              <a:rPr lang="pt-BR" sz="2000" dirty="0">
                <a:solidFill>
                  <a:srgbClr val="2F2F2E"/>
                </a:solidFill>
              </a:rPr>
              <a:t>localização dentro de um espaço amplo (como cidade, país) ou mesmo de uma área, como um parque.</a:t>
            </a:r>
            <a:endParaRPr sz="2000" dirty="0">
              <a:solidFill>
                <a:srgbClr val="2F2F2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2F2F2E"/>
                </a:solidFill>
              </a:rPr>
              <a:t>Porto Velho </a:t>
            </a:r>
            <a:r>
              <a:rPr lang="pt-BR" sz="2000" i="1" dirty="0" err="1">
                <a:solidFill>
                  <a:srgbClr val="2F2F2E"/>
                </a:solidFill>
              </a:rPr>
              <a:t>is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b="1" i="1" dirty="0">
                <a:solidFill>
                  <a:schemeClr val="bg2"/>
                </a:solidFill>
              </a:rPr>
              <a:t>in</a:t>
            </a:r>
            <a:r>
              <a:rPr lang="pt-BR" sz="2000" b="1" i="1" dirty="0">
                <a:solidFill>
                  <a:srgbClr val="BA5D2F"/>
                </a:solidFill>
              </a:rPr>
              <a:t> </a:t>
            </a:r>
            <a:r>
              <a:rPr lang="pt-BR" sz="2000" i="1" dirty="0">
                <a:solidFill>
                  <a:srgbClr val="2F2F2E"/>
                </a:solidFill>
              </a:rPr>
              <a:t>Rondônia.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0" name="Google Shape;250;p44"/>
          <p:cNvSpPr txBox="1"/>
          <p:nvPr/>
        </p:nvSpPr>
        <p:spPr>
          <a:xfrm>
            <a:off x="665625" y="3605350"/>
            <a:ext cx="8041200" cy="892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2F2F2E"/>
                </a:solidFill>
              </a:rPr>
              <a:t>At: </a:t>
            </a:r>
            <a:r>
              <a:rPr lang="pt-BR" sz="2000" dirty="0">
                <a:solidFill>
                  <a:srgbClr val="2F2F2E"/>
                </a:solidFill>
              </a:rPr>
              <a:t>endereço exato ou a localização em atividades em grupo.</a:t>
            </a:r>
            <a:endParaRPr sz="2000" dirty="0">
              <a:solidFill>
                <a:srgbClr val="2F2F2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2F2F2E"/>
                </a:solidFill>
              </a:rPr>
              <a:t>I live </a:t>
            </a:r>
            <a:r>
              <a:rPr lang="pt-BR" sz="1800" b="1" i="1" dirty="0" err="1">
                <a:solidFill>
                  <a:schemeClr val="bg2"/>
                </a:solidFill>
              </a:rPr>
              <a:t>at</a:t>
            </a:r>
            <a:r>
              <a:rPr lang="pt-BR" sz="1800" b="1" i="1" dirty="0">
                <a:solidFill>
                  <a:srgbClr val="BA5D2F"/>
                </a:solidFill>
              </a:rPr>
              <a:t> </a:t>
            </a:r>
            <a:r>
              <a:rPr lang="pt-BR" sz="1800" i="1" dirty="0"/>
              <a:t>127</a:t>
            </a:r>
            <a:r>
              <a:rPr lang="pt-BR" sz="1800" b="1" i="1" dirty="0">
                <a:solidFill>
                  <a:srgbClr val="BA5D2F"/>
                </a:solidFill>
              </a:rPr>
              <a:t> </a:t>
            </a:r>
            <a:r>
              <a:rPr lang="pt-BR" sz="2000" i="1" dirty="0">
                <a:solidFill>
                  <a:srgbClr val="2F2F2E"/>
                </a:solidFill>
              </a:rPr>
              <a:t>Augusta Street.</a:t>
            </a:r>
            <a:endParaRPr sz="2000" b="1" i="1" dirty="0">
              <a:solidFill>
                <a:srgbClr val="2F2F2E"/>
              </a:solidFill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963395D9-A8A2-DA9D-E8F8-7F418753B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9125" y="445195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209E828-C52B-0B39-9819-E41F3D8C38F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 err="1"/>
              <a:t>Discourse</a:t>
            </a:r>
            <a:r>
              <a:rPr lang="pt-BR" sz="5900" dirty="0"/>
              <a:t> </a:t>
            </a:r>
            <a:r>
              <a:rPr lang="pt-BR" sz="5900" dirty="0" err="1"/>
              <a:t>Genres</a:t>
            </a:r>
            <a:endParaRPr sz="5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16"/>
          <p:cNvGraphicFramePr/>
          <p:nvPr>
            <p:extLst>
              <p:ext uri="{D42A27DB-BD31-4B8C-83A1-F6EECF244321}">
                <p14:modId xmlns:p14="http://schemas.microsoft.com/office/powerpoint/2010/main" val="1905543810"/>
              </p:ext>
            </p:extLst>
          </p:nvPr>
        </p:nvGraphicFramePr>
        <p:xfrm>
          <a:off x="432650" y="774825"/>
          <a:ext cx="8278675" cy="35938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50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4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Guidebook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Guidebook</a:t>
                      </a:r>
                      <a:endParaRPr sz="200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Often organized in chapters or sections that provide information about a specific location, activity, or topic. May include maps, photos, or illustrations to enhance understanding.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7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Travel destinations, tourist attractions, cultural or historical information, local customs, transportation, accommodations, and dining options.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DB1F1E25-100F-55BE-2A49-47F82C740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3625" y="4368675"/>
            <a:ext cx="647700" cy="647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6DAA796-5440-75EA-820D-C55C5432BC4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17"/>
          <p:cNvGraphicFramePr/>
          <p:nvPr>
            <p:extLst>
              <p:ext uri="{D42A27DB-BD31-4B8C-83A1-F6EECF244321}">
                <p14:modId xmlns:p14="http://schemas.microsoft.com/office/powerpoint/2010/main" val="418727183"/>
              </p:ext>
            </p:extLst>
          </p:nvPr>
        </p:nvGraphicFramePr>
        <p:xfrm>
          <a:off x="152987" y="601897"/>
          <a:ext cx="8838025" cy="4322625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7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7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information and guidance for travelers or individuals interested in a particular location or activity. Also serves as a marketing tool for tourist destinations and businesses.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Tourists, travelers, or individuals interested in a particular location or activity.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Professional travel writers, journalists, or individuals with expertise in a particular location or activity. Guidebooks may be published by travel companies, publishers, or independent authors.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18"/>
          <p:cNvGraphicFramePr/>
          <p:nvPr>
            <p:extLst>
              <p:ext uri="{D42A27DB-BD31-4B8C-83A1-F6EECF244321}">
                <p14:modId xmlns:p14="http://schemas.microsoft.com/office/powerpoint/2010/main" val="576407199"/>
              </p:ext>
            </p:extLst>
          </p:nvPr>
        </p:nvGraphicFramePr>
        <p:xfrm>
          <a:off x="208993" y="783559"/>
          <a:ext cx="8601325" cy="37108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7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Map</a:t>
                      </a:r>
                      <a:endParaRPr sz="200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Map</a:t>
                      </a:r>
                      <a:endParaRPr sz="200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200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Maps usually have a standardized structure that includes a legend/key, a scale, and directional markers such as a compass rose. They also typically feature a grid or coordinates to help locate specific points on the map.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200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main theme of a map is to visually represent geographical features such as land masses, bodies of water, terrain, and man-made structures, as well as their relative positions to one another.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FCA4490D-4FCC-1F89-1198-2AF6959CD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62618" y="4494409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58F82D7-6EEF-BE1C-21B1-F0DEFEE07B1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19"/>
          <p:cNvGraphicFramePr/>
          <p:nvPr>
            <p:extLst>
              <p:ext uri="{D42A27DB-BD31-4B8C-83A1-F6EECF244321}">
                <p14:modId xmlns:p14="http://schemas.microsoft.com/office/powerpoint/2010/main" val="706906814"/>
              </p:ext>
            </p:extLst>
          </p:nvPr>
        </p:nvGraphicFramePr>
        <p:xfrm>
          <a:off x="271337" y="624232"/>
          <a:ext cx="8601325" cy="433188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7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0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Maps are used to navigate, orient oneself in a new or unfamiliar place, plan travel routes, locate points of interest, and provide information on a specific area or region. They can also serve as educational tools for teaching geography and cartography.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wide range of individuals, including travelers, tourists, hikers, students, educators, and researchers.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Cartographers, geographers, surveyors, and other professionals trained in geographic information systems (GIS). Some maps are also created by amateur cartographers or hobbyists.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Google Shape;183;p32"/>
          <p:cNvGraphicFramePr/>
          <p:nvPr>
            <p:extLst>
              <p:ext uri="{D42A27DB-BD31-4B8C-83A1-F6EECF244321}">
                <p14:modId xmlns:p14="http://schemas.microsoft.com/office/powerpoint/2010/main" val="2075898818"/>
              </p:ext>
            </p:extLst>
          </p:nvPr>
        </p:nvGraphicFramePr>
        <p:xfrm>
          <a:off x="267912" y="723041"/>
          <a:ext cx="8608175" cy="316980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68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Short Film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Narrative structure that includes exposition, rising action, climax, falling action, and resolution.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Vary depending on the short film, but can include social commentary, personal experiences, and experimental storytelling.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Entertainment, artistic expression, and potentially as a calling card for filmmakers.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F42D9591-341E-6EA2-9897-0FD72DBDC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82550" y="4174464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7AF2913-178A-6CC3-BB90-AF7DA31B761C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Google Shape;183;p32"/>
          <p:cNvGraphicFramePr/>
          <p:nvPr>
            <p:extLst>
              <p:ext uri="{D42A27DB-BD31-4B8C-83A1-F6EECF244321}">
                <p14:modId xmlns:p14="http://schemas.microsoft.com/office/powerpoint/2010/main" val="297269119"/>
              </p:ext>
            </p:extLst>
          </p:nvPr>
        </p:nvGraphicFramePr>
        <p:xfrm>
          <a:off x="267912" y="681478"/>
          <a:ext cx="8608175" cy="165221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68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Short films are not typically read, but are instead viewed by an audience.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Short films are typically created by filmmakers or video production teams.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87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640</Words>
  <Application>Microsoft Office PowerPoint</Application>
  <PresentationFormat>Apresentação na tela (16:9)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Raleway</vt:lpstr>
      <vt:lpstr>Lato</vt:lpstr>
      <vt:lpstr>Arial</vt:lpstr>
      <vt:lpstr>Roboto</vt:lpstr>
      <vt:lpstr>Streamline</vt:lpstr>
      <vt:lpstr>7º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 ano</dc:title>
  <dc:creator>maestro01</dc:creator>
  <cp:lastModifiedBy> </cp:lastModifiedBy>
  <cp:revision>4</cp:revision>
  <dcterms:modified xsi:type="dcterms:W3CDTF">2023-06-21T14:45:57Z</dcterms:modified>
</cp:coreProperties>
</file>