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77" r:id="rId4"/>
    <p:sldId id="278" r:id="rId5"/>
    <p:sldId id="279" r:id="rId6"/>
    <p:sldId id="280" r:id="rId7"/>
    <p:sldId id="322" r:id="rId8"/>
    <p:sldId id="323" r:id="rId9"/>
    <p:sldId id="293" r:id="rId10"/>
    <p:sldId id="311" r:id="rId11"/>
  </p:sldIdLst>
  <p:sldSz cx="9144000" cy="5143500" type="screen16x9"/>
  <p:notesSz cx="6858000" cy="9144000"/>
  <p:embeddedFontLst>
    <p:embeddedFont>
      <p:font typeface="Lato" panose="020F0502020204030203" pitchFamily="34" charset="0"/>
      <p:regular r:id="rId13"/>
      <p:bold r:id="rId14"/>
      <p:italic r:id="rId15"/>
      <p:boldItalic r:id="rId16"/>
    </p:embeddedFont>
    <p:embeddedFont>
      <p:font typeface="Raleway" pitchFamily="2" charset="0"/>
      <p:regular r:id="rId17"/>
      <p:bold r:id="rId18"/>
      <p:italic r:id="rId19"/>
      <p:boldItalic r:id="rId20"/>
    </p:embeddedFont>
    <p:embeddedFont>
      <p:font typeface="Roboto" panose="02000000000000000000" pitchFamily="2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A69BC6-335A-CE9C-4832-E4AB18EA5AA4}" v="12" dt="2023-05-23T13:49:43.979"/>
  </p1510:revLst>
</p1510:revInfo>
</file>

<file path=ppt/tableStyles.xml><?xml version="1.0" encoding="utf-8"?>
<a:tblStyleLst xmlns:a="http://schemas.openxmlformats.org/drawingml/2006/main" def="{791210CE-26DC-49ED-B552-9E147441F219}">
  <a:tblStyle styleId="{791210CE-26DC-49ED-B552-9E147441F21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583F541-FA07-4EA4-B509-CEA0386C5829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2.fntdata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e28574c45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e28574c45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1e25e62d4f2_3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1e25e62d4f2_3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e2c0a1ec25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1e2c0a1ec25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1e25e62d4f2_3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1e25e62d4f2_3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1e2c0a1ec25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1e2c0a1ec25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1e28574c458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1e28574c458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1e25e62d4f2_3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" name="Google Shape;374;g1e25e62d4f2_3_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900"/>
              <a:t>6º ano</a:t>
            </a:r>
            <a:endParaRPr sz="590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E1A9E87-6559-DA87-344B-082C0756581E}"/>
              </a:ext>
            </a:extLst>
          </p:cNvPr>
          <p:cNvSpPr txBox="1"/>
          <p:nvPr/>
        </p:nvSpPr>
        <p:spPr>
          <a:xfrm>
            <a:off x="3911203" y="67469"/>
            <a:ext cx="1330325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b="1" dirty="0"/>
              <a:t>CONJUNTO 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68"/>
          <p:cNvSpPr txBox="1"/>
          <p:nvPr/>
        </p:nvSpPr>
        <p:spPr>
          <a:xfrm>
            <a:off x="418075" y="489597"/>
            <a:ext cx="830785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/>
            <a:r>
              <a:rPr lang="pt-BR" sz="360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Lato"/>
              </a:rPr>
              <a:t>Simple Present X Present Progressive</a:t>
            </a:r>
            <a:endParaRPr sz="3600" dirty="0">
              <a:solidFill>
                <a:srgbClr val="4A86E8"/>
              </a:solidFill>
              <a:latin typeface="Roboto"/>
              <a:ea typeface="Roboto"/>
              <a:cs typeface="Roboto"/>
              <a:sym typeface="Lato"/>
            </a:endParaRPr>
          </a:p>
        </p:txBody>
      </p:sp>
      <p:sp>
        <p:nvSpPr>
          <p:cNvPr id="377" name="Google Shape;377;p68"/>
          <p:cNvSpPr txBox="1"/>
          <p:nvPr/>
        </p:nvSpPr>
        <p:spPr>
          <a:xfrm>
            <a:off x="527825" y="1572104"/>
            <a:ext cx="8421300" cy="3077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pt-BR" sz="2000" b="1" dirty="0">
                <a:solidFill>
                  <a:srgbClr val="92D050"/>
                </a:solidFill>
                <a:latin typeface="+mj-lt"/>
                <a:ea typeface="Lato"/>
                <a:cs typeface="Lato"/>
                <a:sym typeface="Lato"/>
              </a:rPr>
              <a:t>Simple Present </a:t>
            </a:r>
            <a:r>
              <a:rPr lang="pt-BR" sz="2000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		</a:t>
            </a:r>
            <a:r>
              <a:rPr lang="pt-BR" sz="2000" b="1" dirty="0">
                <a:solidFill>
                  <a:srgbClr val="FF0000"/>
                </a:solidFill>
                <a:latin typeface="+mj-lt"/>
                <a:ea typeface="Lato"/>
                <a:cs typeface="Lato"/>
                <a:sym typeface="Lato"/>
              </a:rPr>
              <a:t>Present Progressive</a:t>
            </a:r>
            <a:endParaRPr sz="2000" b="1" dirty="0">
              <a:solidFill>
                <a:srgbClr val="FF0000"/>
              </a:solidFill>
              <a:latin typeface="+mj-lt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sz="2000" dirty="0">
              <a:solidFill>
                <a:schemeClr val="bg2"/>
              </a:solidFill>
              <a:latin typeface="+mj-lt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I </a:t>
            </a:r>
            <a:r>
              <a:rPr lang="pt-BR" sz="2000" b="1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work</a:t>
            </a:r>
            <a:r>
              <a:rPr lang="pt-BR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 at a company.		I </a:t>
            </a:r>
            <a:r>
              <a:rPr lang="pt-BR" sz="2000" b="1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am</a:t>
            </a:r>
            <a:r>
              <a:rPr lang="pt-BR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 currently </a:t>
            </a:r>
            <a:r>
              <a:rPr lang="pt-BR" sz="2000" b="1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working</a:t>
            </a:r>
            <a:r>
              <a:rPr lang="pt-BR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 on a project. </a:t>
            </a:r>
            <a:endParaRPr sz="2000" i="1" dirty="0">
              <a:solidFill>
                <a:schemeClr val="bg2"/>
              </a:solidFill>
              <a:latin typeface="+mj-lt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>
                <a:solidFill>
                  <a:schemeClr val="bg1">
                    <a:lumMod val="50000"/>
                  </a:schemeClr>
                </a:solidFill>
                <a:latin typeface="+mj-lt"/>
                <a:ea typeface="Lato"/>
                <a:cs typeface="Lato"/>
                <a:sym typeface="Lato"/>
              </a:rPr>
              <a:t>(fato)                                          	(ação temporária no presente)</a:t>
            </a:r>
            <a:endParaRPr sz="1600" dirty="0">
              <a:solidFill>
                <a:schemeClr val="bg1">
                  <a:lumMod val="50000"/>
                </a:schemeClr>
              </a:solidFill>
              <a:latin typeface="+mj-lt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bg2"/>
              </a:solidFill>
              <a:latin typeface="+mj-lt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She </a:t>
            </a:r>
            <a:r>
              <a:rPr lang="pt-BR" sz="2000" b="1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sings</a:t>
            </a:r>
            <a:r>
              <a:rPr lang="pt-BR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 in a choir.		She </a:t>
            </a:r>
            <a:r>
              <a:rPr lang="pt-BR" sz="2000" b="1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is</a:t>
            </a:r>
            <a:r>
              <a:rPr lang="pt-BR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 </a:t>
            </a:r>
            <a:r>
              <a:rPr lang="pt-BR" sz="2000" b="1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singing</a:t>
            </a:r>
            <a:r>
              <a:rPr lang="pt-BR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 a song right now. </a:t>
            </a:r>
            <a:endParaRPr sz="2000" i="1" dirty="0">
              <a:solidFill>
                <a:schemeClr val="bg2"/>
              </a:solidFill>
              <a:latin typeface="+mj-lt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>
                <a:solidFill>
                  <a:schemeClr val="bg1">
                    <a:lumMod val="50000"/>
                  </a:schemeClr>
                </a:solidFill>
                <a:latin typeface="+mj-lt"/>
                <a:ea typeface="Lato"/>
                <a:cs typeface="Lato"/>
                <a:sym typeface="Lato"/>
              </a:rPr>
              <a:t>(hábito)				(ação em progresso no momento)</a:t>
            </a:r>
            <a:endParaRPr sz="1600" dirty="0">
              <a:solidFill>
                <a:schemeClr val="bg1">
                  <a:lumMod val="50000"/>
                </a:schemeClr>
              </a:solidFill>
              <a:latin typeface="+mj-lt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bg2"/>
              </a:solidFill>
              <a:latin typeface="+mj-lt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They </a:t>
            </a:r>
            <a:r>
              <a:rPr lang="pt-BR" sz="2000" b="1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play</a:t>
            </a:r>
            <a:r>
              <a:rPr lang="pt-BR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 football on Sundays.	They </a:t>
            </a:r>
            <a:r>
              <a:rPr lang="pt-BR" sz="2000" b="1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are</a:t>
            </a:r>
            <a:r>
              <a:rPr lang="pt-BR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 </a:t>
            </a:r>
            <a:r>
              <a:rPr lang="pt-BR" sz="2000" b="1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playing</a:t>
            </a:r>
            <a:r>
              <a:rPr lang="pt-BR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 football today.</a:t>
            </a:r>
            <a:endParaRPr sz="2000" i="1" dirty="0">
              <a:solidFill>
                <a:schemeClr val="bg2"/>
              </a:solidFill>
              <a:latin typeface="+mj-lt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>
                <a:solidFill>
                  <a:schemeClr val="bg1">
                    <a:lumMod val="50000"/>
                  </a:schemeClr>
                </a:solidFill>
                <a:latin typeface="+mj-lt"/>
                <a:ea typeface="Lato"/>
                <a:cs typeface="Lato"/>
                <a:sym typeface="Lato"/>
              </a:rPr>
              <a:t>(rotina)				(ação em progresso em situação específica)</a:t>
            </a:r>
            <a:endParaRPr sz="1600" dirty="0">
              <a:solidFill>
                <a:schemeClr val="bg1">
                  <a:lumMod val="50000"/>
                </a:schemeClr>
              </a:solidFill>
              <a:latin typeface="+mj-lt"/>
              <a:ea typeface="Lato"/>
              <a:cs typeface="Lato"/>
              <a:sym typeface="Lato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988F44A-DD29-4728-748D-127F711CF328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</a:t>
            </a:r>
            <a:r>
              <a:rPr lang="en-US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6</a:t>
            </a:r>
            <a:endParaRPr 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900"/>
              <a:t>Discourse Genres</a:t>
            </a:r>
            <a:endParaRPr sz="5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3" name="Google Shape;193;p34"/>
          <p:cNvGraphicFramePr/>
          <p:nvPr>
            <p:extLst>
              <p:ext uri="{D42A27DB-BD31-4B8C-83A1-F6EECF244321}">
                <p14:modId xmlns:p14="http://schemas.microsoft.com/office/powerpoint/2010/main" val="3494248402"/>
              </p:ext>
            </p:extLst>
          </p:nvPr>
        </p:nvGraphicFramePr>
        <p:xfrm>
          <a:off x="368150" y="606056"/>
          <a:ext cx="8407700" cy="4010090"/>
        </p:xfrm>
        <a:graphic>
          <a:graphicData uri="http://schemas.openxmlformats.org/drawingml/2006/table">
            <a:tbl>
              <a:tblPr>
                <a:noFill/>
                <a:tableStyleId>{791210CE-26DC-49ED-B552-9E147441F219}</a:tableStyleId>
              </a:tblPr>
              <a:tblGrid>
                <a:gridCol w="1744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3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131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Account</a:t>
                      </a:r>
                      <a:endParaRPr sz="185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84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Narrative structure that typically includes an introduction, rising action, climax, falling action, and resolution. May include elements like setting, character development, and dialogue.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34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Personal experiences, memories, and reflections. Can range from humorous anecdotes to more serious or emotional stories.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34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Often shared for entertainment or to connect with others by sharing common experiences. Can also be used for educational or therapeutic purposes.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1D8F95D4-6524-89A8-4DA6-DF70EE432D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37900" y="4542670"/>
            <a:ext cx="551785" cy="551785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C30824B1-439E-7537-7392-5CF63EF28592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6</a:t>
            </a:r>
            <a:endParaRPr lang="en-US" sz="1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8" name="Google Shape;198;p35"/>
          <p:cNvGraphicFramePr/>
          <p:nvPr>
            <p:extLst>
              <p:ext uri="{D42A27DB-BD31-4B8C-83A1-F6EECF244321}">
                <p14:modId xmlns:p14="http://schemas.microsoft.com/office/powerpoint/2010/main" val="132378532"/>
              </p:ext>
            </p:extLst>
          </p:nvPr>
        </p:nvGraphicFramePr>
        <p:xfrm>
          <a:off x="346075" y="743302"/>
          <a:ext cx="8451850" cy="2621220"/>
        </p:xfrm>
        <a:graphic>
          <a:graphicData uri="http://schemas.openxmlformats.org/drawingml/2006/table">
            <a:tbl>
              <a:tblPr>
                <a:noFill/>
                <a:tableStyleId>{791210CE-26DC-49ED-B552-9E147441F219}</a:tableStyleId>
              </a:tblPr>
              <a:tblGrid>
                <a:gridCol w="21100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41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75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  <a:endParaRPr sz="185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Typically intended for a general audience. Can be shared with family, friends, or wider audiences through storytelling events or digital platforms like podcasts.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36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  <a:endParaRPr sz="185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Anyone can write and share a personal account, although they are often written by individuals with a personal connection to the story being told. Professional writers may also write personal accounts for publication in books or magazines.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3" name="Google Shape;203;p36"/>
          <p:cNvGraphicFramePr/>
          <p:nvPr>
            <p:extLst>
              <p:ext uri="{D42A27DB-BD31-4B8C-83A1-F6EECF244321}">
                <p14:modId xmlns:p14="http://schemas.microsoft.com/office/powerpoint/2010/main" val="1727627109"/>
              </p:ext>
            </p:extLst>
          </p:nvPr>
        </p:nvGraphicFramePr>
        <p:xfrm>
          <a:off x="507325" y="699832"/>
          <a:ext cx="8129350" cy="3047225"/>
        </p:xfrm>
        <a:graphic>
          <a:graphicData uri="http://schemas.openxmlformats.org/drawingml/2006/table">
            <a:tbl>
              <a:tblPr>
                <a:noFill/>
                <a:tableStyleId>{791210CE-26DC-49ED-B552-9E147441F219}</a:tableStyleId>
              </a:tblPr>
              <a:tblGrid>
                <a:gridCol w="1916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2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120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Message Board</a:t>
                      </a:r>
                      <a:endParaRPr sz="185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18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An online forum where users can post messages, replies, and comments on various topics.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18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Discussions and conversations on various topics, such as news, hobbies, interests, and specific niche communities.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24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To provide a platform for users to communicate and interact with one another, share information and opinions, and build online communities around specific interests.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AA4C9B47-123C-66D7-635B-3147B2A7A7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88975" y="4119818"/>
            <a:ext cx="647700" cy="6477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C62342A5-3EF8-6DFC-DD92-432FD6709BC3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6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8" name="Google Shape;208;p37"/>
          <p:cNvGraphicFramePr/>
          <p:nvPr>
            <p:extLst>
              <p:ext uri="{D42A27DB-BD31-4B8C-83A1-F6EECF244321}">
                <p14:modId xmlns:p14="http://schemas.microsoft.com/office/powerpoint/2010/main" val="613252745"/>
              </p:ext>
            </p:extLst>
          </p:nvPr>
        </p:nvGraphicFramePr>
        <p:xfrm>
          <a:off x="478465" y="806277"/>
          <a:ext cx="8240233" cy="1775400"/>
        </p:xfrm>
        <a:graphic>
          <a:graphicData uri="http://schemas.openxmlformats.org/drawingml/2006/table">
            <a:tbl>
              <a:tblPr>
                <a:noFill/>
                <a:tableStyleId>{791210CE-26DC-49ED-B552-9E147441F219}</a:tableStyleId>
              </a:tblPr>
              <a:tblGrid>
                <a:gridCol w="2052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88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2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  <a:endParaRPr sz="185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Anyone with access to the message board or forum, including registered members and guests.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2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  <a:endParaRPr sz="185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Users who have registered on the message board or forum and have permission to post messages and comments.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oogle Shape;203;p36">
            <a:extLst>
              <a:ext uri="{FF2B5EF4-FFF2-40B4-BE49-F238E27FC236}">
                <a16:creationId xmlns:a16="http://schemas.microsoft.com/office/drawing/2014/main" id="{95DE0E17-1845-152B-0190-BE4661532C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9562822"/>
              </p:ext>
            </p:extLst>
          </p:nvPr>
        </p:nvGraphicFramePr>
        <p:xfrm>
          <a:off x="507325" y="699832"/>
          <a:ext cx="8129350" cy="3217160"/>
        </p:xfrm>
        <a:graphic>
          <a:graphicData uri="http://schemas.openxmlformats.org/drawingml/2006/table">
            <a:tbl>
              <a:tblPr>
                <a:noFill/>
                <a:tableStyleId>{791210CE-26DC-49ED-B552-9E147441F219}</a:tableStyleId>
              </a:tblPr>
              <a:tblGrid>
                <a:gridCol w="18105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1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113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b="1" dirty="0">
                          <a:solidFill>
                            <a:srgbClr val="37415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Account</a:t>
                      </a:r>
                      <a:endParaRPr lang="en-US" sz="185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18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  <a:endParaRPr sz="18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dirty="0">
                          <a:solidFill>
                            <a:srgbClr val="37415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Narrative structure with a clear beginning, middle, and end. May use flashback or foreshadowing.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18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  <a:endParaRPr sz="185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dirty="0">
                          <a:solidFill>
                            <a:srgbClr val="37415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Personal experiences, reflections, emotions, and observations.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24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  <a:endParaRPr sz="18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dirty="0">
                          <a:solidFill>
                            <a:srgbClr val="37415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Entertainment, education, and communication of personal experiences or events.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Gráfico 4" descr="Círculo com seta para a esquerda estrutura de tópicos">
            <a:extLst>
              <a:ext uri="{FF2B5EF4-FFF2-40B4-BE49-F238E27FC236}">
                <a16:creationId xmlns:a16="http://schemas.microsoft.com/office/drawing/2014/main" id="{6E86D726-56EF-394F-34A1-FFBD393BB5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88975" y="4057473"/>
            <a:ext cx="647700" cy="6477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0EA95502-85E7-AE0A-4EA3-E24C7F92A27F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6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573636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oogle Shape;208;p37">
            <a:extLst>
              <a:ext uri="{FF2B5EF4-FFF2-40B4-BE49-F238E27FC236}">
                <a16:creationId xmlns:a16="http://schemas.microsoft.com/office/drawing/2014/main" id="{2DEFCF68-7D6E-9897-6A49-6FBA3E4E20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06484380"/>
              </p:ext>
            </p:extLst>
          </p:nvPr>
        </p:nvGraphicFramePr>
        <p:xfrm>
          <a:off x="393405" y="757786"/>
          <a:ext cx="8489107" cy="1493460"/>
        </p:xfrm>
        <a:graphic>
          <a:graphicData uri="http://schemas.openxmlformats.org/drawingml/2006/table">
            <a:tbl>
              <a:tblPr>
                <a:noFill/>
                <a:tableStyleId>{791210CE-26DC-49ED-B552-9E147441F219}</a:tableStyleId>
              </a:tblPr>
              <a:tblGrid>
                <a:gridCol w="2119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99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2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  <a:endParaRPr sz="185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dirty="0">
                          <a:solidFill>
                            <a:srgbClr val="37415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Listeners who are interested in personal stories or experiences.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2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  <a:endParaRPr sz="185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dirty="0">
                          <a:solidFill>
                            <a:srgbClr val="37415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Individuals who have a personal story or experience to share. Speakers who are skilled at storytelling.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6837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50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Language Topics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460</Words>
  <Application>Microsoft Office PowerPoint</Application>
  <PresentationFormat>Apresentação na tela (16:9)</PresentationFormat>
  <Paragraphs>52</Paragraphs>
  <Slides>10</Slides>
  <Notes>8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Raleway</vt:lpstr>
      <vt:lpstr>Roboto</vt:lpstr>
      <vt:lpstr>Arial</vt:lpstr>
      <vt:lpstr>Lato</vt:lpstr>
      <vt:lpstr>Streamline</vt:lpstr>
      <vt:lpstr>6º ano</vt:lpstr>
      <vt:lpstr>Discourse Genres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Language Topics 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6º ano</dc:title>
  <dc:creator>maestro01</dc:creator>
  <cp:lastModifiedBy> </cp:lastModifiedBy>
  <cp:revision>6</cp:revision>
  <dcterms:modified xsi:type="dcterms:W3CDTF">2023-06-21T14:10:52Z</dcterms:modified>
</cp:coreProperties>
</file>