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6"/>
  </p:notesMasterIdLst>
  <p:sldIdLst>
    <p:sldId id="256" r:id="rId2"/>
    <p:sldId id="257" r:id="rId3"/>
    <p:sldId id="273" r:id="rId4"/>
    <p:sldId id="274" r:id="rId5"/>
    <p:sldId id="275" r:id="rId6"/>
    <p:sldId id="276" r:id="rId7"/>
    <p:sldId id="320" r:id="rId8"/>
    <p:sldId id="321" r:id="rId9"/>
    <p:sldId id="293" r:id="rId10"/>
    <p:sldId id="303" r:id="rId11"/>
    <p:sldId id="305" r:id="rId12"/>
    <p:sldId id="324" r:id="rId13"/>
    <p:sldId id="325" r:id="rId14"/>
    <p:sldId id="309" r:id="rId15"/>
  </p:sldIdLst>
  <p:sldSz cx="9144000" cy="5143500" type="screen16x9"/>
  <p:notesSz cx="6858000" cy="9144000"/>
  <p:embeddedFontLst>
    <p:embeddedFont>
      <p:font typeface="Lato" panose="020F0502020204030203" pitchFamily="34" charset="0"/>
      <p:regular r:id="rId17"/>
      <p:bold r:id="rId18"/>
      <p:italic r:id="rId19"/>
      <p:boldItalic r:id="rId20"/>
    </p:embeddedFont>
    <p:embeddedFont>
      <p:font typeface="Raleway" pitchFamily="2" charset="0"/>
      <p:regular r:id="rId21"/>
      <p:bold r:id="rId22"/>
      <p:italic r:id="rId23"/>
      <p:boldItalic r:id="rId24"/>
    </p:embeddedFont>
    <p:embeddedFont>
      <p:font typeface="Roboto" panose="02000000000000000000" pitchFamily="2" charset="0"/>
      <p:regular r:id="rId25"/>
      <p:bold r:id="rId26"/>
      <p:italic r:id="rId27"/>
      <p:boldItalic r:id="rId2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1A69BC6-335A-CE9C-4832-E4AB18EA5AA4}" v="12" dt="2023-05-23T13:49:43.979"/>
  </p1510:revLst>
</p1510:revInfo>
</file>

<file path=ppt/tableStyles.xml><?xml version="1.0" encoding="utf-8"?>
<a:tblStyleLst xmlns:a="http://schemas.openxmlformats.org/drawingml/2006/main" def="{791210CE-26DC-49ED-B552-9E147441F219}">
  <a:tblStyle styleId="{791210CE-26DC-49ED-B552-9E147441F21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2583F541-FA07-4EA4-B509-CEA0386C5829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81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26" Type="http://schemas.openxmlformats.org/officeDocument/2006/relationships/font" Target="fonts/font10.fntdata"/><Relationship Id="rId3" Type="http://schemas.openxmlformats.org/officeDocument/2006/relationships/slide" Target="slides/slide2.xml"/><Relationship Id="rId21" Type="http://schemas.openxmlformats.org/officeDocument/2006/relationships/font" Target="fonts/font5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5" Type="http://schemas.openxmlformats.org/officeDocument/2006/relationships/font" Target="fonts/font9.fntdata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4.fntdata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8.fntdata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7.fntdata"/><Relationship Id="rId28" Type="http://schemas.openxmlformats.org/officeDocument/2006/relationships/font" Target="fonts/font12.fntdata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6.fntdata"/><Relationship Id="rId27" Type="http://schemas.openxmlformats.org/officeDocument/2006/relationships/font" Target="fonts/font11.fntdata"/><Relationship Id="rId30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g1e25e62d4f2_3_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6" name="Google Shape;336;g1e25e62d4f2_3_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052418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g1e25e62d4f2_3_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6" name="Google Shape;336;g1e25e62d4f2_3_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401509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g1e25e62d4f2_3_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2" name="Google Shape;362;g1e25e62d4f2_3_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1e28574c45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1e28574c45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1e25e62d4f2_3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1e25e62d4f2_3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1e2c0a1ec25_0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Google Shape;176;g1e2c0a1ec25_0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1e25e62d4f2_3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Google Shape;181;g1e25e62d4f2_3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1e2c0a1ec25_0_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g1e2c0a1ec25_0_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g1e28574c458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1" name="Google Shape;271;g1e28574c458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g1e25e62d4f2_3_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4" name="Google Shape;324;g1e25e62d4f2_3_7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g1e25e62d4f2_3_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6" name="Google Shape;336;g1e25e62d4f2_3_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lt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dk1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7" name="Google Shape;77;p11"/>
          <p:cNvSpPr txBox="1">
            <a:spLocks noGrp="1"/>
          </p:cNvSpPr>
          <p:nvPr>
            <p:ph type="title" hasCustomPrompt="1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>
            <a:spLocks noGrp="1"/>
          </p:cNvSpPr>
          <p:nvPr>
            <p:ph type="body" idx="1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9" name="Google Shape;79;p1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Google Shape;19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" name="Google Shape;21;p3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3" name="Google Shape;33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Google Shape;34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6" name="Google Shape;36;p5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body" idx="1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body" idx="2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2" name="Google Shape;42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" name="Google Shape;45;p6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2" name="Google Shape;52;p7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body" idx="1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3"/>
        </a:solid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9" name="Google Shape;59;p8"/>
          <p:cNvSpPr txBox="1">
            <a:spLocks noGrp="1"/>
          </p:cNvSpPr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0" name="Google Shape;60;p8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3" name="Google Shape;63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6" name="Google Shape;66;p9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subTitle" idx="1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68" name="Google Shape;68;p9"/>
          <p:cNvSpPr txBox="1">
            <a:spLocks noGrp="1"/>
          </p:cNvSpPr>
          <p:nvPr>
            <p:ph type="body" idx="2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9" name="Google Shape;69;p9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>
            <a:spLocks noGrp="1"/>
          </p:cNvSpPr>
          <p:nvPr>
            <p:ph type="body" idx="1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72" name="Google Shape;72;p10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treamline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sv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sv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sv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900"/>
              <a:t>6º ano</a:t>
            </a:r>
            <a:endParaRPr sz="5900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AE1A9E87-6559-DA87-344B-082C0756581E}"/>
              </a:ext>
            </a:extLst>
          </p:cNvPr>
          <p:cNvSpPr txBox="1"/>
          <p:nvPr/>
        </p:nvSpPr>
        <p:spPr>
          <a:xfrm>
            <a:off x="3911203" y="67469"/>
            <a:ext cx="1330325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 b="1" dirty="0"/>
              <a:t>CONJUNTO 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60"/>
          <p:cNvSpPr txBox="1"/>
          <p:nvPr/>
        </p:nvSpPr>
        <p:spPr>
          <a:xfrm>
            <a:off x="857250" y="163875"/>
            <a:ext cx="7261500" cy="9540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000" dirty="0">
                <a:solidFill>
                  <a:srgbClr val="4A86E8"/>
                </a:solidFill>
                <a:latin typeface="Roboto"/>
                <a:ea typeface="Roboto"/>
                <a:cs typeface="Roboto"/>
                <a:sym typeface="Lato"/>
              </a:rPr>
              <a:t>Simple Present</a:t>
            </a:r>
          </a:p>
        </p:txBody>
      </p:sp>
      <p:sp>
        <p:nvSpPr>
          <p:cNvPr id="327" name="Google Shape;327;p60"/>
          <p:cNvSpPr txBox="1"/>
          <p:nvPr/>
        </p:nvSpPr>
        <p:spPr>
          <a:xfrm>
            <a:off x="669850" y="1109375"/>
            <a:ext cx="7772401" cy="31700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dirty="0">
                <a:latin typeface="+mn-lt"/>
                <a:ea typeface="Lato"/>
                <a:cs typeface="Lato"/>
                <a:sym typeface="Lato"/>
              </a:rPr>
              <a:t>O </a:t>
            </a:r>
            <a:r>
              <a:rPr lang="pt-BR" sz="2000" i="1" dirty="0" err="1">
                <a:latin typeface="+mn-lt"/>
                <a:ea typeface="Lato"/>
                <a:cs typeface="Lato"/>
                <a:sym typeface="Lato"/>
              </a:rPr>
              <a:t>simple</a:t>
            </a:r>
            <a:r>
              <a:rPr lang="pt-BR" sz="2000" i="1" dirty="0">
                <a:latin typeface="+mn-lt"/>
                <a:ea typeface="Lato"/>
                <a:cs typeface="Lato"/>
                <a:sym typeface="Lato"/>
              </a:rPr>
              <a:t> </a:t>
            </a:r>
            <a:r>
              <a:rPr lang="pt-BR" sz="2000" i="1" dirty="0" err="1">
                <a:latin typeface="+mn-lt"/>
                <a:ea typeface="Lato"/>
                <a:cs typeface="Lato"/>
                <a:sym typeface="Lato"/>
              </a:rPr>
              <a:t>present</a:t>
            </a:r>
            <a:r>
              <a:rPr lang="pt-BR" sz="2000" i="1" dirty="0">
                <a:latin typeface="+mn-lt"/>
                <a:ea typeface="Lato"/>
                <a:cs typeface="Lato"/>
                <a:sym typeface="Lato"/>
              </a:rPr>
              <a:t> </a:t>
            </a:r>
            <a:r>
              <a:rPr lang="pt-BR" sz="2000" dirty="0">
                <a:latin typeface="+mn-lt"/>
                <a:ea typeface="Lato"/>
                <a:cs typeface="Lato"/>
                <a:sym typeface="Lato"/>
              </a:rPr>
              <a:t>é usado para descrever ações habituais, rotinas e fatos.</a:t>
            </a:r>
            <a:endParaRPr sz="2000" dirty="0">
              <a:latin typeface="+mn-lt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latin typeface="+mn-lt"/>
              <a:ea typeface="Lato"/>
              <a:cs typeface="Lato"/>
              <a:sym typeface="Lato"/>
            </a:endParaRPr>
          </a:p>
          <a:p>
            <a:pPr>
              <a:lnSpc>
                <a:spcPct val="200000"/>
              </a:lnSpc>
            </a:pPr>
            <a:r>
              <a:rPr lang="en-US" sz="2000" i="1" dirty="0">
                <a:latin typeface="+mn-lt"/>
                <a:ea typeface="Lato"/>
                <a:cs typeface="Lato"/>
                <a:sym typeface="Lato"/>
              </a:rPr>
              <a:t>I </a:t>
            </a:r>
            <a:r>
              <a:rPr lang="en-US" sz="2000" b="1" i="1" dirty="0">
                <a:latin typeface="+mn-lt"/>
                <a:ea typeface="Lato"/>
                <a:cs typeface="Lato"/>
                <a:sym typeface="Lato"/>
              </a:rPr>
              <a:t>take</a:t>
            </a:r>
            <a:r>
              <a:rPr lang="en-US" sz="2000" i="1" dirty="0">
                <a:latin typeface="+mn-lt"/>
                <a:ea typeface="Lato"/>
                <a:cs typeface="Lato"/>
                <a:sym typeface="Lato"/>
              </a:rPr>
              <a:t> the bus everyday at 7am. </a:t>
            </a:r>
          </a:p>
          <a:p>
            <a:pPr marL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i="1" dirty="0">
                <a:latin typeface="+mn-lt"/>
                <a:ea typeface="Lato"/>
                <a:cs typeface="Lato"/>
                <a:sym typeface="Lato"/>
              </a:rPr>
              <a:t>He </a:t>
            </a:r>
            <a:r>
              <a:rPr lang="pt-BR" sz="2000" b="1" i="1" dirty="0">
                <a:latin typeface="+mn-lt"/>
                <a:ea typeface="Lato"/>
                <a:cs typeface="Lato"/>
                <a:sym typeface="Lato"/>
              </a:rPr>
              <a:t>drinks</a:t>
            </a:r>
            <a:r>
              <a:rPr lang="pt-BR" sz="2000" i="1" dirty="0">
                <a:latin typeface="+mn-lt"/>
                <a:ea typeface="Lato"/>
                <a:cs typeface="Lato"/>
                <a:sym typeface="Lato"/>
              </a:rPr>
              <a:t> </a:t>
            </a:r>
            <a:r>
              <a:rPr lang="pt-BR" sz="2000" i="1" dirty="0" err="1">
                <a:latin typeface="+mn-lt"/>
                <a:ea typeface="Lato"/>
                <a:cs typeface="Lato"/>
                <a:sym typeface="Lato"/>
              </a:rPr>
              <a:t>coffee</a:t>
            </a:r>
            <a:r>
              <a:rPr lang="pt-BR" sz="2000" i="1" dirty="0">
                <a:latin typeface="+mn-lt"/>
                <a:ea typeface="Lato"/>
                <a:cs typeface="Lato"/>
                <a:sym typeface="Lato"/>
              </a:rPr>
              <a:t> at </a:t>
            </a:r>
            <a:r>
              <a:rPr lang="pt-BR" sz="2000" i="1" dirty="0" err="1">
                <a:latin typeface="+mn-lt"/>
                <a:ea typeface="Lato"/>
                <a:cs typeface="Lato"/>
                <a:sym typeface="Lato"/>
              </a:rPr>
              <a:t>breakfast</a:t>
            </a:r>
            <a:r>
              <a:rPr lang="pt-BR" sz="2000" i="1" dirty="0">
                <a:latin typeface="+mn-lt"/>
                <a:ea typeface="Lato"/>
                <a:cs typeface="Lato"/>
                <a:sym typeface="Lato"/>
              </a:rPr>
              <a:t>. </a:t>
            </a:r>
            <a:endParaRPr sz="2000" i="1" dirty="0">
              <a:latin typeface="+mn-lt"/>
              <a:ea typeface="Lato"/>
              <a:cs typeface="Lato"/>
              <a:sym typeface="Lato"/>
            </a:endParaRPr>
          </a:p>
          <a:p>
            <a:pPr marL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i="1" dirty="0" err="1">
                <a:latin typeface="+mn-lt"/>
                <a:ea typeface="Lato"/>
                <a:cs typeface="Lato"/>
                <a:sym typeface="Lato"/>
              </a:rPr>
              <a:t>Water</a:t>
            </a:r>
            <a:r>
              <a:rPr lang="pt-BR" sz="2000" i="1" dirty="0">
                <a:latin typeface="+mn-lt"/>
                <a:ea typeface="Lato"/>
                <a:cs typeface="Lato"/>
                <a:sym typeface="Lato"/>
              </a:rPr>
              <a:t> </a:t>
            </a:r>
            <a:r>
              <a:rPr lang="pt-BR" sz="2000" b="1" i="1" dirty="0" err="1">
                <a:latin typeface="+mn-lt"/>
                <a:ea typeface="Lato"/>
                <a:cs typeface="Lato"/>
                <a:sym typeface="Lato"/>
              </a:rPr>
              <a:t>boils</a:t>
            </a:r>
            <a:r>
              <a:rPr lang="pt-BR" sz="2000" i="1" dirty="0">
                <a:latin typeface="+mn-lt"/>
                <a:ea typeface="Lato"/>
                <a:cs typeface="Lato"/>
                <a:sym typeface="Lato"/>
              </a:rPr>
              <a:t> at 100° C. </a:t>
            </a:r>
            <a:endParaRPr sz="1900" i="1" dirty="0"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2" name="Gráfico 1" descr="Círculo com seta para a esquerda estrutura de tópicos">
            <a:extLst>
              <a:ext uri="{FF2B5EF4-FFF2-40B4-BE49-F238E27FC236}">
                <a16:creationId xmlns:a16="http://schemas.microsoft.com/office/drawing/2014/main" id="{5F6E62DE-BC03-B8AF-FE0F-541696AB56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379973" y="4187134"/>
            <a:ext cx="647700" cy="647700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AF376ECD-1BB8-9FAA-A683-80B89D2CE4B5}"/>
              </a:ext>
            </a:extLst>
          </p:cNvPr>
          <p:cNvSpPr txBox="1"/>
          <p:nvPr/>
        </p:nvSpPr>
        <p:spPr>
          <a:xfrm>
            <a:off x="432650" y="217173"/>
            <a:ext cx="5565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Unit 5</a:t>
            </a:r>
            <a:endParaRPr lang="en-US" sz="11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p62"/>
          <p:cNvSpPr txBox="1"/>
          <p:nvPr/>
        </p:nvSpPr>
        <p:spPr>
          <a:xfrm flipH="1">
            <a:off x="616689" y="588409"/>
            <a:ext cx="7612699" cy="56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500" b="1" dirty="0">
                <a:solidFill>
                  <a:srgbClr val="92D050"/>
                </a:solidFill>
                <a:latin typeface="+mj-lt"/>
                <a:ea typeface="Lato"/>
                <a:cs typeface="Lato"/>
                <a:sym typeface="Lato"/>
              </a:rPr>
              <a:t>Afirmativa</a:t>
            </a:r>
            <a:r>
              <a:rPr lang="pt-BR" sz="2500" b="1" dirty="0">
                <a:latin typeface="Lato"/>
                <a:ea typeface="Lato"/>
                <a:cs typeface="Lato"/>
                <a:sym typeface="Lato"/>
              </a:rPr>
              <a:t> </a:t>
            </a:r>
            <a:endParaRPr sz="2500" b="1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9" name="Google Shape;339;p62"/>
          <p:cNvSpPr txBox="1"/>
          <p:nvPr/>
        </p:nvSpPr>
        <p:spPr>
          <a:xfrm>
            <a:off x="616689" y="1285399"/>
            <a:ext cx="7208874" cy="30187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dirty="0">
                <a:latin typeface="+mj-lt"/>
                <a:ea typeface="Lato"/>
                <a:cs typeface="Lato"/>
                <a:sym typeface="Lato"/>
              </a:rPr>
              <a:t>Aos verbos acrescentamos </a:t>
            </a:r>
            <a:r>
              <a:rPr lang="pt-BR" sz="2000" b="1" i="1" dirty="0">
                <a:latin typeface="+mj-lt"/>
                <a:ea typeface="Lato"/>
                <a:cs typeface="Lato"/>
                <a:sym typeface="Lato"/>
              </a:rPr>
              <a:t>-s</a:t>
            </a:r>
            <a:r>
              <a:rPr lang="pt-BR" sz="2000" dirty="0">
                <a:latin typeface="+mj-lt"/>
                <a:ea typeface="Lato"/>
                <a:cs typeface="Lato"/>
                <a:sym typeface="Lato"/>
              </a:rPr>
              <a:t> quando o sujeito é </a:t>
            </a:r>
            <a:r>
              <a:rPr lang="pt-BR" sz="2000" b="1" i="1" dirty="0" err="1">
                <a:latin typeface="+mj-lt"/>
                <a:ea typeface="Lato"/>
                <a:cs typeface="Lato"/>
                <a:sym typeface="Lato"/>
              </a:rPr>
              <a:t>he</a:t>
            </a:r>
            <a:r>
              <a:rPr lang="pt-BR" sz="2000" b="1" i="1" dirty="0">
                <a:latin typeface="+mj-lt"/>
                <a:ea typeface="Lato"/>
                <a:cs typeface="Lato"/>
                <a:sym typeface="Lato"/>
              </a:rPr>
              <a:t>/</a:t>
            </a:r>
            <a:r>
              <a:rPr lang="pt-BR" sz="2000" b="1" i="1" dirty="0" err="1">
                <a:latin typeface="+mj-lt"/>
                <a:ea typeface="Lato"/>
                <a:cs typeface="Lato"/>
                <a:sym typeface="Lato"/>
              </a:rPr>
              <a:t>she</a:t>
            </a:r>
            <a:r>
              <a:rPr lang="pt-BR" sz="2000" b="1" i="1" dirty="0">
                <a:latin typeface="+mj-lt"/>
                <a:ea typeface="Lato"/>
                <a:cs typeface="Lato"/>
                <a:sym typeface="Lato"/>
              </a:rPr>
              <a:t>/it</a:t>
            </a:r>
            <a:r>
              <a:rPr lang="pt-BR" sz="2000" dirty="0">
                <a:latin typeface="+mj-lt"/>
                <a:ea typeface="Lato"/>
                <a:cs typeface="Lato"/>
                <a:sym typeface="Lato"/>
              </a:rPr>
              <a:t>, levando-se em consideração a ortografia. </a:t>
            </a:r>
            <a:r>
              <a:rPr lang="pt-BR" sz="2000" dirty="0">
                <a:highlight>
                  <a:srgbClr val="FFFFFF"/>
                </a:highlight>
                <a:latin typeface="+mj-lt"/>
              </a:rPr>
              <a:t>Compare: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highlight>
                <a:srgbClr val="FFFFFF"/>
              </a:highlight>
              <a:latin typeface="+mj-lt"/>
            </a:endParaRPr>
          </a:p>
          <a:p>
            <a:pPr marL="0" lvl="0" indent="0" algn="l" rtl="0">
              <a:lnSpc>
                <a:spcPct val="115000"/>
              </a:lnSpc>
              <a:spcBef>
                <a:spcPts val="1100"/>
              </a:spcBef>
              <a:spcAft>
                <a:spcPts val="0"/>
              </a:spcAft>
              <a:buNone/>
            </a:pPr>
            <a:r>
              <a:rPr lang="pt-BR" sz="2000" i="1" dirty="0">
                <a:highlight>
                  <a:srgbClr val="FFFFFF"/>
                </a:highlight>
                <a:latin typeface="+mj-lt"/>
              </a:rPr>
              <a:t>I </a:t>
            </a:r>
            <a:r>
              <a:rPr lang="pt-BR" sz="2000" i="1" dirty="0" err="1">
                <a:highlight>
                  <a:srgbClr val="FFFFFF"/>
                </a:highlight>
                <a:latin typeface="+mj-lt"/>
              </a:rPr>
              <a:t>kis</a:t>
            </a:r>
            <a:r>
              <a:rPr lang="pt-BR" sz="2000" b="1" i="1" dirty="0" err="1">
                <a:highlight>
                  <a:srgbClr val="FFFFFF"/>
                </a:highlight>
                <a:latin typeface="+mj-lt"/>
              </a:rPr>
              <a:t>s</a:t>
            </a:r>
            <a:r>
              <a:rPr lang="pt-BR" sz="2000" i="1" dirty="0">
                <a:highlight>
                  <a:srgbClr val="FFFFFF"/>
                </a:highlight>
                <a:latin typeface="+mj-lt"/>
              </a:rPr>
              <a:t>		He </a:t>
            </a:r>
            <a:r>
              <a:rPr lang="pt-BR" sz="2000" i="1" dirty="0" err="1">
                <a:solidFill>
                  <a:schemeClr val="bg2"/>
                </a:solidFill>
                <a:highlight>
                  <a:srgbClr val="FFFFFF"/>
                </a:highlight>
                <a:latin typeface="+mj-lt"/>
              </a:rPr>
              <a:t>kiss</a:t>
            </a:r>
            <a:r>
              <a:rPr lang="pt-BR" sz="2000" b="1" i="1" dirty="0" err="1">
                <a:solidFill>
                  <a:schemeClr val="bg2"/>
                </a:solidFill>
                <a:highlight>
                  <a:srgbClr val="FFFFFF"/>
                </a:highlight>
                <a:latin typeface="+mj-lt"/>
              </a:rPr>
              <a:t>es</a:t>
            </a:r>
            <a:endParaRPr sz="2000" b="1" i="1" dirty="0">
              <a:solidFill>
                <a:schemeClr val="bg2"/>
              </a:solidFill>
              <a:highlight>
                <a:srgbClr val="FFFFFF"/>
              </a:highlight>
              <a:latin typeface="+mj-lt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i="1" dirty="0">
                <a:solidFill>
                  <a:schemeClr val="bg2"/>
                </a:solidFill>
                <a:highlight>
                  <a:srgbClr val="FFFFFF"/>
                </a:highlight>
                <a:latin typeface="+mj-lt"/>
              </a:rPr>
              <a:t>You </a:t>
            </a:r>
            <a:r>
              <a:rPr lang="pt-BR" sz="2000" i="1" dirty="0" err="1">
                <a:solidFill>
                  <a:schemeClr val="bg2"/>
                </a:solidFill>
                <a:highlight>
                  <a:srgbClr val="FFFFFF"/>
                </a:highlight>
                <a:latin typeface="+mj-lt"/>
              </a:rPr>
              <a:t>fi</a:t>
            </a:r>
            <a:r>
              <a:rPr lang="pt-BR" sz="2000" b="1" i="1" dirty="0" err="1">
                <a:solidFill>
                  <a:schemeClr val="bg2"/>
                </a:solidFill>
                <a:highlight>
                  <a:srgbClr val="FFFFFF"/>
                </a:highlight>
                <a:latin typeface="+mj-lt"/>
              </a:rPr>
              <a:t>x</a:t>
            </a:r>
            <a:r>
              <a:rPr lang="pt-BR" sz="2000" i="1" dirty="0">
                <a:solidFill>
                  <a:schemeClr val="bg2"/>
                </a:solidFill>
                <a:highlight>
                  <a:srgbClr val="FFFFFF"/>
                </a:highlight>
                <a:latin typeface="+mj-lt"/>
              </a:rPr>
              <a:t>		She fix</a:t>
            </a:r>
            <a:r>
              <a:rPr lang="pt-BR" sz="2000" b="1" i="1" dirty="0">
                <a:solidFill>
                  <a:schemeClr val="bg2"/>
                </a:solidFill>
                <a:highlight>
                  <a:srgbClr val="FFFFFF"/>
                </a:highlight>
                <a:latin typeface="+mj-lt"/>
              </a:rPr>
              <a:t>es</a:t>
            </a:r>
            <a:endParaRPr sz="2000" b="1" i="1" dirty="0">
              <a:solidFill>
                <a:schemeClr val="bg2"/>
              </a:solidFill>
              <a:highlight>
                <a:srgbClr val="FFFFFF"/>
              </a:highlight>
              <a:latin typeface="+mj-lt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i="1" dirty="0">
                <a:solidFill>
                  <a:schemeClr val="bg2"/>
                </a:solidFill>
                <a:highlight>
                  <a:srgbClr val="FFFFFF"/>
                </a:highlight>
                <a:latin typeface="+mj-lt"/>
              </a:rPr>
              <a:t>They </a:t>
            </a:r>
            <a:r>
              <a:rPr lang="pt-BR" sz="2000" i="1" dirty="0" err="1">
                <a:solidFill>
                  <a:schemeClr val="bg2"/>
                </a:solidFill>
                <a:highlight>
                  <a:srgbClr val="FFFFFF"/>
                </a:highlight>
                <a:latin typeface="+mj-lt"/>
              </a:rPr>
              <a:t>watc</a:t>
            </a:r>
            <a:r>
              <a:rPr lang="pt-BR" sz="2000" b="1" i="1" dirty="0" err="1">
                <a:solidFill>
                  <a:schemeClr val="bg2"/>
                </a:solidFill>
                <a:highlight>
                  <a:srgbClr val="FFFFFF"/>
                </a:highlight>
                <a:latin typeface="+mj-lt"/>
              </a:rPr>
              <a:t>h</a:t>
            </a:r>
            <a:r>
              <a:rPr lang="pt-BR" sz="2000" i="1" dirty="0">
                <a:solidFill>
                  <a:schemeClr val="bg2"/>
                </a:solidFill>
                <a:highlight>
                  <a:srgbClr val="FFFFFF"/>
                </a:highlight>
                <a:latin typeface="+mj-lt"/>
              </a:rPr>
              <a:t>	He </a:t>
            </a:r>
            <a:r>
              <a:rPr lang="pt-BR" sz="2000" i="1" dirty="0" err="1">
                <a:solidFill>
                  <a:schemeClr val="bg2"/>
                </a:solidFill>
                <a:highlight>
                  <a:srgbClr val="FFFFFF"/>
                </a:highlight>
                <a:latin typeface="+mj-lt"/>
              </a:rPr>
              <a:t>watch</a:t>
            </a:r>
            <a:r>
              <a:rPr lang="pt-BR" sz="2000" b="1" i="1" dirty="0" err="1">
                <a:solidFill>
                  <a:schemeClr val="bg2"/>
                </a:solidFill>
                <a:highlight>
                  <a:srgbClr val="FFFFFF"/>
                </a:highlight>
                <a:latin typeface="+mj-lt"/>
              </a:rPr>
              <a:t>es</a:t>
            </a:r>
            <a:endParaRPr sz="2000" b="1" i="1" dirty="0">
              <a:solidFill>
                <a:schemeClr val="bg2"/>
              </a:solidFill>
              <a:highlight>
                <a:srgbClr val="FFFFFF"/>
              </a:highlight>
              <a:latin typeface="+mj-lt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i="1" dirty="0">
                <a:solidFill>
                  <a:schemeClr val="bg2"/>
                </a:solidFill>
                <a:highlight>
                  <a:srgbClr val="FFFFFF"/>
                </a:highlight>
                <a:latin typeface="+mj-lt"/>
              </a:rPr>
              <a:t>I g</a:t>
            </a:r>
            <a:r>
              <a:rPr lang="pt-BR" sz="2000" b="1" i="1" dirty="0">
                <a:solidFill>
                  <a:schemeClr val="bg2"/>
                </a:solidFill>
                <a:highlight>
                  <a:srgbClr val="FFFFFF"/>
                </a:highlight>
                <a:latin typeface="+mj-lt"/>
              </a:rPr>
              <a:t>o</a:t>
            </a:r>
            <a:r>
              <a:rPr lang="pt-BR" sz="2000" i="1" dirty="0">
                <a:solidFill>
                  <a:schemeClr val="bg2"/>
                </a:solidFill>
                <a:highlight>
                  <a:srgbClr val="FFFFFF"/>
                </a:highlight>
                <a:latin typeface="+mj-lt"/>
              </a:rPr>
              <a:t>		He </a:t>
            </a:r>
            <a:r>
              <a:rPr lang="pt-BR" sz="2000" i="1" dirty="0" err="1">
                <a:solidFill>
                  <a:schemeClr val="bg2"/>
                </a:solidFill>
                <a:highlight>
                  <a:srgbClr val="FFFFFF"/>
                </a:highlight>
                <a:latin typeface="+mj-lt"/>
              </a:rPr>
              <a:t>go</a:t>
            </a:r>
            <a:r>
              <a:rPr lang="pt-BR" sz="2000" b="1" i="1" dirty="0" err="1">
                <a:solidFill>
                  <a:schemeClr val="bg2"/>
                </a:solidFill>
                <a:highlight>
                  <a:srgbClr val="FFFFFF"/>
                </a:highlight>
                <a:latin typeface="+mj-lt"/>
              </a:rPr>
              <a:t>es</a:t>
            </a:r>
            <a:endParaRPr lang="pt-BR" sz="2000" b="1" i="1" dirty="0">
              <a:solidFill>
                <a:schemeClr val="bg2"/>
              </a:solidFill>
              <a:highlight>
                <a:srgbClr val="FFFFFF"/>
              </a:highlight>
              <a:latin typeface="+mj-lt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i="1" dirty="0">
                <a:solidFill>
                  <a:schemeClr val="bg2"/>
                </a:solidFill>
                <a:latin typeface="+mj-lt"/>
                <a:ea typeface="Lato"/>
                <a:cs typeface="Lato"/>
                <a:sym typeface="Lato"/>
              </a:rPr>
              <a:t>You </a:t>
            </a:r>
            <a:r>
              <a:rPr lang="pt-BR" sz="2000" i="1" dirty="0" err="1">
                <a:solidFill>
                  <a:schemeClr val="bg2"/>
                </a:solidFill>
                <a:latin typeface="+mj-lt"/>
                <a:ea typeface="Lato"/>
                <a:cs typeface="Lato"/>
                <a:sym typeface="Lato"/>
              </a:rPr>
              <a:t>stud</a:t>
            </a:r>
            <a:r>
              <a:rPr lang="pt-BR" sz="2000" b="1" i="1" dirty="0" err="1">
                <a:solidFill>
                  <a:schemeClr val="bg2"/>
                </a:solidFill>
                <a:latin typeface="+mj-lt"/>
                <a:ea typeface="Lato"/>
                <a:cs typeface="Lato"/>
                <a:sym typeface="Lato"/>
              </a:rPr>
              <a:t>y</a:t>
            </a:r>
            <a:r>
              <a:rPr lang="pt-BR" sz="2000" i="1" dirty="0">
                <a:solidFill>
                  <a:schemeClr val="bg2"/>
                </a:solidFill>
                <a:latin typeface="+mj-lt"/>
                <a:ea typeface="Lato"/>
                <a:cs typeface="Lato"/>
                <a:sym typeface="Lato"/>
              </a:rPr>
              <a:t>	She </a:t>
            </a:r>
            <a:r>
              <a:rPr lang="pt-BR" sz="2000" i="1" dirty="0" err="1">
                <a:solidFill>
                  <a:schemeClr val="bg2"/>
                </a:solidFill>
                <a:latin typeface="+mj-lt"/>
                <a:ea typeface="Lato"/>
                <a:cs typeface="Lato"/>
                <a:sym typeface="Lato"/>
              </a:rPr>
              <a:t>stud</a:t>
            </a:r>
            <a:r>
              <a:rPr lang="pt-BR" sz="2000" b="1" i="1" dirty="0" err="1">
                <a:solidFill>
                  <a:schemeClr val="bg2"/>
                </a:solidFill>
                <a:latin typeface="+mj-lt"/>
                <a:ea typeface="Lato"/>
                <a:cs typeface="Lato"/>
                <a:sym typeface="Lato"/>
              </a:rPr>
              <a:t>ies</a:t>
            </a:r>
            <a:endParaRPr sz="2000" b="1" i="1" dirty="0">
              <a:solidFill>
                <a:schemeClr val="bg2"/>
              </a:solidFill>
              <a:latin typeface="+mj-lt"/>
              <a:ea typeface="Lato"/>
              <a:cs typeface="Lato"/>
              <a:sym typeface="Lato"/>
            </a:endParaRPr>
          </a:p>
        </p:txBody>
      </p:sp>
      <p:pic>
        <p:nvPicPr>
          <p:cNvPr id="2" name="Gráfico 1" descr="Círculo com seta para a esquerda estrutura de tópicos">
            <a:extLst>
              <a:ext uri="{FF2B5EF4-FFF2-40B4-BE49-F238E27FC236}">
                <a16:creationId xmlns:a16="http://schemas.microsoft.com/office/drawing/2014/main" id="{D0BFC73B-1F71-6EA9-19F8-C6B386D908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379973" y="4187134"/>
            <a:ext cx="647700" cy="6477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p62"/>
          <p:cNvSpPr txBox="1"/>
          <p:nvPr/>
        </p:nvSpPr>
        <p:spPr>
          <a:xfrm flipH="1">
            <a:off x="616689" y="471451"/>
            <a:ext cx="7612699" cy="56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500" b="1" dirty="0">
                <a:solidFill>
                  <a:srgbClr val="FF0000"/>
                </a:solidFill>
                <a:latin typeface="+mj-lt"/>
                <a:ea typeface="Lato"/>
                <a:cs typeface="Lato"/>
                <a:sym typeface="Lato"/>
              </a:rPr>
              <a:t>Negativa</a:t>
            </a:r>
            <a:r>
              <a:rPr lang="pt-BR" sz="2500" b="1" dirty="0">
                <a:latin typeface="Lato"/>
                <a:ea typeface="Lato"/>
                <a:cs typeface="Lato"/>
                <a:sym typeface="Lato"/>
              </a:rPr>
              <a:t> </a:t>
            </a:r>
            <a:endParaRPr sz="2500" b="1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9" name="Google Shape;339;p62"/>
          <p:cNvSpPr txBox="1"/>
          <p:nvPr/>
        </p:nvSpPr>
        <p:spPr>
          <a:xfrm>
            <a:off x="616689" y="1213701"/>
            <a:ext cx="7208874" cy="2716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dirty="0">
                <a:latin typeface="+mj-lt"/>
                <a:ea typeface="Lato"/>
                <a:cs typeface="Lato"/>
                <a:sym typeface="Lato"/>
              </a:rPr>
              <a:t>Para formar a negativa, usa-se o verbo auxiliar </a:t>
            </a:r>
            <a:r>
              <a:rPr lang="pt-BR" sz="2000" b="1" i="1" dirty="0">
                <a:latin typeface="+mj-lt"/>
                <a:ea typeface="Lato"/>
                <a:cs typeface="Lato"/>
                <a:sym typeface="Lato"/>
              </a:rPr>
              <a:t>do</a:t>
            </a:r>
            <a:r>
              <a:rPr lang="pt-BR" sz="2000" dirty="0">
                <a:latin typeface="+mj-lt"/>
                <a:ea typeface="Lato"/>
                <a:cs typeface="Lato"/>
                <a:sym typeface="Lato"/>
              </a:rPr>
              <a:t>. Para </a:t>
            </a:r>
            <a:r>
              <a:rPr lang="pt-BR" sz="2000" b="1" i="1" dirty="0" err="1">
                <a:latin typeface="+mj-lt"/>
                <a:ea typeface="Lato"/>
                <a:cs typeface="Lato"/>
                <a:sym typeface="Lato"/>
              </a:rPr>
              <a:t>he</a:t>
            </a:r>
            <a:r>
              <a:rPr lang="pt-BR" sz="2000" b="1" i="1" dirty="0">
                <a:latin typeface="+mj-lt"/>
                <a:ea typeface="Lato"/>
                <a:cs typeface="Lato"/>
                <a:sym typeface="Lato"/>
              </a:rPr>
              <a:t>/</a:t>
            </a:r>
            <a:r>
              <a:rPr lang="pt-BR" sz="2000" b="1" i="1" dirty="0" err="1">
                <a:latin typeface="+mj-lt"/>
                <a:ea typeface="Lato"/>
                <a:cs typeface="Lato"/>
                <a:sym typeface="Lato"/>
              </a:rPr>
              <a:t>she</a:t>
            </a:r>
            <a:r>
              <a:rPr lang="pt-BR" sz="2000" b="1" i="1" dirty="0">
                <a:latin typeface="+mj-lt"/>
                <a:ea typeface="Lato"/>
                <a:cs typeface="Lato"/>
                <a:sym typeface="Lato"/>
              </a:rPr>
              <a:t>/it</a:t>
            </a:r>
            <a:r>
              <a:rPr lang="pt-BR" sz="2000" dirty="0">
                <a:latin typeface="+mj-lt"/>
                <a:ea typeface="Lato"/>
                <a:cs typeface="Lato"/>
                <a:sym typeface="Lato"/>
              </a:rPr>
              <a:t>, o verbo auxiliar que recebe o </a:t>
            </a:r>
            <a:r>
              <a:rPr lang="pt-BR" sz="2000" b="1" i="1" dirty="0">
                <a:latin typeface="+mj-lt"/>
                <a:ea typeface="Lato"/>
                <a:cs typeface="Lato"/>
                <a:sym typeface="Lato"/>
              </a:rPr>
              <a:t>-s</a:t>
            </a:r>
            <a:r>
              <a:rPr lang="pt-BR" sz="2000" dirty="0">
                <a:latin typeface="+mj-lt"/>
                <a:ea typeface="Lato"/>
                <a:cs typeface="Lato"/>
                <a:sym typeface="Lato"/>
              </a:rPr>
              <a:t>. Veja:</a:t>
            </a:r>
            <a:endParaRPr sz="2000" dirty="0">
              <a:latin typeface="+mj-lt"/>
              <a:ea typeface="Lato"/>
              <a:cs typeface="Lato"/>
              <a:sym typeface="Lato"/>
            </a:endParaRPr>
          </a:p>
          <a:p>
            <a:pPr marL="0" lvl="0" indent="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sz="2000" b="1" dirty="0">
              <a:highlight>
                <a:srgbClr val="FFFFFF"/>
              </a:highlight>
              <a:latin typeface="+mj-lt"/>
            </a:endParaRPr>
          </a:p>
          <a:p>
            <a:pPr marL="0" lvl="0" indent="0" algn="l" rtl="0">
              <a:lnSpc>
                <a:spcPct val="115000"/>
              </a:lnSpc>
              <a:spcBef>
                <a:spcPts val="1100"/>
              </a:spcBef>
              <a:spcAft>
                <a:spcPts val="0"/>
              </a:spcAft>
              <a:buNone/>
            </a:pPr>
            <a:r>
              <a:rPr lang="pt-BR" sz="2000" i="1" dirty="0">
                <a:highlight>
                  <a:srgbClr val="FFFFFF"/>
                </a:highlight>
                <a:latin typeface="+mj-lt"/>
              </a:rPr>
              <a:t>I </a:t>
            </a:r>
            <a:r>
              <a:rPr lang="pt-BR" sz="2000" b="1" i="1" dirty="0">
                <a:highlight>
                  <a:srgbClr val="FFFFFF"/>
                </a:highlight>
                <a:latin typeface="+mj-lt"/>
              </a:rPr>
              <a:t>do not</a:t>
            </a:r>
            <a:r>
              <a:rPr lang="pt-BR" sz="2000" i="1" dirty="0">
                <a:highlight>
                  <a:srgbClr val="FFFFFF"/>
                </a:highlight>
                <a:latin typeface="+mj-lt"/>
              </a:rPr>
              <a:t>/</a:t>
            </a:r>
            <a:r>
              <a:rPr lang="pt-BR" sz="2000" b="1" i="1" dirty="0" err="1">
                <a:highlight>
                  <a:srgbClr val="FFFFFF"/>
                </a:highlight>
                <a:latin typeface="+mj-lt"/>
              </a:rPr>
              <a:t>don’t</a:t>
            </a:r>
            <a:r>
              <a:rPr lang="pt-BR" sz="2000" i="1" dirty="0">
                <a:highlight>
                  <a:srgbClr val="FFFFFF"/>
                </a:highlight>
                <a:latin typeface="+mj-lt"/>
              </a:rPr>
              <a:t> </a:t>
            </a:r>
            <a:r>
              <a:rPr lang="pt-BR" sz="2000" b="1" i="1" dirty="0" err="1">
                <a:highlight>
                  <a:srgbClr val="FFFFFF"/>
                </a:highlight>
                <a:latin typeface="+mj-lt"/>
              </a:rPr>
              <a:t>swim</a:t>
            </a:r>
            <a:r>
              <a:rPr lang="pt-BR" sz="2000" i="1" dirty="0">
                <a:highlight>
                  <a:srgbClr val="FFFFFF"/>
                </a:highlight>
                <a:latin typeface="+mj-lt"/>
              </a:rPr>
              <a:t>.</a:t>
            </a:r>
          </a:p>
          <a:p>
            <a:pPr marL="0" lvl="0" indent="0" algn="l" rtl="0">
              <a:lnSpc>
                <a:spcPct val="115000"/>
              </a:lnSpc>
              <a:spcBef>
                <a:spcPts val="1100"/>
              </a:spcBef>
              <a:spcAft>
                <a:spcPts val="0"/>
              </a:spcAft>
              <a:buNone/>
            </a:pPr>
            <a:r>
              <a:rPr lang="pt-BR" sz="2000" i="1" dirty="0">
                <a:highlight>
                  <a:srgbClr val="FFFFFF"/>
                </a:highlight>
                <a:latin typeface="+mj-lt"/>
                <a:sym typeface="Lato"/>
              </a:rPr>
              <a:t>They </a:t>
            </a:r>
            <a:r>
              <a:rPr lang="pt-BR" sz="2000" b="1" i="1" dirty="0">
                <a:highlight>
                  <a:srgbClr val="FFFFFF"/>
                </a:highlight>
                <a:latin typeface="+mj-lt"/>
                <a:sym typeface="Lato"/>
              </a:rPr>
              <a:t>do not</a:t>
            </a:r>
            <a:r>
              <a:rPr lang="pt-BR" sz="2000" i="1" dirty="0">
                <a:highlight>
                  <a:srgbClr val="FFFFFF"/>
                </a:highlight>
                <a:latin typeface="+mj-lt"/>
                <a:sym typeface="Lato"/>
              </a:rPr>
              <a:t>/</a:t>
            </a:r>
            <a:r>
              <a:rPr lang="pt-BR" sz="2000" b="1" i="1" dirty="0" err="1">
                <a:highlight>
                  <a:srgbClr val="FFFFFF"/>
                </a:highlight>
                <a:latin typeface="+mj-lt"/>
                <a:sym typeface="Lato"/>
              </a:rPr>
              <a:t>don’t</a:t>
            </a:r>
            <a:r>
              <a:rPr lang="pt-BR" sz="2000" i="1" dirty="0">
                <a:highlight>
                  <a:srgbClr val="FFFFFF"/>
                </a:highlight>
                <a:latin typeface="+mj-lt"/>
                <a:sym typeface="Lato"/>
              </a:rPr>
              <a:t> </a:t>
            </a:r>
            <a:r>
              <a:rPr lang="pt-BR" sz="2000" b="1" i="1" dirty="0">
                <a:highlight>
                  <a:srgbClr val="FFFFFF"/>
                </a:highlight>
                <a:latin typeface="+mj-lt"/>
                <a:sym typeface="Lato"/>
              </a:rPr>
              <a:t>run</a:t>
            </a:r>
            <a:r>
              <a:rPr lang="pt-BR" sz="2000" i="1" dirty="0">
                <a:highlight>
                  <a:srgbClr val="FFFFFF"/>
                </a:highlight>
                <a:latin typeface="+mj-lt"/>
                <a:sym typeface="Lato"/>
              </a:rPr>
              <a:t> in the </a:t>
            </a:r>
            <a:r>
              <a:rPr lang="pt-BR" sz="2000" i="1" dirty="0" err="1">
                <a:highlight>
                  <a:srgbClr val="FFFFFF"/>
                </a:highlight>
                <a:latin typeface="+mj-lt"/>
                <a:sym typeface="Lato"/>
              </a:rPr>
              <a:t>morning</a:t>
            </a:r>
            <a:r>
              <a:rPr lang="pt-BR" sz="2000" i="1" dirty="0">
                <a:highlight>
                  <a:srgbClr val="FFFFFF"/>
                </a:highlight>
                <a:latin typeface="+mj-lt"/>
                <a:sym typeface="Lato"/>
              </a:rPr>
              <a:t>.</a:t>
            </a:r>
          </a:p>
          <a:p>
            <a:pPr marL="0" lvl="0" indent="0" algn="l" rtl="0">
              <a:lnSpc>
                <a:spcPct val="115000"/>
              </a:lnSpc>
              <a:spcBef>
                <a:spcPts val="1100"/>
              </a:spcBef>
              <a:spcAft>
                <a:spcPts val="0"/>
              </a:spcAft>
              <a:buNone/>
            </a:pPr>
            <a:r>
              <a:rPr lang="pt-BR" sz="2000" i="1" dirty="0">
                <a:solidFill>
                  <a:schemeClr val="bg2"/>
                </a:solidFill>
                <a:latin typeface="+mj-lt"/>
                <a:ea typeface="Lato"/>
                <a:cs typeface="Lato"/>
                <a:sym typeface="Lato"/>
              </a:rPr>
              <a:t>She</a:t>
            </a:r>
            <a:r>
              <a:rPr lang="pt-BR" sz="2000" b="1" i="1" dirty="0">
                <a:solidFill>
                  <a:schemeClr val="bg2"/>
                </a:solidFill>
                <a:latin typeface="+mj-lt"/>
                <a:ea typeface="Lato"/>
                <a:cs typeface="Lato"/>
                <a:sym typeface="Lato"/>
              </a:rPr>
              <a:t> does not</a:t>
            </a:r>
            <a:r>
              <a:rPr lang="pt-BR" sz="2000" i="1" dirty="0">
                <a:solidFill>
                  <a:schemeClr val="bg2"/>
                </a:solidFill>
                <a:latin typeface="+mj-lt"/>
                <a:ea typeface="Lato"/>
                <a:cs typeface="Lato"/>
                <a:sym typeface="Lato"/>
              </a:rPr>
              <a:t>/</a:t>
            </a:r>
            <a:r>
              <a:rPr lang="pt-BR" sz="2000" b="1" i="1" dirty="0" err="1">
                <a:solidFill>
                  <a:schemeClr val="bg2"/>
                </a:solidFill>
                <a:latin typeface="+mj-lt"/>
                <a:ea typeface="Lato"/>
                <a:cs typeface="Lato"/>
                <a:sym typeface="Lato"/>
              </a:rPr>
              <a:t>doesn’t</a:t>
            </a:r>
            <a:r>
              <a:rPr lang="pt-BR" sz="2000" b="1" i="1" dirty="0">
                <a:solidFill>
                  <a:schemeClr val="bg2"/>
                </a:solidFill>
                <a:latin typeface="+mj-lt"/>
                <a:ea typeface="Lato"/>
                <a:cs typeface="Lato"/>
                <a:sym typeface="Lato"/>
              </a:rPr>
              <a:t> drink </a:t>
            </a:r>
            <a:r>
              <a:rPr lang="pt-BR" sz="2000" i="1" dirty="0" err="1">
                <a:solidFill>
                  <a:schemeClr val="bg2"/>
                </a:solidFill>
                <a:latin typeface="+mj-lt"/>
                <a:ea typeface="Lato"/>
                <a:cs typeface="Lato"/>
                <a:sym typeface="Lato"/>
              </a:rPr>
              <a:t>coffee</a:t>
            </a:r>
            <a:r>
              <a:rPr lang="pt-BR" sz="2000" i="1" dirty="0">
                <a:solidFill>
                  <a:schemeClr val="bg2"/>
                </a:solidFill>
                <a:latin typeface="+mj-lt"/>
                <a:ea typeface="Lato"/>
                <a:cs typeface="Lato"/>
                <a:sym typeface="Lato"/>
              </a:rPr>
              <a:t>.</a:t>
            </a:r>
            <a:endParaRPr sz="2000" i="1" dirty="0">
              <a:solidFill>
                <a:schemeClr val="bg2"/>
              </a:solidFill>
              <a:latin typeface="+mj-lt"/>
              <a:ea typeface="Lato"/>
              <a:cs typeface="Lato"/>
              <a:sym typeface="Lato"/>
            </a:endParaRPr>
          </a:p>
        </p:txBody>
      </p:sp>
      <p:pic>
        <p:nvPicPr>
          <p:cNvPr id="2" name="Gráfico 1" descr="Círculo com seta para a esquerda estrutura de tópicos">
            <a:extLst>
              <a:ext uri="{FF2B5EF4-FFF2-40B4-BE49-F238E27FC236}">
                <a16:creationId xmlns:a16="http://schemas.microsoft.com/office/drawing/2014/main" id="{083ADCD9-3D28-E6C6-04E9-A7C08FEEC2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379973" y="4187134"/>
            <a:ext cx="647700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3320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p62"/>
          <p:cNvSpPr txBox="1"/>
          <p:nvPr/>
        </p:nvSpPr>
        <p:spPr>
          <a:xfrm flipH="1">
            <a:off x="616689" y="471451"/>
            <a:ext cx="7612699" cy="56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500" b="1" dirty="0">
                <a:solidFill>
                  <a:srgbClr val="FFC000"/>
                </a:solidFill>
                <a:latin typeface="+mj-lt"/>
                <a:ea typeface="Lato"/>
                <a:cs typeface="Lato"/>
                <a:sym typeface="Lato"/>
              </a:rPr>
              <a:t>Interrogativa</a:t>
            </a:r>
            <a:r>
              <a:rPr lang="pt-BR" sz="2500" b="1" dirty="0">
                <a:latin typeface="Lato"/>
                <a:ea typeface="Lato"/>
                <a:cs typeface="Lato"/>
                <a:sym typeface="Lato"/>
              </a:rPr>
              <a:t> </a:t>
            </a:r>
            <a:endParaRPr sz="2500" b="1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9" name="Google Shape;339;p62"/>
          <p:cNvSpPr txBox="1"/>
          <p:nvPr/>
        </p:nvSpPr>
        <p:spPr>
          <a:xfrm>
            <a:off x="558209" y="1213701"/>
            <a:ext cx="8027581" cy="2716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dirty="0">
                <a:latin typeface="+mj-lt"/>
                <a:ea typeface="Lato"/>
                <a:cs typeface="Lato"/>
                <a:sym typeface="Lato"/>
              </a:rPr>
              <a:t>Para formar a negativa, usa-se o verbo auxiliar </a:t>
            </a:r>
            <a:r>
              <a:rPr lang="pt-BR" sz="2000" b="1" i="1" dirty="0">
                <a:latin typeface="+mj-lt"/>
                <a:ea typeface="Lato"/>
                <a:cs typeface="Lato"/>
                <a:sym typeface="Lato"/>
              </a:rPr>
              <a:t>do</a:t>
            </a:r>
            <a:r>
              <a:rPr lang="pt-BR" sz="2000" dirty="0">
                <a:latin typeface="+mj-lt"/>
                <a:ea typeface="Lato"/>
                <a:cs typeface="Lato"/>
                <a:sym typeface="Lato"/>
              </a:rPr>
              <a:t> antes do sujeito. Para </a:t>
            </a:r>
            <a:r>
              <a:rPr lang="pt-BR" sz="2000" b="1" i="1" dirty="0" err="1">
                <a:latin typeface="+mj-lt"/>
                <a:ea typeface="Lato"/>
                <a:cs typeface="Lato"/>
                <a:sym typeface="Lato"/>
              </a:rPr>
              <a:t>he</a:t>
            </a:r>
            <a:r>
              <a:rPr lang="pt-BR" sz="2000" b="1" i="1" dirty="0">
                <a:latin typeface="+mj-lt"/>
                <a:ea typeface="Lato"/>
                <a:cs typeface="Lato"/>
                <a:sym typeface="Lato"/>
              </a:rPr>
              <a:t>/</a:t>
            </a:r>
            <a:r>
              <a:rPr lang="pt-BR" sz="2000" b="1" i="1" dirty="0" err="1">
                <a:latin typeface="+mj-lt"/>
                <a:ea typeface="Lato"/>
                <a:cs typeface="Lato"/>
                <a:sym typeface="Lato"/>
              </a:rPr>
              <a:t>she</a:t>
            </a:r>
            <a:r>
              <a:rPr lang="pt-BR" sz="2000" b="1" i="1" dirty="0">
                <a:latin typeface="+mj-lt"/>
                <a:ea typeface="Lato"/>
                <a:cs typeface="Lato"/>
                <a:sym typeface="Lato"/>
              </a:rPr>
              <a:t>/it</a:t>
            </a:r>
            <a:r>
              <a:rPr lang="pt-BR" sz="2000" dirty="0">
                <a:latin typeface="+mj-lt"/>
                <a:ea typeface="Lato"/>
                <a:cs typeface="Lato"/>
                <a:sym typeface="Lato"/>
              </a:rPr>
              <a:t>, o verbo auxiliar que recebe o </a:t>
            </a:r>
            <a:r>
              <a:rPr lang="pt-BR" sz="2000" b="1" i="1" dirty="0">
                <a:latin typeface="+mj-lt"/>
                <a:ea typeface="Lato"/>
                <a:cs typeface="Lato"/>
                <a:sym typeface="Lato"/>
              </a:rPr>
              <a:t>-s</a:t>
            </a:r>
            <a:r>
              <a:rPr lang="pt-BR" sz="2000" dirty="0">
                <a:latin typeface="+mj-lt"/>
                <a:ea typeface="Lato"/>
                <a:cs typeface="Lato"/>
                <a:sym typeface="Lato"/>
              </a:rPr>
              <a:t>. Veja:</a:t>
            </a:r>
            <a:endParaRPr sz="2000" dirty="0">
              <a:latin typeface="+mj-lt"/>
              <a:ea typeface="Lato"/>
              <a:cs typeface="Lato"/>
              <a:sym typeface="Lato"/>
            </a:endParaRPr>
          </a:p>
          <a:p>
            <a:pPr marL="0" lvl="0" indent="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sz="2000" b="1" dirty="0">
              <a:highlight>
                <a:srgbClr val="FFFFFF"/>
              </a:highlight>
              <a:latin typeface="+mj-lt"/>
            </a:endParaRPr>
          </a:p>
          <a:p>
            <a:pPr marL="0" lvl="0" indent="0" algn="l" rtl="0">
              <a:lnSpc>
                <a:spcPct val="115000"/>
              </a:lnSpc>
              <a:spcBef>
                <a:spcPts val="1100"/>
              </a:spcBef>
              <a:spcAft>
                <a:spcPts val="0"/>
              </a:spcAft>
              <a:buNone/>
            </a:pPr>
            <a:r>
              <a:rPr lang="en-US" sz="2000" b="1" i="1" dirty="0">
                <a:highlight>
                  <a:srgbClr val="FFFFFF"/>
                </a:highlight>
                <a:latin typeface="+mj-lt"/>
              </a:rPr>
              <a:t>Do</a:t>
            </a:r>
            <a:r>
              <a:rPr lang="en-US" sz="2000" i="1" dirty="0">
                <a:highlight>
                  <a:srgbClr val="FFFFFF"/>
                </a:highlight>
                <a:latin typeface="+mj-lt"/>
              </a:rPr>
              <a:t> you </a:t>
            </a:r>
            <a:r>
              <a:rPr lang="en-US" sz="2000" b="1" i="1" dirty="0">
                <a:highlight>
                  <a:srgbClr val="FFFFFF"/>
                </a:highlight>
                <a:latin typeface="+mj-lt"/>
              </a:rPr>
              <a:t>like</a:t>
            </a:r>
            <a:r>
              <a:rPr lang="en-US" sz="2000" i="1" dirty="0">
                <a:highlight>
                  <a:srgbClr val="FFFFFF"/>
                </a:highlight>
                <a:latin typeface="+mj-lt"/>
              </a:rPr>
              <a:t> sports?		  Yes, I </a:t>
            </a:r>
            <a:r>
              <a:rPr lang="en-US" sz="2000" b="1" i="1" dirty="0">
                <a:highlight>
                  <a:srgbClr val="FFFFFF"/>
                </a:highlight>
                <a:latin typeface="+mj-lt"/>
              </a:rPr>
              <a:t>do</a:t>
            </a:r>
            <a:r>
              <a:rPr lang="en-US" sz="2000" i="1" dirty="0">
                <a:highlight>
                  <a:srgbClr val="FFFFFF"/>
                </a:highlight>
                <a:latin typeface="+mj-lt"/>
              </a:rPr>
              <a:t>. / No, I </a:t>
            </a:r>
            <a:r>
              <a:rPr lang="en-US" sz="2000" b="1" i="1" dirty="0">
                <a:highlight>
                  <a:srgbClr val="FFFFFF"/>
                </a:highlight>
                <a:latin typeface="+mj-lt"/>
              </a:rPr>
              <a:t>don’t</a:t>
            </a:r>
            <a:r>
              <a:rPr lang="en-US" sz="2000" i="1" dirty="0">
                <a:highlight>
                  <a:srgbClr val="FFFFFF"/>
                </a:highlight>
                <a:latin typeface="+mj-lt"/>
              </a:rPr>
              <a:t>.</a:t>
            </a:r>
          </a:p>
          <a:p>
            <a:pPr marL="0" lvl="0" indent="0" algn="l" rtl="0">
              <a:lnSpc>
                <a:spcPct val="115000"/>
              </a:lnSpc>
              <a:spcBef>
                <a:spcPts val="1100"/>
              </a:spcBef>
              <a:spcAft>
                <a:spcPts val="0"/>
              </a:spcAft>
              <a:buNone/>
            </a:pPr>
            <a:r>
              <a:rPr lang="en-US" sz="2000" b="1" i="1" dirty="0">
                <a:highlight>
                  <a:srgbClr val="FFFFFF"/>
                </a:highlight>
                <a:latin typeface="+mj-lt"/>
                <a:sym typeface="Lato"/>
              </a:rPr>
              <a:t>Do</a:t>
            </a:r>
            <a:r>
              <a:rPr lang="en-US" sz="2000" i="1" dirty="0">
                <a:highlight>
                  <a:srgbClr val="FFFFFF"/>
                </a:highlight>
                <a:latin typeface="+mj-lt"/>
                <a:sym typeface="Lato"/>
              </a:rPr>
              <a:t> they </a:t>
            </a:r>
            <a:r>
              <a:rPr lang="en-US" sz="2000" b="1" i="1" dirty="0">
                <a:highlight>
                  <a:srgbClr val="FFFFFF"/>
                </a:highlight>
                <a:latin typeface="+mj-lt"/>
                <a:sym typeface="Lato"/>
              </a:rPr>
              <a:t>run</a:t>
            </a:r>
            <a:r>
              <a:rPr lang="en-US" sz="2000" i="1" dirty="0">
                <a:highlight>
                  <a:srgbClr val="FFFFFF"/>
                </a:highlight>
                <a:latin typeface="+mj-lt"/>
                <a:sym typeface="Lato"/>
              </a:rPr>
              <a:t> on the weekends?	  Yes, they </a:t>
            </a:r>
            <a:r>
              <a:rPr lang="en-US" sz="2000" b="1" i="1" dirty="0">
                <a:highlight>
                  <a:srgbClr val="FFFFFF"/>
                </a:highlight>
                <a:latin typeface="+mj-lt"/>
                <a:sym typeface="Lato"/>
              </a:rPr>
              <a:t>do</a:t>
            </a:r>
            <a:r>
              <a:rPr lang="en-US" sz="2000" i="1" dirty="0">
                <a:highlight>
                  <a:srgbClr val="FFFFFF"/>
                </a:highlight>
                <a:latin typeface="+mj-lt"/>
                <a:sym typeface="Lato"/>
              </a:rPr>
              <a:t>. / No, they </a:t>
            </a:r>
            <a:r>
              <a:rPr lang="en-US" sz="2000" b="1" i="1" dirty="0">
                <a:highlight>
                  <a:srgbClr val="FFFFFF"/>
                </a:highlight>
                <a:latin typeface="+mj-lt"/>
                <a:sym typeface="Lato"/>
              </a:rPr>
              <a:t>don’t</a:t>
            </a:r>
            <a:r>
              <a:rPr lang="en-US" sz="2000" i="1" dirty="0">
                <a:highlight>
                  <a:srgbClr val="FFFFFF"/>
                </a:highlight>
                <a:latin typeface="+mj-lt"/>
                <a:sym typeface="Lato"/>
              </a:rPr>
              <a:t>.</a:t>
            </a:r>
          </a:p>
          <a:p>
            <a:pPr marL="0" lvl="0" indent="0" algn="l" rtl="0">
              <a:lnSpc>
                <a:spcPct val="115000"/>
              </a:lnSpc>
              <a:spcBef>
                <a:spcPts val="1100"/>
              </a:spcBef>
              <a:spcAft>
                <a:spcPts val="0"/>
              </a:spcAft>
              <a:buNone/>
            </a:pPr>
            <a:r>
              <a:rPr lang="en-US" sz="2000" b="1" i="1" dirty="0">
                <a:solidFill>
                  <a:schemeClr val="bg2"/>
                </a:solidFill>
                <a:latin typeface="+mj-lt"/>
                <a:ea typeface="Lato"/>
                <a:cs typeface="Lato"/>
                <a:sym typeface="Lato"/>
              </a:rPr>
              <a:t>Does</a:t>
            </a:r>
            <a:r>
              <a:rPr lang="en-US" sz="2000" i="1" dirty="0">
                <a:solidFill>
                  <a:schemeClr val="bg2"/>
                </a:solidFill>
                <a:latin typeface="+mj-lt"/>
                <a:ea typeface="Lato"/>
                <a:cs typeface="Lato"/>
                <a:sym typeface="Lato"/>
              </a:rPr>
              <a:t> he </a:t>
            </a:r>
            <a:r>
              <a:rPr lang="en-US" sz="2000" b="1" i="1" dirty="0">
                <a:solidFill>
                  <a:schemeClr val="bg2"/>
                </a:solidFill>
                <a:latin typeface="+mj-lt"/>
                <a:ea typeface="Lato"/>
                <a:cs typeface="Lato"/>
                <a:sym typeface="Lato"/>
              </a:rPr>
              <a:t>swim</a:t>
            </a:r>
            <a:r>
              <a:rPr lang="en-US" sz="2000" i="1" dirty="0">
                <a:solidFill>
                  <a:schemeClr val="bg2"/>
                </a:solidFill>
                <a:latin typeface="+mj-lt"/>
                <a:ea typeface="Lato"/>
                <a:cs typeface="Lato"/>
                <a:sym typeface="Lato"/>
              </a:rPr>
              <a:t>?			  Yes, he </a:t>
            </a:r>
            <a:r>
              <a:rPr lang="en-US" sz="2000" b="1" i="1" dirty="0">
                <a:solidFill>
                  <a:schemeClr val="bg2"/>
                </a:solidFill>
                <a:latin typeface="+mj-lt"/>
                <a:ea typeface="Lato"/>
                <a:cs typeface="Lato"/>
                <a:sym typeface="Lato"/>
              </a:rPr>
              <a:t>does</a:t>
            </a:r>
            <a:r>
              <a:rPr lang="en-US" sz="2000" i="1" dirty="0">
                <a:solidFill>
                  <a:schemeClr val="bg2"/>
                </a:solidFill>
                <a:latin typeface="+mj-lt"/>
                <a:ea typeface="Lato"/>
                <a:cs typeface="Lato"/>
                <a:sym typeface="Lato"/>
              </a:rPr>
              <a:t>. / No, he </a:t>
            </a:r>
            <a:r>
              <a:rPr lang="en-US" sz="2000" b="1" i="1" dirty="0">
                <a:solidFill>
                  <a:schemeClr val="bg2"/>
                </a:solidFill>
                <a:latin typeface="+mj-lt"/>
                <a:ea typeface="Lato"/>
                <a:cs typeface="Lato"/>
                <a:sym typeface="Lato"/>
              </a:rPr>
              <a:t>doesn’t</a:t>
            </a:r>
            <a:r>
              <a:rPr lang="en-US" sz="2000" i="1" dirty="0">
                <a:solidFill>
                  <a:schemeClr val="bg2"/>
                </a:solidFill>
                <a:latin typeface="+mj-lt"/>
                <a:ea typeface="Lato"/>
                <a:cs typeface="Lato"/>
                <a:sym typeface="Lato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468204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p66"/>
          <p:cNvSpPr txBox="1"/>
          <p:nvPr/>
        </p:nvSpPr>
        <p:spPr>
          <a:xfrm>
            <a:off x="498525" y="327711"/>
            <a:ext cx="7639500" cy="9540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000" dirty="0">
                <a:solidFill>
                  <a:srgbClr val="4A86E8"/>
                </a:solidFill>
                <a:latin typeface="Roboto"/>
                <a:ea typeface="Roboto"/>
                <a:cs typeface="Roboto"/>
                <a:sym typeface="Lato"/>
              </a:rPr>
              <a:t>Adverbs of Frequency </a:t>
            </a:r>
            <a:endParaRPr sz="5000" dirty="0">
              <a:solidFill>
                <a:srgbClr val="4A86E8"/>
              </a:solidFill>
              <a:latin typeface="Roboto"/>
              <a:ea typeface="Roboto"/>
              <a:cs typeface="Roboto"/>
              <a:sym typeface="Lato"/>
            </a:endParaRPr>
          </a:p>
        </p:txBody>
      </p:sp>
      <p:sp>
        <p:nvSpPr>
          <p:cNvPr id="2" name="Google Shape;339;p62">
            <a:extLst>
              <a:ext uri="{FF2B5EF4-FFF2-40B4-BE49-F238E27FC236}">
                <a16:creationId xmlns:a16="http://schemas.microsoft.com/office/drawing/2014/main" id="{1EAF4A24-5E8D-B97E-18D3-73A71697BCC5}"/>
              </a:ext>
            </a:extLst>
          </p:cNvPr>
          <p:cNvSpPr txBox="1"/>
          <p:nvPr/>
        </p:nvSpPr>
        <p:spPr>
          <a:xfrm>
            <a:off x="404037" y="1096743"/>
            <a:ext cx="8367823" cy="3877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i="1" dirty="0">
                <a:solidFill>
                  <a:schemeClr val="bg2"/>
                </a:solidFill>
                <a:latin typeface="+mj-lt"/>
                <a:ea typeface="Lato"/>
                <a:cs typeface="Lato"/>
                <a:sym typeface="Lato"/>
              </a:rPr>
              <a:t>Adverbs of frequency </a:t>
            </a:r>
            <a:r>
              <a:rPr lang="pt-BR" sz="2000" dirty="0">
                <a:solidFill>
                  <a:schemeClr val="bg2"/>
                </a:solidFill>
                <a:latin typeface="+mj-lt"/>
                <a:ea typeface="Lato"/>
                <a:cs typeface="Lato"/>
                <a:sym typeface="Lato"/>
              </a:rPr>
              <a:t>são utilizados para indicar com que frequência uma determinada ação ocorre.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pt-BR" sz="2000" dirty="0">
              <a:solidFill>
                <a:schemeClr val="bg2"/>
              </a:solidFill>
              <a:latin typeface="+mj-lt"/>
              <a:ea typeface="Lato"/>
              <a:cs typeface="Lato"/>
              <a:sym typeface="Lato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chemeClr val="bg2"/>
                </a:solidFill>
                <a:latin typeface="+mj-lt"/>
                <a:ea typeface="Lato"/>
                <a:cs typeface="Lato"/>
                <a:sym typeface="Lato"/>
              </a:rPr>
              <a:t>Always			</a:t>
            </a:r>
            <a:r>
              <a:rPr lang="en-US" sz="2000" i="1" dirty="0">
                <a:solidFill>
                  <a:schemeClr val="bg2"/>
                </a:solidFill>
                <a:latin typeface="+mj-lt"/>
                <a:ea typeface="Lato"/>
                <a:cs typeface="Lato"/>
                <a:sym typeface="Lato"/>
              </a:rPr>
              <a:t>He </a:t>
            </a:r>
            <a:r>
              <a:rPr lang="en-US" sz="2000" b="1" i="1" dirty="0">
                <a:solidFill>
                  <a:schemeClr val="bg2"/>
                </a:solidFill>
                <a:latin typeface="+mj-lt"/>
                <a:ea typeface="Lato"/>
                <a:cs typeface="Lato"/>
                <a:sym typeface="Lato"/>
              </a:rPr>
              <a:t>always</a:t>
            </a:r>
            <a:r>
              <a:rPr lang="en-US" sz="2000" i="1" dirty="0">
                <a:solidFill>
                  <a:schemeClr val="bg2"/>
                </a:solidFill>
                <a:latin typeface="+mj-lt"/>
                <a:ea typeface="Lato"/>
                <a:cs typeface="Lato"/>
                <a:sym typeface="Lato"/>
              </a:rPr>
              <a:t> arrives on time.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chemeClr val="bg2"/>
                </a:solidFill>
                <a:latin typeface="+mj-lt"/>
                <a:ea typeface="Lato"/>
                <a:cs typeface="Lato"/>
                <a:sym typeface="Lato"/>
              </a:rPr>
              <a:t>Usually/Regularly	</a:t>
            </a:r>
            <a:r>
              <a:rPr lang="en-US" sz="2000" i="1" dirty="0">
                <a:solidFill>
                  <a:schemeClr val="bg2"/>
                </a:solidFill>
                <a:latin typeface="+mj-lt"/>
                <a:ea typeface="Lato"/>
                <a:cs typeface="Lato"/>
                <a:sym typeface="Lato"/>
              </a:rPr>
              <a:t>I </a:t>
            </a:r>
            <a:r>
              <a:rPr lang="en-US" sz="2000" b="1" i="1" dirty="0">
                <a:solidFill>
                  <a:schemeClr val="bg2"/>
                </a:solidFill>
                <a:latin typeface="+mj-lt"/>
                <a:ea typeface="Lato"/>
                <a:cs typeface="Lato"/>
                <a:sym typeface="Lato"/>
              </a:rPr>
              <a:t>usually</a:t>
            </a:r>
            <a:r>
              <a:rPr lang="en-US" sz="2000" i="1" dirty="0">
                <a:solidFill>
                  <a:schemeClr val="bg2"/>
                </a:solidFill>
                <a:latin typeface="+mj-lt"/>
                <a:ea typeface="Lato"/>
                <a:cs typeface="Lato"/>
                <a:sym typeface="Lato"/>
              </a:rPr>
              <a:t>/</a:t>
            </a:r>
            <a:r>
              <a:rPr lang="en-US" sz="2000" b="1" i="1" dirty="0">
                <a:solidFill>
                  <a:schemeClr val="bg2"/>
                </a:solidFill>
                <a:latin typeface="+mj-lt"/>
                <a:ea typeface="Lato"/>
                <a:cs typeface="Lato"/>
                <a:sym typeface="Lato"/>
              </a:rPr>
              <a:t>regularly</a:t>
            </a:r>
            <a:r>
              <a:rPr lang="en-US" sz="2000" i="1" dirty="0">
                <a:solidFill>
                  <a:schemeClr val="bg2"/>
                </a:solidFill>
                <a:latin typeface="+mj-lt"/>
                <a:ea typeface="Lato"/>
                <a:cs typeface="Lato"/>
                <a:sym typeface="Lato"/>
              </a:rPr>
              <a:t> go for a run in the morning.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chemeClr val="bg2"/>
                </a:solidFill>
                <a:latin typeface="+mj-lt"/>
                <a:ea typeface="Lato"/>
                <a:cs typeface="Lato"/>
                <a:sym typeface="Lato"/>
              </a:rPr>
              <a:t>Often			</a:t>
            </a:r>
            <a:r>
              <a:rPr lang="en-US" sz="2000" i="1" dirty="0">
                <a:solidFill>
                  <a:schemeClr val="bg2"/>
                </a:solidFill>
                <a:latin typeface="+mj-lt"/>
                <a:ea typeface="Lato"/>
                <a:cs typeface="Lato"/>
                <a:sym typeface="Lato"/>
              </a:rPr>
              <a:t>They </a:t>
            </a:r>
            <a:r>
              <a:rPr lang="en-US" sz="2000" b="1" i="1" dirty="0">
                <a:solidFill>
                  <a:schemeClr val="bg2"/>
                </a:solidFill>
                <a:latin typeface="+mj-lt"/>
                <a:ea typeface="Lato"/>
                <a:cs typeface="Lato"/>
                <a:sym typeface="Lato"/>
              </a:rPr>
              <a:t>often</a:t>
            </a:r>
            <a:r>
              <a:rPr lang="en-US" sz="2000" i="1" dirty="0">
                <a:solidFill>
                  <a:schemeClr val="bg2"/>
                </a:solidFill>
                <a:latin typeface="+mj-lt"/>
                <a:ea typeface="Lato"/>
                <a:cs typeface="Lato"/>
                <a:sym typeface="Lato"/>
              </a:rPr>
              <a:t> visit their grandparents. 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chemeClr val="bg2"/>
                </a:solidFill>
                <a:latin typeface="+mj-lt"/>
                <a:ea typeface="Lato"/>
                <a:cs typeface="Lato"/>
                <a:sym typeface="Lato"/>
              </a:rPr>
              <a:t>Sometimes		</a:t>
            </a:r>
            <a:r>
              <a:rPr lang="en-US" sz="2000" i="1" dirty="0">
                <a:solidFill>
                  <a:schemeClr val="bg2"/>
                </a:solidFill>
                <a:latin typeface="+mj-lt"/>
                <a:ea typeface="Lato"/>
                <a:cs typeface="Lato"/>
                <a:sym typeface="Lato"/>
              </a:rPr>
              <a:t>I </a:t>
            </a:r>
            <a:r>
              <a:rPr lang="en-US" sz="2000" b="1" i="1" dirty="0">
                <a:solidFill>
                  <a:schemeClr val="bg2"/>
                </a:solidFill>
                <a:latin typeface="+mj-lt"/>
                <a:ea typeface="Lato"/>
                <a:cs typeface="Lato"/>
                <a:sym typeface="Lato"/>
              </a:rPr>
              <a:t>sometimes</a:t>
            </a:r>
            <a:r>
              <a:rPr lang="en-US" sz="2000" i="1" dirty="0">
                <a:solidFill>
                  <a:schemeClr val="bg2"/>
                </a:solidFill>
                <a:latin typeface="+mj-lt"/>
                <a:ea typeface="Lato"/>
                <a:cs typeface="Lato"/>
                <a:sym typeface="Lato"/>
              </a:rPr>
              <a:t> forget my keys.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chemeClr val="bg2"/>
                </a:solidFill>
                <a:latin typeface="+mj-lt"/>
                <a:ea typeface="Lato"/>
                <a:cs typeface="Lato"/>
                <a:sym typeface="Lato"/>
              </a:rPr>
              <a:t>Rarely/Seldom		</a:t>
            </a:r>
            <a:r>
              <a:rPr lang="en-US" sz="2000" i="1" dirty="0">
                <a:solidFill>
                  <a:schemeClr val="bg2"/>
                </a:solidFill>
                <a:latin typeface="+mj-lt"/>
                <a:ea typeface="Lato"/>
                <a:cs typeface="Lato"/>
                <a:sym typeface="Lato"/>
              </a:rPr>
              <a:t>He </a:t>
            </a:r>
            <a:r>
              <a:rPr lang="en-US" sz="2000" b="1" i="1" dirty="0">
                <a:solidFill>
                  <a:schemeClr val="bg2"/>
                </a:solidFill>
                <a:latin typeface="+mj-lt"/>
                <a:ea typeface="Lato"/>
                <a:cs typeface="Lato"/>
                <a:sym typeface="Lato"/>
              </a:rPr>
              <a:t>rarely</a:t>
            </a:r>
            <a:r>
              <a:rPr lang="en-US" sz="2000" i="1" dirty="0">
                <a:solidFill>
                  <a:schemeClr val="bg2"/>
                </a:solidFill>
                <a:latin typeface="+mj-lt"/>
                <a:ea typeface="Lato"/>
                <a:cs typeface="Lato"/>
                <a:sym typeface="Lato"/>
              </a:rPr>
              <a:t>/</a:t>
            </a:r>
            <a:r>
              <a:rPr lang="en-US" sz="2000" b="1" i="1" dirty="0">
                <a:solidFill>
                  <a:schemeClr val="bg2"/>
                </a:solidFill>
                <a:latin typeface="+mj-lt"/>
                <a:ea typeface="Lato"/>
                <a:cs typeface="Lato"/>
                <a:sym typeface="Lato"/>
              </a:rPr>
              <a:t>seldom</a:t>
            </a:r>
            <a:r>
              <a:rPr lang="en-US" sz="2000" i="1" dirty="0">
                <a:solidFill>
                  <a:schemeClr val="bg2"/>
                </a:solidFill>
                <a:latin typeface="+mj-lt"/>
                <a:ea typeface="Lato"/>
                <a:cs typeface="Lato"/>
                <a:sym typeface="Lato"/>
              </a:rPr>
              <a:t> watches TV.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chemeClr val="bg2"/>
                </a:solidFill>
                <a:latin typeface="+mj-lt"/>
                <a:ea typeface="Lato"/>
                <a:cs typeface="Lato"/>
                <a:sym typeface="Lato"/>
              </a:rPr>
              <a:t>Never			</a:t>
            </a:r>
            <a:r>
              <a:rPr lang="en-US" sz="2000" i="1" dirty="0">
                <a:solidFill>
                  <a:schemeClr val="bg2"/>
                </a:solidFill>
                <a:latin typeface="+mj-lt"/>
                <a:ea typeface="Lato"/>
                <a:cs typeface="Lato"/>
                <a:sym typeface="Lato"/>
              </a:rPr>
              <a:t>I </a:t>
            </a:r>
            <a:r>
              <a:rPr lang="en-US" sz="2000" b="1" i="1" dirty="0">
                <a:solidFill>
                  <a:schemeClr val="bg2"/>
                </a:solidFill>
                <a:latin typeface="+mj-lt"/>
                <a:ea typeface="Lato"/>
                <a:cs typeface="Lato"/>
                <a:sym typeface="Lato"/>
              </a:rPr>
              <a:t>never</a:t>
            </a:r>
            <a:r>
              <a:rPr lang="en-US" sz="2000" i="1" dirty="0">
                <a:solidFill>
                  <a:schemeClr val="bg2"/>
                </a:solidFill>
                <a:latin typeface="+mj-lt"/>
                <a:ea typeface="Lato"/>
                <a:cs typeface="Lato"/>
                <a:sym typeface="Lato"/>
              </a:rPr>
              <a:t> drink coffee.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34D179D6-3CD6-D147-9F03-3DA20B9E11EF}"/>
              </a:ext>
            </a:extLst>
          </p:cNvPr>
          <p:cNvSpPr txBox="1"/>
          <p:nvPr/>
        </p:nvSpPr>
        <p:spPr>
          <a:xfrm>
            <a:off x="432650" y="217173"/>
            <a:ext cx="5565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Unit 5</a:t>
            </a:r>
            <a:endParaRPr lang="en-US" sz="11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900"/>
              <a:t>Discourse Genres</a:t>
            </a:r>
            <a:endParaRPr sz="59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3" name="Google Shape;173;p30"/>
          <p:cNvGraphicFramePr/>
          <p:nvPr>
            <p:extLst>
              <p:ext uri="{D42A27DB-BD31-4B8C-83A1-F6EECF244321}">
                <p14:modId xmlns:p14="http://schemas.microsoft.com/office/powerpoint/2010/main" val="2195347640"/>
              </p:ext>
            </p:extLst>
          </p:nvPr>
        </p:nvGraphicFramePr>
        <p:xfrm>
          <a:off x="455887" y="593682"/>
          <a:ext cx="8232225" cy="3268860"/>
        </p:xfrm>
        <a:graphic>
          <a:graphicData uri="http://schemas.openxmlformats.org/drawingml/2006/table">
            <a:tbl>
              <a:tblPr>
                <a:noFill/>
                <a:tableStyleId>{791210CE-26DC-49ED-B552-9E147441F219}</a:tableStyleId>
              </a:tblPr>
              <a:tblGrid>
                <a:gridCol w="19470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851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8500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5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Infographic</a:t>
                      </a:r>
                    </a:p>
                  </a:txBody>
                  <a:tcPr marL="91425" marR="91425" marT="91425" marB="91425" anchor="b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145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5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Recurrent structure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5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A visual representation of information, data, or knowledge that presents complex information in a clear and concise manner.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497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5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Main themes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5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Can vary depending on the subject matter, but often includes statistics, trends, and comparisons.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145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5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Social function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5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To provide a quick and easy way to understand complex information, and to communicate information in an engaging and visually appealing manner.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2" name="Gráfico 1" descr="Círculo com seta para a esquerda estrutura de tópicos">
            <a:extLst>
              <a:ext uri="{FF2B5EF4-FFF2-40B4-BE49-F238E27FC236}">
                <a16:creationId xmlns:a16="http://schemas.microsoft.com/office/drawing/2014/main" id="{289A8148-47B1-B0EB-5E9A-843F6F8C29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40412" y="4294356"/>
            <a:ext cx="647700" cy="647700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5A9DD8CC-1C56-621E-DD16-485ADF3324B4}"/>
              </a:ext>
            </a:extLst>
          </p:cNvPr>
          <p:cNvSpPr txBox="1"/>
          <p:nvPr/>
        </p:nvSpPr>
        <p:spPr>
          <a:xfrm>
            <a:off x="432650" y="217173"/>
            <a:ext cx="5565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Unit 5</a:t>
            </a:r>
            <a:endParaRPr lang="en-US" sz="11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8" name="Google Shape;178;p31"/>
          <p:cNvGraphicFramePr/>
          <p:nvPr>
            <p:extLst>
              <p:ext uri="{D42A27DB-BD31-4B8C-83A1-F6EECF244321}">
                <p14:modId xmlns:p14="http://schemas.microsoft.com/office/powerpoint/2010/main" val="244420349"/>
              </p:ext>
            </p:extLst>
          </p:nvPr>
        </p:nvGraphicFramePr>
        <p:xfrm>
          <a:off x="235263" y="885589"/>
          <a:ext cx="8635625" cy="2339280"/>
        </p:xfrm>
        <a:graphic>
          <a:graphicData uri="http://schemas.openxmlformats.org/drawingml/2006/table">
            <a:tbl>
              <a:tblPr>
                <a:noFill/>
                <a:tableStyleId>{791210CE-26DC-49ED-B552-9E147441F219}</a:tableStyleId>
              </a:tblPr>
              <a:tblGrid>
                <a:gridCol w="21676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679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02456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50" b="1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Target audience</a:t>
                      </a:r>
                      <a:endParaRPr sz="1850" b="1" dirty="0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5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Anyone seeking to quickly understand complex information, including readers of news articles, websites, and social media.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677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50" b="1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Who produces it?</a:t>
                      </a:r>
                      <a:endParaRPr sz="1850" b="1" dirty="0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5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Graphic designers, data analysts, and writers who work together to create an effective visual representation of complex information, often for news outlets, websites, and social media.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3" name="Google Shape;183;p32"/>
          <p:cNvGraphicFramePr/>
          <p:nvPr>
            <p:extLst>
              <p:ext uri="{D42A27DB-BD31-4B8C-83A1-F6EECF244321}">
                <p14:modId xmlns:p14="http://schemas.microsoft.com/office/powerpoint/2010/main" val="400258104"/>
              </p:ext>
            </p:extLst>
          </p:nvPr>
        </p:nvGraphicFramePr>
        <p:xfrm>
          <a:off x="247238" y="801127"/>
          <a:ext cx="8643200" cy="2986920"/>
        </p:xfrm>
        <a:graphic>
          <a:graphicData uri="http://schemas.openxmlformats.org/drawingml/2006/table">
            <a:tbl>
              <a:tblPr>
                <a:noFill/>
                <a:tableStyleId>{791210CE-26DC-49ED-B552-9E147441F219}</a:tableStyleId>
              </a:tblPr>
              <a:tblGrid>
                <a:gridCol w="18154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277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9275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5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Graph</a:t>
                      </a:r>
                    </a:p>
                  </a:txBody>
                  <a:tcPr marL="91425" marR="91425" marT="91425" marB="91425" anchor="b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27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5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Recurrent structure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5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A visual representation of data or numerical information that shows the relationship between variables.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27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5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Main themes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5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Can vary depending on the subject matter, but often includes trends, comparisons, and relationships between data points.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615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5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Social function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5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To provide a quick and easy way to understand complex numerical information, and to communicate information in an engaging and visually appealing manner.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2" name="Gráfico 1" descr="Círculo com seta para a esquerda estrutura de tópicos">
            <a:extLst>
              <a:ext uri="{FF2B5EF4-FFF2-40B4-BE49-F238E27FC236}">
                <a16:creationId xmlns:a16="http://schemas.microsoft.com/office/drawing/2014/main" id="{9F6E83BB-E286-5D5D-E0D6-83755DF1E0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242738" y="4093465"/>
            <a:ext cx="647700" cy="647700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115A26CD-5B92-982D-92AA-0A563B544935}"/>
              </a:ext>
            </a:extLst>
          </p:cNvPr>
          <p:cNvSpPr txBox="1"/>
          <p:nvPr/>
        </p:nvSpPr>
        <p:spPr>
          <a:xfrm>
            <a:off x="432650" y="217173"/>
            <a:ext cx="5565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Unit 5</a:t>
            </a:r>
            <a:endParaRPr lang="en-US" sz="11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8" name="Google Shape;188;p33"/>
          <p:cNvGraphicFramePr/>
          <p:nvPr>
            <p:extLst>
              <p:ext uri="{D42A27DB-BD31-4B8C-83A1-F6EECF244321}">
                <p14:modId xmlns:p14="http://schemas.microsoft.com/office/powerpoint/2010/main" val="1132011312"/>
              </p:ext>
            </p:extLst>
          </p:nvPr>
        </p:nvGraphicFramePr>
        <p:xfrm>
          <a:off x="152613" y="829340"/>
          <a:ext cx="8725200" cy="2597647"/>
        </p:xfrm>
        <a:graphic>
          <a:graphicData uri="http://schemas.openxmlformats.org/drawingml/2006/table">
            <a:tbl>
              <a:tblPr>
                <a:noFill/>
                <a:tableStyleId>{791210CE-26DC-49ED-B552-9E147441F219}</a:tableStyleId>
              </a:tblPr>
              <a:tblGrid>
                <a:gridCol w="21652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599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42284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5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Target audience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5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Anyone seeking to quickly understand numerical information, including researchers, analysts, and readers of news articles, reports, and presentations.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55363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5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Who produces it?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5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Data analysts, researchers, and scientists who work together to analyze and present numerical information in a clear and concise manner, often for reports, presentations, and publications.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oogle Shape;203;p36">
            <a:extLst>
              <a:ext uri="{FF2B5EF4-FFF2-40B4-BE49-F238E27FC236}">
                <a16:creationId xmlns:a16="http://schemas.microsoft.com/office/drawing/2014/main" id="{95DE0E17-1845-152B-0190-BE4661532CB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6976508"/>
              </p:ext>
            </p:extLst>
          </p:nvPr>
        </p:nvGraphicFramePr>
        <p:xfrm>
          <a:off x="507325" y="699832"/>
          <a:ext cx="8129350" cy="3047225"/>
        </p:xfrm>
        <a:graphic>
          <a:graphicData uri="http://schemas.openxmlformats.org/drawingml/2006/table">
            <a:tbl>
              <a:tblPr>
                <a:noFill/>
                <a:tableStyleId>{791210CE-26DC-49ED-B552-9E147441F219}</a:tableStyleId>
              </a:tblPr>
              <a:tblGrid>
                <a:gridCol w="18743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549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1200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50" b="1" dirty="0">
                          <a:solidFill>
                            <a:srgbClr val="37415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Report</a:t>
                      </a:r>
                      <a:endParaRPr lang="en-US" sz="1850" b="1" dirty="0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b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18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50" b="1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Recurrent structure</a:t>
                      </a:r>
                      <a:endParaRPr sz="1850" b="1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50" dirty="0">
                          <a:solidFill>
                            <a:srgbClr val="37415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Introduction, main body, and conclusion.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18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50" b="1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Main themes</a:t>
                      </a:r>
                      <a:endParaRPr sz="1850" b="1" dirty="0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50" dirty="0">
                          <a:solidFill>
                            <a:srgbClr val="37415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Informing, educating, and analyzing a particular event or situation.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24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50" b="1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Social function</a:t>
                      </a:r>
                      <a:endParaRPr sz="1850" b="1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50" dirty="0">
                          <a:solidFill>
                            <a:srgbClr val="37415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To provide an account of an event, situation, or topic that is factual, unbiased, and informative to a particular audience.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5" name="Gráfico 4" descr="Círculo com seta para a esquerda estrutura de tópicos">
            <a:extLst>
              <a:ext uri="{FF2B5EF4-FFF2-40B4-BE49-F238E27FC236}">
                <a16:creationId xmlns:a16="http://schemas.microsoft.com/office/drawing/2014/main" id="{6E86D726-56EF-394F-34A1-FFBD393BB5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88975" y="4057473"/>
            <a:ext cx="647700" cy="647700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10C481D9-A755-1CF4-8D04-A11F0E182328}"/>
              </a:ext>
            </a:extLst>
          </p:cNvPr>
          <p:cNvSpPr txBox="1"/>
          <p:nvPr/>
        </p:nvSpPr>
        <p:spPr>
          <a:xfrm>
            <a:off x="432650" y="217173"/>
            <a:ext cx="5565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Unit 5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302777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oogle Shape;208;p37">
            <a:extLst>
              <a:ext uri="{FF2B5EF4-FFF2-40B4-BE49-F238E27FC236}">
                <a16:creationId xmlns:a16="http://schemas.microsoft.com/office/drawing/2014/main" id="{2DEFCF68-7D6E-9897-6A49-6FBA3E4E204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21823069"/>
              </p:ext>
            </p:extLst>
          </p:nvPr>
        </p:nvGraphicFramePr>
        <p:xfrm>
          <a:off x="435936" y="757786"/>
          <a:ext cx="8346558" cy="1775400"/>
        </p:xfrm>
        <a:graphic>
          <a:graphicData uri="http://schemas.openxmlformats.org/drawingml/2006/table">
            <a:tbl>
              <a:tblPr>
                <a:noFill/>
                <a:tableStyleId>{791210CE-26DC-49ED-B552-9E147441F219}</a:tableStyleId>
              </a:tblPr>
              <a:tblGrid>
                <a:gridCol w="21265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200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52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50" b="1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Target audience</a:t>
                      </a:r>
                      <a:endParaRPr sz="1850" b="1" dirty="0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50" dirty="0">
                          <a:solidFill>
                            <a:srgbClr val="37415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People who want to stay informed about current events or specific topics, such as politicians, journalists, researchers, and the general public.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2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50" b="1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Who produces it?</a:t>
                      </a:r>
                      <a:endParaRPr sz="1850" b="1" dirty="0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50" dirty="0">
                          <a:solidFill>
                            <a:srgbClr val="37415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Journalists, reporters, correspondents, analysts, researchers, and experts in various fields.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67665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50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/>
              <a:t>Language Topics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9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571</TotalTime>
  <Words>695</Words>
  <Application>Microsoft Office PowerPoint</Application>
  <PresentationFormat>Apresentação na tela (16:9)</PresentationFormat>
  <Paragraphs>78</Paragraphs>
  <Slides>14</Slides>
  <Notes>12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9" baseType="lpstr">
      <vt:lpstr>Arial</vt:lpstr>
      <vt:lpstr>Raleway</vt:lpstr>
      <vt:lpstr>Roboto</vt:lpstr>
      <vt:lpstr>Lato</vt:lpstr>
      <vt:lpstr>Streamline</vt:lpstr>
      <vt:lpstr>6º ano</vt:lpstr>
      <vt:lpstr>Discourse Genres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Language Topics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6º ano</dc:title>
  <dc:creator>maestro01</dc:creator>
  <cp:lastModifiedBy> </cp:lastModifiedBy>
  <cp:revision>6</cp:revision>
  <dcterms:modified xsi:type="dcterms:W3CDTF">2023-06-21T14:10:11Z</dcterms:modified>
</cp:coreProperties>
</file>