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69" r:id="rId4"/>
    <p:sldId id="270" r:id="rId5"/>
    <p:sldId id="271" r:id="rId6"/>
    <p:sldId id="272" r:id="rId7"/>
    <p:sldId id="318" r:id="rId8"/>
    <p:sldId id="319" r:id="rId9"/>
    <p:sldId id="293" r:id="rId10"/>
    <p:sldId id="301" r:id="rId11"/>
    <p:sldId id="302" r:id="rId12"/>
  </p:sldIdLst>
  <p:sldSz cx="9144000" cy="5143500" type="screen16x9"/>
  <p:notesSz cx="6858000" cy="9144000"/>
  <p:embeddedFontLst>
    <p:embeddedFont>
      <p:font typeface="Lato" panose="020F0502020204030203" pitchFamily="34" charset="0"/>
      <p:regular r:id="rId14"/>
      <p:bold r:id="rId15"/>
      <p:italic r:id="rId16"/>
      <p:boldItalic r:id="rId17"/>
    </p:embeddedFont>
    <p:embeddedFont>
      <p:font typeface="Raleway" pitchFamily="2" charset="0"/>
      <p:regular r:id="rId18"/>
      <p:bold r:id="rId19"/>
      <p:italic r:id="rId20"/>
      <p:boldItalic r:id="rId21"/>
    </p:embeddedFont>
    <p:embeddedFont>
      <p:font typeface="Roboto" panose="02000000000000000000"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69BC6-335A-CE9C-4832-E4AB18EA5AA4}" v="12" dt="2023-05-23T13:49:43.979"/>
  </p1510:revLst>
</p1510:revInfo>
</file>

<file path=ppt/tableStyles.xml><?xml version="1.0" encoding="utf-8"?>
<a:tblStyleLst xmlns:a="http://schemas.openxmlformats.org/drawingml/2006/main" def="{791210CE-26DC-49ED-B552-9E147441F219}">
  <a:tblStyle styleId="{791210CE-26DC-49ED-B552-9E147441F21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583F541-FA07-4EA4-B509-CEA0386C5829}"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e28574c45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e28574c45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e25e62d4f2_3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1e25e62d4f2_3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e2c0a1ec2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e2c0a1ec2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e25e62d4f2_3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e25e62d4f2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e2c0a1ec25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e2c0a1ec25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1e28574c45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1e28574c45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1e25e62d4f2_3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1e25e62d4f2_3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1e2c0a1ec25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1e2c0a1ec25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extLst>
      <p:ext uri="{BB962C8B-B14F-4D97-AF65-F5344CB8AC3E}">
        <p14:creationId xmlns:p14="http://schemas.microsoft.com/office/powerpoint/2010/main" val="2512174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extLst>
      <p:ext uri="{BB962C8B-B14F-4D97-AF65-F5344CB8AC3E}">
        <p14:creationId xmlns:p14="http://schemas.microsoft.com/office/powerpoint/2010/main" val="3313539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5900"/>
              <a:t>6º ano</a:t>
            </a:r>
            <a:endParaRPr sz="5900"/>
          </a:p>
        </p:txBody>
      </p:sp>
      <p:sp>
        <p:nvSpPr>
          <p:cNvPr id="2" name="CaixaDeTexto 1">
            <a:extLst>
              <a:ext uri="{FF2B5EF4-FFF2-40B4-BE49-F238E27FC236}">
                <a16:creationId xmlns:a16="http://schemas.microsoft.com/office/drawing/2014/main" id="{AE1A9E87-6559-DA87-344B-082C0756581E}"/>
              </a:ext>
            </a:extLst>
          </p:cNvPr>
          <p:cNvSpPr txBox="1"/>
          <p:nvPr/>
        </p:nvSpPr>
        <p:spPr>
          <a:xfrm>
            <a:off x="3911203" y="67469"/>
            <a:ext cx="133032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b="1" dirty="0"/>
              <a:t>CONJUNTO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58"/>
          <p:cNvSpPr txBox="1"/>
          <p:nvPr/>
        </p:nvSpPr>
        <p:spPr>
          <a:xfrm>
            <a:off x="853050" y="173000"/>
            <a:ext cx="7437900" cy="954077"/>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pt-BR" sz="5000" dirty="0">
                <a:solidFill>
                  <a:srgbClr val="4A86E8"/>
                </a:solidFill>
                <a:latin typeface="Roboto"/>
                <a:ea typeface="Roboto"/>
                <a:cs typeface="Roboto"/>
                <a:sym typeface="Lato"/>
              </a:rPr>
              <a:t>Present Progressive</a:t>
            </a:r>
          </a:p>
        </p:txBody>
      </p:sp>
      <p:sp>
        <p:nvSpPr>
          <p:cNvPr id="314" name="Google Shape;314;p58"/>
          <p:cNvSpPr txBox="1"/>
          <p:nvPr/>
        </p:nvSpPr>
        <p:spPr>
          <a:xfrm>
            <a:off x="569400" y="1182720"/>
            <a:ext cx="8005200" cy="80018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pt-BR" sz="2000" dirty="0">
                <a:solidFill>
                  <a:schemeClr val="bg2"/>
                </a:solidFill>
                <a:highlight>
                  <a:srgbClr val="F7F7F8"/>
                </a:highlight>
                <a:latin typeface="+mj-lt"/>
                <a:ea typeface="Roboto"/>
                <a:cs typeface="Roboto"/>
                <a:sym typeface="Lato"/>
              </a:rPr>
              <a:t>O </a:t>
            </a:r>
            <a:r>
              <a:rPr lang="pt-BR" sz="2000" i="1" dirty="0" err="1">
                <a:solidFill>
                  <a:schemeClr val="bg2"/>
                </a:solidFill>
                <a:highlight>
                  <a:srgbClr val="F7F7F8"/>
                </a:highlight>
                <a:latin typeface="+mj-lt"/>
                <a:ea typeface="Roboto"/>
                <a:cs typeface="Roboto"/>
                <a:sym typeface="Lato"/>
              </a:rPr>
              <a:t>present</a:t>
            </a:r>
            <a:r>
              <a:rPr lang="pt-BR" sz="2000" i="1" dirty="0">
                <a:solidFill>
                  <a:schemeClr val="bg2"/>
                </a:solidFill>
                <a:highlight>
                  <a:srgbClr val="F7F7F8"/>
                </a:highlight>
                <a:latin typeface="+mj-lt"/>
                <a:ea typeface="Roboto"/>
                <a:cs typeface="Roboto"/>
                <a:sym typeface="Lato"/>
              </a:rPr>
              <a:t> </a:t>
            </a:r>
            <a:r>
              <a:rPr lang="pt-BR" sz="2000" i="1" dirty="0" err="1">
                <a:solidFill>
                  <a:schemeClr val="bg2"/>
                </a:solidFill>
                <a:highlight>
                  <a:srgbClr val="F7F7F8"/>
                </a:highlight>
                <a:latin typeface="+mj-lt"/>
                <a:ea typeface="Roboto"/>
                <a:cs typeface="Roboto"/>
                <a:sym typeface="Lato"/>
              </a:rPr>
              <a:t>progressive</a:t>
            </a:r>
            <a:r>
              <a:rPr lang="pt-BR" sz="2000" i="1" dirty="0">
                <a:solidFill>
                  <a:schemeClr val="bg2"/>
                </a:solidFill>
                <a:highlight>
                  <a:srgbClr val="F7F7F8"/>
                </a:highlight>
                <a:latin typeface="+mj-lt"/>
                <a:ea typeface="Roboto"/>
                <a:cs typeface="Roboto"/>
                <a:sym typeface="Lato"/>
              </a:rPr>
              <a:t> </a:t>
            </a:r>
            <a:r>
              <a:rPr lang="pt-BR" sz="2000" dirty="0">
                <a:solidFill>
                  <a:schemeClr val="bg2"/>
                </a:solidFill>
                <a:highlight>
                  <a:srgbClr val="F7F7F8"/>
                </a:highlight>
                <a:latin typeface="+mj-lt"/>
                <a:ea typeface="Roboto"/>
                <a:cs typeface="Roboto"/>
                <a:sym typeface="Lato"/>
              </a:rPr>
              <a:t>é usado para descrever uma ação que está acontecendo no momento da fala. </a:t>
            </a:r>
            <a:endParaRPr sz="2000" dirty="0">
              <a:solidFill>
                <a:schemeClr val="bg2"/>
              </a:solidFill>
              <a:highlight>
                <a:srgbClr val="F7F7F8"/>
              </a:highlight>
              <a:latin typeface="+mj-lt"/>
              <a:ea typeface="Roboto"/>
              <a:cs typeface="Roboto"/>
              <a:sym typeface="Lato"/>
            </a:endParaRPr>
          </a:p>
        </p:txBody>
      </p:sp>
      <p:graphicFrame>
        <p:nvGraphicFramePr>
          <p:cNvPr id="315" name="Google Shape;315;p58"/>
          <p:cNvGraphicFramePr/>
          <p:nvPr/>
        </p:nvGraphicFramePr>
        <p:xfrm>
          <a:off x="569400" y="2044540"/>
          <a:ext cx="7405019" cy="2925960"/>
        </p:xfrm>
        <a:graphic>
          <a:graphicData uri="http://schemas.openxmlformats.org/drawingml/2006/table">
            <a:tbl>
              <a:tblPr>
                <a:noFill/>
                <a:tableStyleId>{2583F541-FA07-4EA4-B509-CEA0386C5829}</a:tableStyleId>
              </a:tblPr>
              <a:tblGrid>
                <a:gridCol w="2962482">
                  <a:extLst>
                    <a:ext uri="{9D8B030D-6E8A-4147-A177-3AD203B41FA5}">
                      <a16:colId xmlns:a16="http://schemas.microsoft.com/office/drawing/2014/main" val="20000"/>
                    </a:ext>
                  </a:extLst>
                </a:gridCol>
                <a:gridCol w="4442537">
                  <a:extLst>
                    <a:ext uri="{9D8B030D-6E8A-4147-A177-3AD203B41FA5}">
                      <a16:colId xmlns:a16="http://schemas.microsoft.com/office/drawing/2014/main" val="20748254"/>
                    </a:ext>
                  </a:extLst>
                </a:gridCol>
              </a:tblGrid>
              <a:tr h="0">
                <a:tc gridSpan="2">
                  <a:txBody>
                    <a:bodyPr/>
                    <a:lstStyle/>
                    <a:p>
                      <a:pPr marL="0" lvl="0" indent="0" algn="l" rtl="0">
                        <a:spcBef>
                          <a:spcPts val="0"/>
                        </a:spcBef>
                        <a:spcAft>
                          <a:spcPts val="0"/>
                        </a:spcAft>
                        <a:buNone/>
                      </a:pPr>
                      <a:r>
                        <a:rPr lang="pt-BR" sz="1800" b="1" dirty="0">
                          <a:solidFill>
                            <a:srgbClr val="92D050"/>
                          </a:solidFill>
                        </a:rPr>
                        <a:t>Afirmativa</a:t>
                      </a:r>
                      <a:endParaRPr sz="1800" b="1" dirty="0">
                        <a:solidFill>
                          <a:srgbClr val="92D050"/>
                        </a:solidFill>
                      </a:endParaRPr>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pPr marL="0" lvl="0" indent="0" algn="ctr" rtl="0">
                        <a:spcBef>
                          <a:spcPts val="0"/>
                        </a:spcBef>
                        <a:spcAft>
                          <a:spcPts val="0"/>
                        </a:spcAft>
                        <a:buNone/>
                      </a:pPr>
                      <a:endParaRPr sz="1800" b="1" dirty="0">
                        <a:solidFill>
                          <a:srgbClr val="92D050"/>
                        </a:solidFill>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pt-BR" sz="1800" b="1" i="1" dirty="0"/>
                        <a:t>am/is/are </a:t>
                      </a:r>
                      <a:r>
                        <a:rPr lang="pt-BR" sz="1800" dirty="0"/>
                        <a:t>+ </a:t>
                      </a:r>
                      <a:r>
                        <a:rPr lang="pt-BR" sz="1800" b="1" i="1" dirty="0"/>
                        <a:t>-</a:t>
                      </a:r>
                      <a:r>
                        <a:rPr lang="pt-BR" sz="1800" b="1" i="1" dirty="0" err="1"/>
                        <a:t>ing</a:t>
                      </a:r>
                      <a:r>
                        <a:rPr lang="pt-BR" sz="1800" dirty="0"/>
                        <a:t> ao final do verbo principal</a:t>
                      </a:r>
                      <a:endParaRPr sz="1800" dirty="0"/>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US" sz="1800" i="1" dirty="0"/>
                        <a:t>I </a:t>
                      </a:r>
                      <a:r>
                        <a:rPr lang="en-US" sz="1800" b="1" i="1" dirty="0"/>
                        <a:t>am eating </a:t>
                      </a:r>
                      <a:r>
                        <a:rPr lang="en-US" sz="1800" i="1" dirty="0"/>
                        <a:t>dinner.</a:t>
                      </a:r>
                      <a:r>
                        <a:rPr lang="en-US" sz="1800" b="1" i="1" dirty="0"/>
                        <a:t> </a:t>
                      </a:r>
                    </a:p>
                    <a:p>
                      <a:pPr marL="0" lvl="0" indent="0" algn="l" rtl="0">
                        <a:spcBef>
                          <a:spcPts val="0"/>
                        </a:spcBef>
                        <a:spcAft>
                          <a:spcPts val="0"/>
                        </a:spcAft>
                        <a:buNone/>
                      </a:pPr>
                      <a:r>
                        <a:rPr lang="en-US" sz="1800" i="1" dirty="0"/>
                        <a:t>She</a:t>
                      </a:r>
                      <a:r>
                        <a:rPr lang="en-US" sz="1800" b="1" i="1" dirty="0"/>
                        <a:t> is studying </a:t>
                      </a:r>
                      <a:r>
                        <a:rPr lang="en-US" sz="1800" i="1" dirty="0"/>
                        <a:t>for her exam. </a:t>
                      </a:r>
                    </a:p>
                    <a:p>
                      <a:pPr marL="0" lvl="0" indent="0" algn="l" rtl="0">
                        <a:spcBef>
                          <a:spcPts val="0"/>
                        </a:spcBef>
                        <a:spcAft>
                          <a:spcPts val="0"/>
                        </a:spcAft>
                        <a:buNone/>
                      </a:pPr>
                      <a:r>
                        <a:rPr lang="en-US" sz="1800" i="1" dirty="0"/>
                        <a:t>They </a:t>
                      </a:r>
                      <a:r>
                        <a:rPr lang="en-US" sz="1800" b="1" i="1" dirty="0"/>
                        <a:t>are playing</a:t>
                      </a:r>
                      <a:r>
                        <a:rPr lang="en-US" sz="1800" i="1" dirty="0"/>
                        <a:t> soccer. </a:t>
                      </a:r>
                      <a:endParaRPr sz="1800" i="1" dirty="0"/>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42542">
                <a:tc gridSpan="2">
                  <a:txBody>
                    <a:bodyPr/>
                    <a:lstStyle/>
                    <a:p>
                      <a:pPr marL="0" lvl="0" indent="0" algn="l" rtl="0">
                        <a:spcBef>
                          <a:spcPts val="0"/>
                        </a:spcBef>
                        <a:spcAft>
                          <a:spcPts val="0"/>
                        </a:spcAft>
                        <a:buNone/>
                      </a:pPr>
                      <a:r>
                        <a:rPr lang="pt-BR" sz="1800" b="1" i="0" dirty="0">
                          <a:solidFill>
                            <a:srgbClr val="FF0000"/>
                          </a:solidFill>
                        </a:rPr>
                        <a:t>Negativa</a:t>
                      </a:r>
                      <a:endParaRPr sz="1800" b="1" i="0" dirty="0">
                        <a:solidFill>
                          <a:srgbClr val="FF0000"/>
                        </a:solidFill>
                      </a:endParaRPr>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pPr marL="0" lvl="0" indent="0" algn="ctr" rtl="0">
                        <a:spcBef>
                          <a:spcPts val="0"/>
                        </a:spcBef>
                        <a:spcAft>
                          <a:spcPts val="0"/>
                        </a:spcAft>
                        <a:buNone/>
                      </a:pPr>
                      <a:endParaRPr sz="1800" b="1" i="0" dirty="0">
                        <a:solidFill>
                          <a:srgbClr val="FF0000"/>
                        </a:solidFill>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pt-BR" sz="1800" b="1" i="1" dirty="0"/>
                        <a:t>am/is/are + not (isn’t/aren’t) </a:t>
                      </a:r>
                      <a:r>
                        <a:rPr lang="pt-BR" sz="1800" dirty="0"/>
                        <a:t>+ -</a:t>
                      </a:r>
                      <a:r>
                        <a:rPr lang="pt-BR" sz="1800" b="1" i="1" dirty="0" err="1"/>
                        <a:t>ing</a:t>
                      </a:r>
                      <a:r>
                        <a:rPr lang="pt-BR" sz="1800" dirty="0"/>
                        <a:t> ao final do verbo principal</a:t>
                      </a:r>
                      <a:endParaRPr sz="1800" dirty="0"/>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US" sz="1800" i="1" dirty="0"/>
                        <a:t>I </a:t>
                      </a:r>
                      <a:r>
                        <a:rPr lang="en-US" sz="1800" b="1" i="1" dirty="0"/>
                        <a:t>am not eating</a:t>
                      </a:r>
                      <a:r>
                        <a:rPr lang="en-US" sz="1800" i="1" dirty="0"/>
                        <a:t> dinner. </a:t>
                      </a:r>
                    </a:p>
                    <a:p>
                      <a:pPr marL="0" lvl="0" indent="0" algn="l" rtl="0">
                        <a:spcBef>
                          <a:spcPts val="0"/>
                        </a:spcBef>
                        <a:spcAft>
                          <a:spcPts val="0"/>
                        </a:spcAft>
                        <a:buNone/>
                      </a:pPr>
                      <a:r>
                        <a:rPr lang="en-US" sz="1800" i="1" dirty="0"/>
                        <a:t>She</a:t>
                      </a:r>
                      <a:r>
                        <a:rPr lang="en-US" sz="1800" b="1" i="1" dirty="0"/>
                        <a:t> isn’t studying</a:t>
                      </a:r>
                      <a:r>
                        <a:rPr lang="en-US" sz="1800" i="1" dirty="0"/>
                        <a:t> for her exam. </a:t>
                      </a:r>
                    </a:p>
                    <a:p>
                      <a:pPr marL="0" lvl="0" indent="0" algn="l" rtl="0">
                        <a:spcBef>
                          <a:spcPts val="0"/>
                        </a:spcBef>
                        <a:spcAft>
                          <a:spcPts val="0"/>
                        </a:spcAft>
                        <a:buNone/>
                      </a:pPr>
                      <a:r>
                        <a:rPr lang="en-US" sz="1800" i="1" dirty="0"/>
                        <a:t>They </a:t>
                      </a:r>
                      <a:r>
                        <a:rPr lang="en-US" sz="1800" b="1" i="1" dirty="0"/>
                        <a:t>aren’t playing</a:t>
                      </a:r>
                      <a:r>
                        <a:rPr lang="en-US" sz="1800" i="1" dirty="0"/>
                        <a:t> soccer. </a:t>
                      </a:r>
                      <a:endParaRPr sz="1800" i="1" dirty="0"/>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pic>
        <p:nvPicPr>
          <p:cNvPr id="2" name="Gráfico 1" descr="Círculo com seta para a esquerda estrutura de tópicos">
            <a:extLst>
              <a:ext uri="{FF2B5EF4-FFF2-40B4-BE49-F238E27FC236}">
                <a16:creationId xmlns:a16="http://schemas.microsoft.com/office/drawing/2014/main" id="{A0C05337-B5D3-7B4B-1564-E5EF0FAF211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90950" y="4322800"/>
            <a:ext cx="647700" cy="647700"/>
          </a:xfrm>
          <a:prstGeom prst="rect">
            <a:avLst/>
          </a:prstGeom>
        </p:spPr>
      </p:pic>
      <p:sp>
        <p:nvSpPr>
          <p:cNvPr id="3" name="CaixaDeTexto 2">
            <a:extLst>
              <a:ext uri="{FF2B5EF4-FFF2-40B4-BE49-F238E27FC236}">
                <a16:creationId xmlns:a16="http://schemas.microsoft.com/office/drawing/2014/main" id="{0841D068-E512-6673-A06A-5408370E15A9}"/>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4</a:t>
            </a:r>
            <a:endParaRPr lang="en-US"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graphicFrame>
        <p:nvGraphicFramePr>
          <p:cNvPr id="321" name="Google Shape;321;p59"/>
          <p:cNvGraphicFramePr/>
          <p:nvPr/>
        </p:nvGraphicFramePr>
        <p:xfrm>
          <a:off x="546377" y="1315648"/>
          <a:ext cx="7885242" cy="2865000"/>
        </p:xfrm>
        <a:graphic>
          <a:graphicData uri="http://schemas.openxmlformats.org/drawingml/2006/table">
            <a:tbl>
              <a:tblPr>
                <a:noFill/>
                <a:tableStyleId>{2583F541-FA07-4EA4-B509-CEA0386C5829}</a:tableStyleId>
              </a:tblPr>
              <a:tblGrid>
                <a:gridCol w="3430200">
                  <a:extLst>
                    <a:ext uri="{9D8B030D-6E8A-4147-A177-3AD203B41FA5}">
                      <a16:colId xmlns:a16="http://schemas.microsoft.com/office/drawing/2014/main" val="20000"/>
                    </a:ext>
                  </a:extLst>
                </a:gridCol>
                <a:gridCol w="1265274">
                  <a:extLst>
                    <a:ext uri="{9D8B030D-6E8A-4147-A177-3AD203B41FA5}">
                      <a16:colId xmlns:a16="http://schemas.microsoft.com/office/drawing/2014/main" val="20001"/>
                    </a:ext>
                  </a:extLst>
                </a:gridCol>
                <a:gridCol w="3189768">
                  <a:extLst>
                    <a:ext uri="{9D8B030D-6E8A-4147-A177-3AD203B41FA5}">
                      <a16:colId xmlns:a16="http://schemas.microsoft.com/office/drawing/2014/main" val="1533142784"/>
                    </a:ext>
                  </a:extLst>
                </a:gridCol>
              </a:tblGrid>
              <a:tr h="381000">
                <a:tc gridSpan="3">
                  <a:txBody>
                    <a:bodyPr/>
                    <a:lstStyle/>
                    <a:p>
                      <a:pPr marL="0" lvl="0" indent="0" algn="l" rtl="0">
                        <a:spcBef>
                          <a:spcPts val="0"/>
                        </a:spcBef>
                        <a:spcAft>
                          <a:spcPts val="0"/>
                        </a:spcAft>
                        <a:buNone/>
                      </a:pPr>
                      <a:r>
                        <a:rPr lang="pt-BR" sz="2000" b="1" i="0" u="none" strike="noStrike" cap="none" dirty="0">
                          <a:solidFill>
                            <a:srgbClr val="FFC000"/>
                          </a:solidFill>
                          <a:highlight>
                            <a:srgbClr val="F7F7F8"/>
                          </a:highlight>
                          <a:latin typeface="+mj-lt"/>
                          <a:ea typeface="Roboto"/>
                          <a:cs typeface="Roboto"/>
                          <a:sym typeface="Arial"/>
                        </a:rPr>
                        <a:t>Interrogativa</a:t>
                      </a:r>
                      <a:endParaRPr sz="2000" b="1" i="0" u="none" strike="noStrike" cap="none" dirty="0">
                        <a:solidFill>
                          <a:srgbClr val="FFC000"/>
                        </a:solidFill>
                        <a:highlight>
                          <a:srgbClr val="F7F7F8"/>
                        </a:highlight>
                        <a:latin typeface="+mj-lt"/>
                        <a:ea typeface="Roboto"/>
                        <a:cs typeface="Roboto"/>
                        <a:sym typeface="Arial"/>
                      </a:endParaRPr>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US"/>
                    </a:p>
                  </a:txBody>
                  <a:tcPr/>
                </a:tc>
                <a:tc hMerge="1">
                  <a:txBody>
                    <a:bodyPr/>
                    <a:lstStyle/>
                    <a:p>
                      <a:pPr marL="0" lvl="0" indent="0" algn="l" rtl="0">
                        <a:spcBef>
                          <a:spcPts val="0"/>
                        </a:spcBef>
                        <a:spcAft>
                          <a:spcPts val="0"/>
                        </a:spcAft>
                        <a:buNone/>
                      </a:pPr>
                      <a:endParaRPr sz="2000" b="1" i="0" u="none" strike="noStrike" cap="none" dirty="0">
                        <a:solidFill>
                          <a:srgbClr val="FFC000"/>
                        </a:solidFill>
                        <a:highlight>
                          <a:srgbClr val="F7F7F8"/>
                        </a:highlight>
                        <a:latin typeface="+mj-lt"/>
                        <a:ea typeface="Roboto"/>
                        <a:cs typeface="Roboto"/>
                        <a:sym typeface="Arial"/>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pt-BR" sz="2000" b="1" i="1" u="none" strike="noStrike" cap="none" dirty="0">
                          <a:solidFill>
                            <a:schemeClr val="bg2"/>
                          </a:solidFill>
                          <a:highlight>
                            <a:srgbClr val="F7F7F8"/>
                          </a:highlight>
                          <a:latin typeface="+mj-lt"/>
                          <a:ea typeface="Roboto"/>
                          <a:cs typeface="Roboto"/>
                          <a:sym typeface="Arial"/>
                        </a:rPr>
                        <a:t>am/is/are </a:t>
                      </a:r>
                      <a:r>
                        <a:rPr lang="pt-BR" sz="2000" b="0" i="0" u="none" strike="noStrike" cap="none" dirty="0">
                          <a:solidFill>
                            <a:schemeClr val="bg2"/>
                          </a:solidFill>
                          <a:highlight>
                            <a:srgbClr val="F7F7F8"/>
                          </a:highlight>
                          <a:latin typeface="+mj-lt"/>
                          <a:ea typeface="Roboto"/>
                          <a:cs typeface="Roboto"/>
                          <a:sym typeface="Arial"/>
                        </a:rPr>
                        <a:t>+ sujeito + </a:t>
                      </a:r>
                      <a:r>
                        <a:rPr lang="pt-BR" sz="2000" b="1" i="1" u="none" strike="noStrike" cap="none" dirty="0">
                          <a:solidFill>
                            <a:schemeClr val="bg2"/>
                          </a:solidFill>
                          <a:highlight>
                            <a:srgbClr val="F7F7F8"/>
                          </a:highlight>
                          <a:latin typeface="+mj-lt"/>
                          <a:ea typeface="Roboto"/>
                          <a:cs typeface="Roboto"/>
                          <a:sym typeface="Arial"/>
                        </a:rPr>
                        <a:t>-</a:t>
                      </a:r>
                      <a:r>
                        <a:rPr lang="pt-BR" sz="2000" b="1" i="1" u="none" strike="noStrike" cap="none" dirty="0" err="1">
                          <a:solidFill>
                            <a:schemeClr val="bg2"/>
                          </a:solidFill>
                          <a:highlight>
                            <a:srgbClr val="F7F7F8"/>
                          </a:highlight>
                          <a:latin typeface="+mj-lt"/>
                          <a:ea typeface="Roboto"/>
                          <a:cs typeface="Roboto"/>
                          <a:sym typeface="Arial"/>
                        </a:rPr>
                        <a:t>ing</a:t>
                      </a:r>
                      <a:r>
                        <a:rPr lang="pt-BR" sz="2000" b="1" i="1" u="none" strike="noStrike" cap="none" dirty="0">
                          <a:solidFill>
                            <a:schemeClr val="bg2"/>
                          </a:solidFill>
                          <a:highlight>
                            <a:srgbClr val="F7F7F8"/>
                          </a:highlight>
                          <a:latin typeface="+mj-lt"/>
                          <a:ea typeface="Roboto"/>
                          <a:cs typeface="Roboto"/>
                          <a:sym typeface="Arial"/>
                        </a:rPr>
                        <a:t> </a:t>
                      </a:r>
                      <a:r>
                        <a:rPr lang="pt-BR" sz="2000" b="0" i="0" u="none" strike="noStrike" cap="none" dirty="0">
                          <a:solidFill>
                            <a:schemeClr val="bg2"/>
                          </a:solidFill>
                          <a:highlight>
                            <a:srgbClr val="F7F7F8"/>
                          </a:highlight>
                          <a:latin typeface="+mj-lt"/>
                          <a:ea typeface="Roboto"/>
                          <a:cs typeface="Roboto"/>
                          <a:sym typeface="Arial"/>
                        </a:rPr>
                        <a:t>ao final do verbo principal</a:t>
                      </a:r>
                      <a:endParaRPr sz="2000" b="0" i="0" u="none" strike="noStrike" cap="none" dirty="0">
                        <a:solidFill>
                          <a:schemeClr val="bg2"/>
                        </a:solidFill>
                        <a:highlight>
                          <a:srgbClr val="F7F7F8"/>
                        </a:highlight>
                        <a:latin typeface="+mj-lt"/>
                        <a:ea typeface="Roboto"/>
                        <a:cs typeface="Roboto"/>
                        <a:sym typeface="Arial"/>
                      </a:endParaRPr>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gridSpan="2">
                  <a:txBody>
                    <a:bodyPr/>
                    <a:lstStyle/>
                    <a:p>
                      <a:pPr marL="0" lvl="0" indent="0" algn="l" rtl="0">
                        <a:spcBef>
                          <a:spcPts val="0"/>
                        </a:spcBef>
                        <a:spcAft>
                          <a:spcPts val="0"/>
                        </a:spcAft>
                        <a:buNone/>
                      </a:pPr>
                      <a:r>
                        <a:rPr lang="pt-BR" sz="2000" b="1" i="1" u="none" strike="noStrike" cap="none" dirty="0">
                          <a:solidFill>
                            <a:schemeClr val="bg2"/>
                          </a:solidFill>
                          <a:highlight>
                            <a:srgbClr val="F7F7F8"/>
                          </a:highlight>
                          <a:latin typeface="+mj-lt"/>
                          <a:ea typeface="Roboto"/>
                          <a:cs typeface="Roboto"/>
                          <a:sym typeface="Arial"/>
                        </a:rPr>
                        <a:t>Is</a:t>
                      </a:r>
                      <a:r>
                        <a:rPr lang="pt-BR" sz="2000" b="0" i="1" u="none" strike="noStrike" cap="none" dirty="0">
                          <a:solidFill>
                            <a:schemeClr val="bg2"/>
                          </a:solidFill>
                          <a:highlight>
                            <a:srgbClr val="F7F7F8"/>
                          </a:highlight>
                          <a:latin typeface="+mj-lt"/>
                          <a:ea typeface="Roboto"/>
                          <a:cs typeface="Roboto"/>
                          <a:sym typeface="Arial"/>
                        </a:rPr>
                        <a:t> </a:t>
                      </a:r>
                      <a:r>
                        <a:rPr lang="pt-BR" sz="2000" b="0" i="1" u="none" strike="noStrike" cap="none" dirty="0" err="1">
                          <a:solidFill>
                            <a:schemeClr val="bg2"/>
                          </a:solidFill>
                          <a:highlight>
                            <a:srgbClr val="F7F7F8"/>
                          </a:highlight>
                          <a:latin typeface="+mj-lt"/>
                          <a:ea typeface="Roboto"/>
                          <a:cs typeface="Roboto"/>
                          <a:sym typeface="Arial"/>
                        </a:rPr>
                        <a:t>she</a:t>
                      </a:r>
                      <a:r>
                        <a:rPr lang="pt-BR" sz="2000" b="0" i="1" u="none" strike="noStrike" cap="none" dirty="0">
                          <a:solidFill>
                            <a:schemeClr val="bg2"/>
                          </a:solidFill>
                          <a:highlight>
                            <a:srgbClr val="F7F7F8"/>
                          </a:highlight>
                          <a:latin typeface="+mj-lt"/>
                          <a:ea typeface="Roboto"/>
                          <a:cs typeface="Roboto"/>
                          <a:sym typeface="Arial"/>
                        </a:rPr>
                        <a:t> </a:t>
                      </a:r>
                      <a:r>
                        <a:rPr lang="pt-BR" sz="2000" b="1" i="1" u="none" strike="noStrike" cap="none" dirty="0" err="1">
                          <a:solidFill>
                            <a:schemeClr val="bg2"/>
                          </a:solidFill>
                          <a:highlight>
                            <a:srgbClr val="F7F7F8"/>
                          </a:highlight>
                          <a:latin typeface="+mj-lt"/>
                          <a:ea typeface="Roboto"/>
                          <a:cs typeface="Roboto"/>
                          <a:sym typeface="Arial"/>
                        </a:rPr>
                        <a:t>studying</a:t>
                      </a:r>
                      <a:r>
                        <a:rPr lang="pt-BR" sz="2000" b="0" i="1" u="none" strike="noStrike" cap="none" dirty="0">
                          <a:solidFill>
                            <a:schemeClr val="bg2"/>
                          </a:solidFill>
                          <a:highlight>
                            <a:srgbClr val="F7F7F8"/>
                          </a:highlight>
                          <a:latin typeface="+mj-lt"/>
                          <a:ea typeface="Roboto"/>
                          <a:cs typeface="Roboto"/>
                          <a:sym typeface="Arial"/>
                        </a:rPr>
                        <a:t> for </a:t>
                      </a:r>
                      <a:r>
                        <a:rPr lang="pt-BR" sz="2000" b="0" i="1" u="none" strike="noStrike" cap="none" dirty="0" err="1">
                          <a:solidFill>
                            <a:schemeClr val="bg2"/>
                          </a:solidFill>
                          <a:highlight>
                            <a:srgbClr val="F7F7F8"/>
                          </a:highlight>
                          <a:latin typeface="+mj-lt"/>
                          <a:ea typeface="Roboto"/>
                          <a:cs typeface="Roboto"/>
                          <a:sym typeface="Arial"/>
                        </a:rPr>
                        <a:t>her</a:t>
                      </a:r>
                      <a:r>
                        <a:rPr lang="pt-BR" sz="2000" b="0" i="1" u="none" strike="noStrike" cap="none" dirty="0">
                          <a:solidFill>
                            <a:schemeClr val="bg2"/>
                          </a:solidFill>
                          <a:highlight>
                            <a:srgbClr val="F7F7F8"/>
                          </a:highlight>
                          <a:latin typeface="+mj-lt"/>
                          <a:ea typeface="Roboto"/>
                          <a:cs typeface="Roboto"/>
                          <a:sym typeface="Arial"/>
                        </a:rPr>
                        <a:t> </a:t>
                      </a:r>
                      <a:r>
                        <a:rPr lang="pt-BR" sz="2000" b="0" i="1" u="none" strike="noStrike" cap="none" dirty="0" err="1">
                          <a:solidFill>
                            <a:schemeClr val="bg2"/>
                          </a:solidFill>
                          <a:highlight>
                            <a:srgbClr val="F7F7F8"/>
                          </a:highlight>
                          <a:latin typeface="+mj-lt"/>
                          <a:ea typeface="Roboto"/>
                          <a:cs typeface="Roboto"/>
                          <a:sym typeface="Arial"/>
                        </a:rPr>
                        <a:t>exam</a:t>
                      </a:r>
                      <a:r>
                        <a:rPr lang="pt-BR" sz="2000" b="0" i="1" u="none" strike="noStrike" cap="none" dirty="0">
                          <a:solidFill>
                            <a:schemeClr val="bg2"/>
                          </a:solidFill>
                          <a:highlight>
                            <a:srgbClr val="F7F7F8"/>
                          </a:highlight>
                          <a:latin typeface="+mj-lt"/>
                          <a:ea typeface="Roboto"/>
                          <a:cs typeface="Roboto"/>
                          <a:sym typeface="Arial"/>
                        </a:rPr>
                        <a:t>?</a:t>
                      </a:r>
                      <a:endParaRPr sz="2000" b="0" i="1" u="none" strike="noStrike" cap="none" dirty="0">
                        <a:solidFill>
                          <a:schemeClr val="bg2"/>
                        </a:solidFill>
                        <a:highlight>
                          <a:srgbClr val="F7F7F8"/>
                        </a:highlight>
                        <a:latin typeface="+mj-lt"/>
                        <a:ea typeface="Roboto"/>
                        <a:cs typeface="Roboto"/>
                        <a:sym typeface="Arial"/>
                      </a:endParaRPr>
                    </a:p>
                    <a:p>
                      <a:pPr marL="0" lvl="0" indent="0" algn="l" rtl="0">
                        <a:spcBef>
                          <a:spcPts val="0"/>
                        </a:spcBef>
                        <a:spcAft>
                          <a:spcPts val="0"/>
                        </a:spcAft>
                        <a:buNone/>
                      </a:pPr>
                      <a:r>
                        <a:rPr lang="pt-BR" sz="2000" b="1" i="1" u="none" strike="noStrike" cap="none" dirty="0">
                          <a:solidFill>
                            <a:schemeClr val="bg2"/>
                          </a:solidFill>
                          <a:highlight>
                            <a:srgbClr val="F7F7F8"/>
                          </a:highlight>
                          <a:latin typeface="+mj-lt"/>
                          <a:ea typeface="Roboto"/>
                          <a:cs typeface="Roboto"/>
                          <a:sym typeface="Arial"/>
                        </a:rPr>
                        <a:t>Are</a:t>
                      </a:r>
                      <a:r>
                        <a:rPr lang="pt-BR" sz="2000" b="0" i="1" u="none" strike="noStrike" cap="none" dirty="0">
                          <a:solidFill>
                            <a:schemeClr val="bg2"/>
                          </a:solidFill>
                          <a:highlight>
                            <a:srgbClr val="F7F7F8"/>
                          </a:highlight>
                          <a:latin typeface="+mj-lt"/>
                          <a:ea typeface="Roboto"/>
                          <a:cs typeface="Roboto"/>
                          <a:sym typeface="Arial"/>
                        </a:rPr>
                        <a:t> </a:t>
                      </a:r>
                      <a:r>
                        <a:rPr lang="pt-BR" sz="2000" b="0" i="1" u="none" strike="noStrike" cap="none" dirty="0" err="1">
                          <a:solidFill>
                            <a:schemeClr val="bg2"/>
                          </a:solidFill>
                          <a:highlight>
                            <a:srgbClr val="F7F7F8"/>
                          </a:highlight>
                          <a:latin typeface="+mj-lt"/>
                          <a:ea typeface="Roboto"/>
                          <a:cs typeface="Roboto"/>
                          <a:sym typeface="Arial"/>
                        </a:rPr>
                        <a:t>they</a:t>
                      </a:r>
                      <a:r>
                        <a:rPr lang="pt-BR" sz="2000" b="0" i="1" u="none" strike="noStrike" cap="none" dirty="0">
                          <a:solidFill>
                            <a:schemeClr val="bg2"/>
                          </a:solidFill>
                          <a:highlight>
                            <a:srgbClr val="F7F7F8"/>
                          </a:highlight>
                          <a:latin typeface="+mj-lt"/>
                          <a:ea typeface="Roboto"/>
                          <a:cs typeface="Roboto"/>
                          <a:sym typeface="Arial"/>
                        </a:rPr>
                        <a:t> </a:t>
                      </a:r>
                      <a:r>
                        <a:rPr lang="pt-BR" sz="2000" b="1" i="1" u="none" strike="noStrike" cap="none" dirty="0">
                          <a:solidFill>
                            <a:schemeClr val="bg2"/>
                          </a:solidFill>
                          <a:highlight>
                            <a:srgbClr val="F7F7F8"/>
                          </a:highlight>
                          <a:latin typeface="+mj-lt"/>
                          <a:ea typeface="Roboto"/>
                          <a:cs typeface="Roboto"/>
                          <a:sym typeface="Arial"/>
                        </a:rPr>
                        <a:t>playing</a:t>
                      </a:r>
                      <a:r>
                        <a:rPr lang="pt-BR" sz="2000" b="0" i="1" u="none" strike="noStrike" cap="none" dirty="0">
                          <a:solidFill>
                            <a:schemeClr val="bg2"/>
                          </a:solidFill>
                          <a:highlight>
                            <a:srgbClr val="F7F7F8"/>
                          </a:highlight>
                          <a:latin typeface="+mj-lt"/>
                          <a:ea typeface="Roboto"/>
                          <a:cs typeface="Roboto"/>
                          <a:sym typeface="Arial"/>
                        </a:rPr>
                        <a:t> soccer?</a:t>
                      </a:r>
                      <a:endParaRPr sz="2000" b="0" i="1" u="none" strike="noStrike" cap="none" dirty="0">
                        <a:solidFill>
                          <a:schemeClr val="bg2"/>
                        </a:solidFill>
                        <a:highlight>
                          <a:srgbClr val="F7F7F8"/>
                        </a:highlight>
                        <a:latin typeface="+mj-lt"/>
                        <a:ea typeface="Roboto"/>
                        <a:cs typeface="Roboto"/>
                        <a:sym typeface="Arial"/>
                      </a:endParaRPr>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pPr marL="0" lvl="0" indent="0" algn="l" rtl="0">
                        <a:spcBef>
                          <a:spcPts val="0"/>
                        </a:spcBef>
                        <a:spcAft>
                          <a:spcPts val="0"/>
                        </a:spcAft>
                        <a:buNone/>
                      </a:pPr>
                      <a:endParaRPr sz="2000" b="0" i="1" u="none" strike="noStrike" cap="none" dirty="0">
                        <a:solidFill>
                          <a:schemeClr val="bg2"/>
                        </a:solidFill>
                        <a:highlight>
                          <a:srgbClr val="F7F7F8"/>
                        </a:highlight>
                        <a:latin typeface="+mj-lt"/>
                        <a:ea typeface="Roboto"/>
                        <a:cs typeface="Roboto"/>
                        <a:sym typeface="Arial"/>
                      </a:endParaRPr>
                    </a:p>
                  </a:txBody>
                  <a:tcPr marL="91425" marR="91425" marT="91425" marB="91425"/>
                </a:tc>
                <a:extLst>
                  <a:ext uri="{0D108BD9-81ED-4DB2-BD59-A6C34878D82A}">
                    <a16:rowId xmlns:a16="http://schemas.microsoft.com/office/drawing/2014/main" val="10001"/>
                  </a:ext>
                </a:extLst>
              </a:tr>
              <a:tr h="381000">
                <a:tc gridSpan="3">
                  <a:txBody>
                    <a:bodyPr/>
                    <a:lstStyle/>
                    <a:p>
                      <a:pPr marL="0" lvl="0" indent="0" algn="l" rtl="0">
                        <a:spcBef>
                          <a:spcPts val="0"/>
                        </a:spcBef>
                        <a:spcAft>
                          <a:spcPts val="0"/>
                        </a:spcAft>
                        <a:buNone/>
                      </a:pPr>
                      <a:r>
                        <a:rPr lang="pt-BR" sz="2000" b="1" i="0" u="none" strike="noStrike" cap="none" dirty="0">
                          <a:solidFill>
                            <a:srgbClr val="92D050"/>
                          </a:solidFill>
                          <a:highlight>
                            <a:srgbClr val="F7F7F8"/>
                          </a:highlight>
                          <a:latin typeface="+mj-lt"/>
                          <a:ea typeface="Roboto"/>
                          <a:cs typeface="Roboto"/>
                          <a:sym typeface="Arial"/>
                        </a:rPr>
                        <a:t>Respostas curtas</a:t>
                      </a:r>
                      <a:endParaRPr sz="2000" b="1" i="0" u="none" strike="noStrike" cap="none" dirty="0">
                        <a:solidFill>
                          <a:srgbClr val="92D050"/>
                        </a:solidFill>
                        <a:highlight>
                          <a:srgbClr val="F7F7F8"/>
                        </a:highlight>
                        <a:latin typeface="+mj-lt"/>
                        <a:ea typeface="Roboto"/>
                        <a:cs typeface="Roboto"/>
                        <a:sym typeface="Arial"/>
                      </a:endParaRPr>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US"/>
                    </a:p>
                  </a:txBody>
                  <a:tcPr/>
                </a:tc>
                <a:tc hMerge="1">
                  <a:txBody>
                    <a:bodyPr/>
                    <a:lstStyle/>
                    <a:p>
                      <a:pPr marL="0" lvl="0" indent="0" algn="l" rtl="0">
                        <a:spcBef>
                          <a:spcPts val="0"/>
                        </a:spcBef>
                        <a:spcAft>
                          <a:spcPts val="0"/>
                        </a:spcAft>
                        <a:buNone/>
                      </a:pPr>
                      <a:endParaRPr sz="2000" b="1" i="0" u="none" strike="noStrike" cap="none" dirty="0">
                        <a:solidFill>
                          <a:srgbClr val="92D050"/>
                        </a:solidFill>
                        <a:highlight>
                          <a:srgbClr val="F7F7F8"/>
                        </a:highlight>
                        <a:latin typeface="+mj-lt"/>
                        <a:ea typeface="Roboto"/>
                        <a:cs typeface="Roboto"/>
                        <a:sym typeface="Arial"/>
                      </a:endParaRPr>
                    </a:p>
                  </a:txBody>
                  <a:tcPr marL="91425" marR="91425" marT="91425" marB="91425"/>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b="0" i="1" u="none" strike="noStrike" cap="none" dirty="0">
                          <a:solidFill>
                            <a:schemeClr val="bg2"/>
                          </a:solidFill>
                          <a:highlight>
                            <a:srgbClr val="F7F7F8"/>
                          </a:highlight>
                          <a:latin typeface="+mj-lt"/>
                          <a:ea typeface="Roboto"/>
                          <a:cs typeface="Roboto"/>
                          <a:sym typeface="Arial"/>
                        </a:rPr>
                        <a:t>Yes, she </a:t>
                      </a:r>
                      <a:r>
                        <a:rPr lang="en-US" sz="2000" b="1" i="1" u="none" strike="noStrike" cap="none" dirty="0">
                          <a:solidFill>
                            <a:schemeClr val="bg2"/>
                          </a:solidFill>
                          <a:highlight>
                            <a:srgbClr val="F7F7F8"/>
                          </a:highlight>
                          <a:latin typeface="+mj-lt"/>
                          <a:ea typeface="Roboto"/>
                          <a:cs typeface="Roboto"/>
                          <a:sym typeface="Arial"/>
                        </a:rPr>
                        <a:t>is</a:t>
                      </a:r>
                      <a:r>
                        <a:rPr lang="en-US" sz="2000" b="0" i="1" u="none" strike="noStrike" cap="none" dirty="0">
                          <a:solidFill>
                            <a:schemeClr val="bg2"/>
                          </a:solidFill>
                          <a:highlight>
                            <a:srgbClr val="F7F7F8"/>
                          </a:highlight>
                          <a:latin typeface="+mj-lt"/>
                          <a:ea typeface="Roboto"/>
                          <a:cs typeface="Roboto"/>
                          <a:sym typeface="Arial"/>
                        </a:rPr>
                        <a:t>. </a:t>
                      </a:r>
                      <a:r>
                        <a:rPr lang="en-US" sz="2000" b="0" i="0" u="none" strike="noStrike" cap="none" dirty="0">
                          <a:solidFill>
                            <a:schemeClr val="bg2"/>
                          </a:solidFill>
                          <a:highlight>
                            <a:srgbClr val="F7F7F8"/>
                          </a:highlight>
                          <a:latin typeface="+mj-lt"/>
                          <a:ea typeface="Roboto"/>
                          <a:cs typeface="Roboto"/>
                          <a:sym typeface="Arial"/>
                        </a:rPr>
                        <a:t>/</a:t>
                      </a:r>
                      <a:r>
                        <a:rPr lang="en-US" sz="2000" b="0" i="1" u="none" strike="noStrike" cap="none" dirty="0">
                          <a:solidFill>
                            <a:schemeClr val="bg2"/>
                          </a:solidFill>
                          <a:highlight>
                            <a:srgbClr val="F7F7F8"/>
                          </a:highlight>
                          <a:latin typeface="+mj-lt"/>
                          <a:ea typeface="Roboto"/>
                          <a:cs typeface="Roboto"/>
                          <a:sym typeface="Arial"/>
                        </a:rPr>
                        <a:t> No, she </a:t>
                      </a:r>
                      <a:r>
                        <a:rPr lang="en-US" sz="2000" b="1" i="1" u="none" strike="noStrike" cap="none" dirty="0">
                          <a:solidFill>
                            <a:schemeClr val="bg2"/>
                          </a:solidFill>
                          <a:highlight>
                            <a:srgbClr val="F7F7F8"/>
                          </a:highlight>
                          <a:latin typeface="+mj-lt"/>
                          <a:ea typeface="Roboto"/>
                          <a:cs typeface="Roboto"/>
                          <a:sym typeface="Arial"/>
                        </a:rPr>
                        <a:t>isn’t</a:t>
                      </a:r>
                      <a:r>
                        <a:rPr lang="en-US" sz="2000" b="0" i="1" u="none" strike="noStrike" cap="none" dirty="0">
                          <a:solidFill>
                            <a:schemeClr val="bg2"/>
                          </a:solidFill>
                          <a:highlight>
                            <a:srgbClr val="F7F7F8"/>
                          </a:highlight>
                          <a:latin typeface="+mj-lt"/>
                          <a:ea typeface="Roboto"/>
                          <a:cs typeface="Roboto"/>
                          <a:sym typeface="Arial"/>
                        </a:rPr>
                        <a:t>.</a:t>
                      </a:r>
                    </a:p>
                    <a:p>
                      <a:pPr marL="0" lvl="0" indent="0" algn="l" rtl="0">
                        <a:spcBef>
                          <a:spcPts val="0"/>
                        </a:spcBef>
                        <a:spcAft>
                          <a:spcPts val="0"/>
                        </a:spcAft>
                        <a:buNone/>
                      </a:pPr>
                      <a:r>
                        <a:rPr lang="en-US" sz="2000" b="0" i="1" u="none" strike="noStrike" cap="none" dirty="0">
                          <a:solidFill>
                            <a:schemeClr val="bg2"/>
                          </a:solidFill>
                          <a:highlight>
                            <a:srgbClr val="F7F7F8"/>
                          </a:highlight>
                          <a:latin typeface="+mj-lt"/>
                          <a:ea typeface="Roboto"/>
                          <a:cs typeface="Roboto"/>
                          <a:sym typeface="Arial"/>
                        </a:rPr>
                        <a:t>Yes, they </a:t>
                      </a:r>
                      <a:r>
                        <a:rPr lang="en-US" sz="2000" b="1" i="1" u="none" strike="noStrike" cap="none" dirty="0">
                          <a:solidFill>
                            <a:schemeClr val="bg2"/>
                          </a:solidFill>
                          <a:highlight>
                            <a:srgbClr val="F7F7F8"/>
                          </a:highlight>
                          <a:latin typeface="+mj-lt"/>
                          <a:ea typeface="Roboto"/>
                          <a:cs typeface="Roboto"/>
                          <a:sym typeface="Arial"/>
                        </a:rPr>
                        <a:t>are</a:t>
                      </a:r>
                      <a:r>
                        <a:rPr lang="en-US" sz="2000" b="0" i="1" u="none" strike="noStrike" cap="none" dirty="0">
                          <a:solidFill>
                            <a:schemeClr val="bg2"/>
                          </a:solidFill>
                          <a:highlight>
                            <a:srgbClr val="F7F7F8"/>
                          </a:highlight>
                          <a:latin typeface="+mj-lt"/>
                          <a:ea typeface="Roboto"/>
                          <a:cs typeface="Roboto"/>
                          <a:sym typeface="Arial"/>
                        </a:rPr>
                        <a:t>. </a:t>
                      </a:r>
                      <a:r>
                        <a:rPr lang="en-US" sz="2000" b="0" i="0" u="none" strike="noStrike" cap="none" dirty="0">
                          <a:solidFill>
                            <a:schemeClr val="bg2"/>
                          </a:solidFill>
                          <a:highlight>
                            <a:srgbClr val="F7F7F8"/>
                          </a:highlight>
                          <a:latin typeface="+mj-lt"/>
                          <a:ea typeface="Roboto"/>
                          <a:cs typeface="Roboto"/>
                          <a:sym typeface="Arial"/>
                        </a:rPr>
                        <a:t>/</a:t>
                      </a:r>
                      <a:r>
                        <a:rPr lang="en-US" sz="2000" b="0" i="1" u="none" strike="noStrike" cap="none" dirty="0">
                          <a:solidFill>
                            <a:schemeClr val="bg2"/>
                          </a:solidFill>
                          <a:highlight>
                            <a:srgbClr val="F7F7F8"/>
                          </a:highlight>
                          <a:latin typeface="+mj-lt"/>
                          <a:ea typeface="Roboto"/>
                          <a:cs typeface="Roboto"/>
                          <a:sym typeface="Arial"/>
                        </a:rPr>
                        <a:t> No, they </a:t>
                      </a:r>
                      <a:r>
                        <a:rPr lang="en-US" sz="2000" b="1" i="1" u="none" strike="noStrike" cap="none" dirty="0">
                          <a:solidFill>
                            <a:schemeClr val="bg2"/>
                          </a:solidFill>
                          <a:highlight>
                            <a:srgbClr val="F7F7F8"/>
                          </a:highlight>
                          <a:latin typeface="+mj-lt"/>
                          <a:ea typeface="Roboto"/>
                          <a:cs typeface="Roboto"/>
                          <a:sym typeface="Arial"/>
                        </a:rPr>
                        <a:t>aren’t</a:t>
                      </a:r>
                      <a:r>
                        <a:rPr lang="en-US" sz="2000" b="0" i="1" u="none" strike="noStrike" cap="none" dirty="0">
                          <a:solidFill>
                            <a:schemeClr val="bg2"/>
                          </a:solidFill>
                          <a:highlight>
                            <a:srgbClr val="F7F7F8"/>
                          </a:highlight>
                          <a:latin typeface="+mj-lt"/>
                          <a:ea typeface="Roboto"/>
                          <a:cs typeface="Roboto"/>
                          <a:sym typeface="Arial"/>
                        </a:rPr>
                        <a:t>. </a:t>
                      </a:r>
                    </a:p>
                    <a:p>
                      <a:pPr marL="0" lvl="0" indent="0" algn="ctr" rtl="0">
                        <a:spcBef>
                          <a:spcPts val="0"/>
                        </a:spcBef>
                        <a:spcAft>
                          <a:spcPts val="0"/>
                        </a:spcAft>
                        <a:buNone/>
                      </a:pPr>
                      <a:endParaRPr sz="2000" b="0" i="1" u="none" strike="noStrike" cap="none" dirty="0">
                        <a:solidFill>
                          <a:schemeClr val="bg2"/>
                        </a:solidFill>
                        <a:highlight>
                          <a:srgbClr val="F7F7F8"/>
                        </a:highlight>
                        <a:latin typeface="+mj-lt"/>
                        <a:ea typeface="Roboto"/>
                        <a:cs typeface="Roboto"/>
                        <a:sym typeface="Arial"/>
                      </a:endParaRPr>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pPr marL="0" lvl="0" indent="0" algn="l" rtl="0">
                        <a:spcBef>
                          <a:spcPts val="0"/>
                        </a:spcBef>
                        <a:spcAft>
                          <a:spcPts val="0"/>
                        </a:spcAft>
                        <a:buNone/>
                      </a:pPr>
                      <a:endParaRPr lang="en-US" sz="2000" b="0" i="0" u="none" strike="noStrike" cap="none" dirty="0">
                        <a:solidFill>
                          <a:schemeClr val="bg2"/>
                        </a:solidFill>
                        <a:highlight>
                          <a:srgbClr val="F7F7F8"/>
                        </a:highlight>
                        <a:latin typeface="+mj-lt"/>
                        <a:ea typeface="Roboto"/>
                        <a:cs typeface="Roboto"/>
                        <a:sym typeface="Arial"/>
                      </a:endParaRPr>
                    </a:p>
                  </a:txBody>
                  <a:tcPr marL="91425" marR="91425" marT="91425" marB="91425"/>
                </a:tc>
                <a:tc>
                  <a:txBody>
                    <a:bodyPr/>
                    <a:lstStyle/>
                    <a:p>
                      <a:pPr marL="0" lvl="0" indent="0" algn="l" rtl="0">
                        <a:spcBef>
                          <a:spcPts val="0"/>
                        </a:spcBef>
                        <a:spcAft>
                          <a:spcPts val="0"/>
                        </a:spcAft>
                        <a:buNone/>
                      </a:pPr>
                      <a:endParaRPr lang="en-US" sz="2000" b="0" i="1" u="none" strike="noStrike" cap="none" dirty="0">
                        <a:solidFill>
                          <a:schemeClr val="bg2"/>
                        </a:solidFill>
                        <a:highlight>
                          <a:srgbClr val="F7F7F8"/>
                        </a:highlight>
                        <a:latin typeface="+mj-lt"/>
                        <a:ea typeface="Roboto"/>
                        <a:cs typeface="Roboto"/>
                        <a:sym typeface="Arial"/>
                      </a:endParaRPr>
                    </a:p>
                  </a:txBody>
                  <a:tcPr marL="91425" marR="91425" marT="91425" marB="914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5900"/>
              <a:t>Discourse Genres</a:t>
            </a:r>
            <a:endParaRPr sz="5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graphicFrame>
        <p:nvGraphicFramePr>
          <p:cNvPr id="153" name="Google Shape;153;p26"/>
          <p:cNvGraphicFramePr/>
          <p:nvPr/>
        </p:nvGraphicFramePr>
        <p:xfrm>
          <a:off x="290913" y="835494"/>
          <a:ext cx="8599950" cy="2764054"/>
        </p:xfrm>
        <a:graphic>
          <a:graphicData uri="http://schemas.openxmlformats.org/drawingml/2006/table">
            <a:tbl>
              <a:tblPr>
                <a:noFill/>
                <a:tableStyleId>{791210CE-26DC-49ED-B552-9E147441F219}</a:tableStyleId>
              </a:tblPr>
              <a:tblGrid>
                <a:gridCol w="2117125">
                  <a:extLst>
                    <a:ext uri="{9D8B030D-6E8A-4147-A177-3AD203B41FA5}">
                      <a16:colId xmlns:a16="http://schemas.microsoft.com/office/drawing/2014/main" val="20000"/>
                    </a:ext>
                  </a:extLst>
                </a:gridCol>
                <a:gridCol w="6482825">
                  <a:extLst>
                    <a:ext uri="{9D8B030D-6E8A-4147-A177-3AD203B41FA5}">
                      <a16:colId xmlns:a16="http://schemas.microsoft.com/office/drawing/2014/main" val="20001"/>
                    </a:ext>
                  </a:extLst>
                </a:gridCol>
              </a:tblGrid>
              <a:tr h="523864">
                <a:tc gridSpan="2">
                  <a:txBody>
                    <a:bodyPr/>
                    <a:lstStyle/>
                    <a:p>
                      <a:pPr marL="0" lvl="0" indent="0" algn="ctr" rtl="0">
                        <a:lnSpc>
                          <a:spcPct val="100000"/>
                        </a:lnSpc>
                        <a:spcBef>
                          <a:spcPts val="200"/>
                        </a:spcBef>
                        <a:spcAft>
                          <a:spcPts val="0"/>
                        </a:spcAft>
                        <a:buNone/>
                      </a:pPr>
                      <a:r>
                        <a:rPr lang="pt-BR" sz="2050" b="1">
                          <a:solidFill>
                            <a:srgbClr val="374151"/>
                          </a:solidFill>
                          <a:highlight>
                            <a:srgbClr val="D9EAD3"/>
                          </a:highlight>
                          <a:latin typeface="Roboto"/>
                          <a:ea typeface="Roboto"/>
                          <a:cs typeface="Roboto"/>
                          <a:sym typeface="Roboto"/>
                        </a:rPr>
                        <a:t>Comic Strip</a:t>
                      </a:r>
                      <a:endParaRPr sz="2050" b="1">
                        <a:solidFill>
                          <a:srgbClr val="374151"/>
                        </a:solidFill>
                        <a:highlight>
                          <a:srgbClr val="D9EAD3"/>
                        </a:highlight>
                        <a:latin typeface="Roboto"/>
                        <a:ea typeface="Roboto"/>
                        <a:cs typeface="Roboto"/>
                        <a:sym typeface="Roboto"/>
                      </a:endParaRP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523950">
                <a:tc>
                  <a:txBody>
                    <a:bodyPr/>
                    <a:lstStyle/>
                    <a:p>
                      <a:pPr marL="0" lvl="0" indent="0" algn="l" rtl="0">
                        <a:lnSpc>
                          <a:spcPct val="100000"/>
                        </a:lnSpc>
                        <a:spcBef>
                          <a:spcPts val="200"/>
                        </a:spcBef>
                        <a:spcAft>
                          <a:spcPts val="0"/>
                        </a:spcAft>
                        <a:buNone/>
                      </a:pPr>
                      <a:r>
                        <a:rPr lang="en-US" sz="165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1850" noProof="0" dirty="0">
                          <a:solidFill>
                            <a:srgbClr val="374151"/>
                          </a:solidFill>
                          <a:highlight>
                            <a:srgbClr val="D9EAD3"/>
                          </a:highlight>
                          <a:latin typeface="Roboto"/>
                          <a:ea typeface="Roboto"/>
                          <a:cs typeface="Roboto"/>
                          <a:sym typeface="Roboto"/>
                        </a:rPr>
                        <a:t>Sequential art, usually presented in panels, that tells a story or delivers a punchline.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523950">
                <a:tc>
                  <a:txBody>
                    <a:bodyPr/>
                    <a:lstStyle/>
                    <a:p>
                      <a:pPr marL="0" lvl="0" indent="0" algn="l" rtl="0">
                        <a:lnSpc>
                          <a:spcPct val="100000"/>
                        </a:lnSpc>
                        <a:spcBef>
                          <a:spcPts val="200"/>
                        </a:spcBef>
                        <a:spcAft>
                          <a:spcPts val="0"/>
                        </a:spcAft>
                        <a:buNone/>
                      </a:pPr>
                      <a:r>
                        <a:rPr lang="en-US" sz="165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1850" noProof="0" dirty="0">
                          <a:solidFill>
                            <a:srgbClr val="374151"/>
                          </a:solidFill>
                          <a:highlight>
                            <a:srgbClr val="D9EAD3"/>
                          </a:highlight>
                          <a:latin typeface="Roboto"/>
                          <a:ea typeface="Roboto"/>
                          <a:cs typeface="Roboto"/>
                          <a:sym typeface="Roboto"/>
                        </a:rPr>
                        <a:t>Humor, satire, commentary, storytelling, or a combination thereof.</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r h="523950">
                <a:tc>
                  <a:txBody>
                    <a:bodyPr/>
                    <a:lstStyle/>
                    <a:p>
                      <a:pPr marL="0" lvl="0" indent="0" algn="l" rtl="0">
                        <a:lnSpc>
                          <a:spcPct val="100000"/>
                        </a:lnSpc>
                        <a:spcBef>
                          <a:spcPts val="200"/>
                        </a:spcBef>
                        <a:spcAft>
                          <a:spcPts val="0"/>
                        </a:spcAft>
                        <a:buNone/>
                      </a:pPr>
                      <a:r>
                        <a:rPr lang="en-US" sz="165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1850" noProof="0" dirty="0">
                          <a:solidFill>
                            <a:srgbClr val="374151"/>
                          </a:solidFill>
                          <a:highlight>
                            <a:srgbClr val="D9EAD3"/>
                          </a:highlight>
                          <a:latin typeface="Roboto"/>
                          <a:ea typeface="Roboto"/>
                          <a:cs typeface="Roboto"/>
                          <a:sym typeface="Roboto"/>
                        </a:rPr>
                        <a:t>To entertain, provoke thought, or provide commentary on current events or social issues.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3"/>
                  </a:ext>
                </a:extLst>
              </a:tr>
            </a:tbl>
          </a:graphicData>
        </a:graphic>
      </p:graphicFrame>
      <p:pic>
        <p:nvPicPr>
          <p:cNvPr id="2" name="Gráfico 1" descr="Círculo com seta para a esquerda estrutura de tópicos">
            <a:extLst>
              <a:ext uri="{FF2B5EF4-FFF2-40B4-BE49-F238E27FC236}">
                <a16:creationId xmlns:a16="http://schemas.microsoft.com/office/drawing/2014/main" id="{248684C7-112F-9A58-3AEC-B0304CC176D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43163" y="4044974"/>
            <a:ext cx="647700" cy="647700"/>
          </a:xfrm>
          <a:prstGeom prst="rect">
            <a:avLst/>
          </a:prstGeom>
        </p:spPr>
      </p:pic>
      <p:sp>
        <p:nvSpPr>
          <p:cNvPr id="3" name="CaixaDeTexto 2">
            <a:extLst>
              <a:ext uri="{FF2B5EF4-FFF2-40B4-BE49-F238E27FC236}">
                <a16:creationId xmlns:a16="http://schemas.microsoft.com/office/drawing/2014/main" id="{1CC9695F-F3C1-7D7D-D1FA-ECBB833CE045}"/>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4</a:t>
            </a:r>
            <a:endParaRPr 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graphicFrame>
        <p:nvGraphicFramePr>
          <p:cNvPr id="158" name="Google Shape;158;p27"/>
          <p:cNvGraphicFramePr/>
          <p:nvPr/>
        </p:nvGraphicFramePr>
        <p:xfrm>
          <a:off x="240488" y="769513"/>
          <a:ext cx="8587325" cy="2339280"/>
        </p:xfrm>
        <a:graphic>
          <a:graphicData uri="http://schemas.openxmlformats.org/drawingml/2006/table">
            <a:tbl>
              <a:tblPr>
                <a:noFill/>
                <a:tableStyleId>{791210CE-26DC-49ED-B552-9E147441F219}</a:tableStyleId>
              </a:tblPr>
              <a:tblGrid>
                <a:gridCol w="2114025">
                  <a:extLst>
                    <a:ext uri="{9D8B030D-6E8A-4147-A177-3AD203B41FA5}">
                      <a16:colId xmlns:a16="http://schemas.microsoft.com/office/drawing/2014/main" val="20000"/>
                    </a:ext>
                  </a:extLst>
                </a:gridCol>
                <a:gridCol w="6473300">
                  <a:extLst>
                    <a:ext uri="{9D8B030D-6E8A-4147-A177-3AD203B41FA5}">
                      <a16:colId xmlns:a16="http://schemas.microsoft.com/office/drawing/2014/main" val="20001"/>
                    </a:ext>
                  </a:extLst>
                </a:gridCol>
              </a:tblGrid>
              <a:tr h="901375">
                <a:tc>
                  <a:txBody>
                    <a:bodyPr/>
                    <a:lstStyle/>
                    <a:p>
                      <a:pPr marL="0" lvl="0" indent="0" algn="l" rtl="0">
                        <a:lnSpc>
                          <a:spcPct val="100000"/>
                        </a:lnSpc>
                        <a:spcBef>
                          <a:spcPts val="200"/>
                        </a:spcBef>
                        <a:spcAft>
                          <a:spcPts val="0"/>
                        </a:spcAft>
                        <a:buNone/>
                      </a:pPr>
                      <a:r>
                        <a:rPr lang="pt-BR" sz="1850" b="1" dirty="0">
                          <a:solidFill>
                            <a:srgbClr val="374151"/>
                          </a:solidFill>
                          <a:highlight>
                            <a:srgbClr val="D9EAD3"/>
                          </a:highlight>
                          <a:latin typeface="Roboto"/>
                          <a:ea typeface="Roboto"/>
                          <a:cs typeface="Roboto"/>
                          <a:sym typeface="Roboto"/>
                        </a:rPr>
                        <a:t>Target audience</a:t>
                      </a:r>
                      <a:endParaRPr sz="1850" b="1" dirty="0">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1850" noProof="0" dirty="0">
                          <a:solidFill>
                            <a:srgbClr val="374151"/>
                          </a:solidFill>
                          <a:highlight>
                            <a:srgbClr val="D9EAD3"/>
                          </a:highlight>
                          <a:latin typeface="Roboto"/>
                          <a:ea typeface="Roboto"/>
                          <a:cs typeface="Roboto"/>
                          <a:sym typeface="Roboto"/>
                        </a:rPr>
                        <a:t>Comic strip fans, usually of all ages, who enjoy humor, satire, and storytelling, and who appreciate the unique visual and narrative elements of the genre.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1135275">
                <a:tc>
                  <a:txBody>
                    <a:bodyPr/>
                    <a:lstStyle/>
                    <a:p>
                      <a:pPr marL="0" lvl="0" indent="0" algn="l" rtl="0">
                        <a:lnSpc>
                          <a:spcPct val="100000"/>
                        </a:lnSpc>
                        <a:spcBef>
                          <a:spcPts val="200"/>
                        </a:spcBef>
                        <a:spcAft>
                          <a:spcPts val="0"/>
                        </a:spcAft>
                        <a:buNone/>
                      </a:pPr>
                      <a:r>
                        <a:rPr lang="pt-BR" sz="1850" b="1" dirty="0">
                          <a:solidFill>
                            <a:srgbClr val="374151"/>
                          </a:solidFill>
                          <a:highlight>
                            <a:srgbClr val="D9EAD3"/>
                          </a:highlight>
                          <a:latin typeface="Roboto"/>
                          <a:ea typeface="Roboto"/>
                          <a:cs typeface="Roboto"/>
                          <a:sym typeface="Roboto"/>
                        </a:rPr>
                        <a:t>Who produces it?</a:t>
                      </a:r>
                      <a:endParaRPr sz="1850" b="1" dirty="0">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1850" noProof="0" dirty="0">
                          <a:solidFill>
                            <a:srgbClr val="374151"/>
                          </a:solidFill>
                          <a:highlight>
                            <a:srgbClr val="D9EAD3"/>
                          </a:highlight>
                          <a:latin typeface="Roboto"/>
                          <a:ea typeface="Roboto"/>
                          <a:cs typeface="Roboto"/>
                          <a:sym typeface="Roboto"/>
                        </a:rPr>
                        <a:t>Cartoonists and writers who have the skills to craft engaging narratives and draw compelling characters and settings, often working with editors and publishers to refine and publish their work.</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graphicFrame>
        <p:nvGraphicFramePr>
          <p:cNvPr id="163" name="Google Shape;163;p28"/>
          <p:cNvGraphicFramePr/>
          <p:nvPr/>
        </p:nvGraphicFramePr>
        <p:xfrm>
          <a:off x="295650" y="797442"/>
          <a:ext cx="8565275" cy="2814022"/>
        </p:xfrm>
        <a:graphic>
          <a:graphicData uri="http://schemas.openxmlformats.org/drawingml/2006/table">
            <a:tbl>
              <a:tblPr>
                <a:noFill/>
                <a:tableStyleId>{791210CE-26DC-49ED-B552-9E147441F219}</a:tableStyleId>
              </a:tblPr>
              <a:tblGrid>
                <a:gridCol w="1882300">
                  <a:extLst>
                    <a:ext uri="{9D8B030D-6E8A-4147-A177-3AD203B41FA5}">
                      <a16:colId xmlns:a16="http://schemas.microsoft.com/office/drawing/2014/main" val="20000"/>
                    </a:ext>
                  </a:extLst>
                </a:gridCol>
                <a:gridCol w="6682975">
                  <a:extLst>
                    <a:ext uri="{9D8B030D-6E8A-4147-A177-3AD203B41FA5}">
                      <a16:colId xmlns:a16="http://schemas.microsoft.com/office/drawing/2014/main" val="20001"/>
                    </a:ext>
                  </a:extLst>
                </a:gridCol>
              </a:tblGrid>
              <a:tr h="483526">
                <a:tc gridSpan="2">
                  <a:txBody>
                    <a:bodyPr/>
                    <a:lstStyle/>
                    <a:p>
                      <a:pPr marL="0" lvl="0" indent="0" algn="ctr" rtl="0">
                        <a:spcBef>
                          <a:spcPts val="100"/>
                        </a:spcBef>
                        <a:spcAft>
                          <a:spcPts val="0"/>
                        </a:spcAft>
                        <a:buNone/>
                      </a:pPr>
                      <a:r>
                        <a:rPr lang="pt-BR" sz="1850" b="1">
                          <a:solidFill>
                            <a:srgbClr val="374151"/>
                          </a:solidFill>
                          <a:highlight>
                            <a:srgbClr val="D9EAD3"/>
                          </a:highlight>
                          <a:latin typeface="Roboto"/>
                          <a:ea typeface="Roboto"/>
                          <a:cs typeface="Roboto"/>
                          <a:sym typeface="Roboto"/>
                        </a:rPr>
                        <a:t>Article</a:t>
                      </a:r>
                      <a:endParaRPr sz="1850" b="1">
                        <a:solidFill>
                          <a:srgbClr val="374151"/>
                        </a:solidFill>
                        <a:highlight>
                          <a:srgbClr val="D9EAD3"/>
                        </a:highlight>
                        <a:latin typeface="Roboto"/>
                        <a:ea typeface="Roboto"/>
                        <a:cs typeface="Roboto"/>
                        <a:sym typeface="Roboto"/>
                      </a:endParaRP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776832">
                <a:tc>
                  <a:txBody>
                    <a:bodyPr/>
                    <a:lstStyle/>
                    <a:p>
                      <a:pPr marL="0" lvl="0" indent="0" algn="l" rtl="0">
                        <a:lnSpc>
                          <a:spcPct val="100000"/>
                        </a:lnSpc>
                        <a:spcBef>
                          <a:spcPts val="100"/>
                        </a:spcBef>
                        <a:spcAft>
                          <a:spcPts val="0"/>
                        </a:spcAft>
                        <a:buNone/>
                      </a:pPr>
                      <a:r>
                        <a:rPr lang="pt-BR" sz="1650" b="1">
                          <a:solidFill>
                            <a:srgbClr val="374151"/>
                          </a:solidFill>
                          <a:highlight>
                            <a:srgbClr val="D9EAD3"/>
                          </a:highlight>
                          <a:latin typeface="Roboto"/>
                          <a:ea typeface="Roboto"/>
                          <a:cs typeface="Roboto"/>
                          <a:sym typeface="Roboto"/>
                        </a:rPr>
                        <a:t>Recurrent structure</a:t>
                      </a:r>
                      <a:endParaRPr sz="1650" b="1">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noProof="0" dirty="0">
                          <a:solidFill>
                            <a:srgbClr val="374151"/>
                          </a:solidFill>
                          <a:highlight>
                            <a:srgbClr val="D9EAD3"/>
                          </a:highlight>
                          <a:latin typeface="Roboto"/>
                          <a:ea typeface="Roboto"/>
                          <a:cs typeface="Roboto"/>
                          <a:sym typeface="Roboto"/>
                        </a:rPr>
                        <a:t>Introduction, body, and conclusion that develop a thesis or argument, often using research, analysis, and evidence.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776832">
                <a:tc>
                  <a:txBody>
                    <a:bodyPr/>
                    <a:lstStyle/>
                    <a:p>
                      <a:pPr marL="0" lvl="0" indent="0" algn="l" rtl="0">
                        <a:lnSpc>
                          <a:spcPct val="100000"/>
                        </a:lnSpc>
                        <a:spcBef>
                          <a:spcPts val="100"/>
                        </a:spcBef>
                        <a:spcAft>
                          <a:spcPts val="0"/>
                        </a:spcAft>
                        <a:buNone/>
                      </a:pPr>
                      <a:r>
                        <a:rPr lang="pt-BR" sz="1650" b="1" dirty="0">
                          <a:solidFill>
                            <a:srgbClr val="374151"/>
                          </a:solidFill>
                          <a:highlight>
                            <a:srgbClr val="D9EAD3"/>
                          </a:highlight>
                          <a:latin typeface="Roboto"/>
                          <a:ea typeface="Roboto"/>
                          <a:cs typeface="Roboto"/>
                          <a:sym typeface="Roboto"/>
                        </a:rPr>
                        <a:t>Main themes</a:t>
                      </a:r>
                      <a:endParaRPr sz="1650" b="1" dirty="0">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noProof="0" dirty="0">
                          <a:solidFill>
                            <a:srgbClr val="374151"/>
                          </a:solidFill>
                          <a:highlight>
                            <a:srgbClr val="D9EAD3"/>
                          </a:highlight>
                          <a:latin typeface="Roboto"/>
                          <a:ea typeface="Roboto"/>
                          <a:cs typeface="Roboto"/>
                          <a:sym typeface="Roboto"/>
                        </a:rPr>
                        <a:t>Vary widely depending on the publication, but can include news, opinion, analysis, reviews, and profiles.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r h="776832">
                <a:tc>
                  <a:txBody>
                    <a:bodyPr/>
                    <a:lstStyle/>
                    <a:p>
                      <a:pPr marL="0" lvl="0" indent="0" algn="l" rtl="0">
                        <a:lnSpc>
                          <a:spcPct val="100000"/>
                        </a:lnSpc>
                        <a:spcBef>
                          <a:spcPts val="100"/>
                        </a:spcBef>
                        <a:spcAft>
                          <a:spcPts val="0"/>
                        </a:spcAft>
                        <a:buNone/>
                      </a:pPr>
                      <a:r>
                        <a:rPr lang="pt-BR" sz="1650" b="1">
                          <a:solidFill>
                            <a:srgbClr val="374151"/>
                          </a:solidFill>
                          <a:highlight>
                            <a:srgbClr val="D9EAD3"/>
                          </a:highlight>
                          <a:latin typeface="Roboto"/>
                          <a:ea typeface="Roboto"/>
                          <a:cs typeface="Roboto"/>
                          <a:sym typeface="Roboto"/>
                        </a:rPr>
                        <a:t>Social function</a:t>
                      </a:r>
                      <a:endParaRPr sz="1650" b="1">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noProof="0" dirty="0">
                          <a:solidFill>
                            <a:srgbClr val="374151"/>
                          </a:solidFill>
                          <a:highlight>
                            <a:srgbClr val="D9EAD3"/>
                          </a:highlight>
                          <a:latin typeface="Roboto"/>
                          <a:ea typeface="Roboto"/>
                          <a:cs typeface="Roboto"/>
                          <a:sym typeface="Roboto"/>
                        </a:rPr>
                        <a:t>To inform, persuade, or entertain readers about a particular topic, issue, or event.</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3"/>
                  </a:ext>
                </a:extLst>
              </a:tr>
            </a:tbl>
          </a:graphicData>
        </a:graphic>
      </p:graphicFrame>
      <p:pic>
        <p:nvPicPr>
          <p:cNvPr id="2" name="Gráfico 1" descr="Círculo com seta para a esquerda estrutura de tópicos">
            <a:extLst>
              <a:ext uri="{FF2B5EF4-FFF2-40B4-BE49-F238E27FC236}">
                <a16:creationId xmlns:a16="http://schemas.microsoft.com/office/drawing/2014/main" id="{57604B74-77E9-513F-97E3-5B36C96712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13225" y="4135029"/>
            <a:ext cx="647700" cy="647700"/>
          </a:xfrm>
          <a:prstGeom prst="rect">
            <a:avLst/>
          </a:prstGeom>
        </p:spPr>
      </p:pic>
      <p:sp>
        <p:nvSpPr>
          <p:cNvPr id="3" name="CaixaDeTexto 2">
            <a:extLst>
              <a:ext uri="{FF2B5EF4-FFF2-40B4-BE49-F238E27FC236}">
                <a16:creationId xmlns:a16="http://schemas.microsoft.com/office/drawing/2014/main" id="{E14A2530-05B5-45F0-C13F-EF5DA463A68B}"/>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4</a:t>
            </a:r>
            <a:endParaRPr lang="en-US"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graphicFrame>
        <p:nvGraphicFramePr>
          <p:cNvPr id="168" name="Google Shape;168;p29"/>
          <p:cNvGraphicFramePr/>
          <p:nvPr/>
        </p:nvGraphicFramePr>
        <p:xfrm>
          <a:off x="333463" y="881850"/>
          <a:ext cx="8527475" cy="2057340"/>
        </p:xfrm>
        <a:graphic>
          <a:graphicData uri="http://schemas.openxmlformats.org/drawingml/2006/table">
            <a:tbl>
              <a:tblPr>
                <a:noFill/>
                <a:tableStyleId>{791210CE-26DC-49ED-B552-9E147441F219}</a:tableStyleId>
              </a:tblPr>
              <a:tblGrid>
                <a:gridCol w="2048230">
                  <a:extLst>
                    <a:ext uri="{9D8B030D-6E8A-4147-A177-3AD203B41FA5}">
                      <a16:colId xmlns:a16="http://schemas.microsoft.com/office/drawing/2014/main" val="20000"/>
                    </a:ext>
                  </a:extLst>
                </a:gridCol>
                <a:gridCol w="6479245">
                  <a:extLst>
                    <a:ext uri="{9D8B030D-6E8A-4147-A177-3AD203B41FA5}">
                      <a16:colId xmlns:a16="http://schemas.microsoft.com/office/drawing/2014/main" val="20001"/>
                    </a:ext>
                  </a:extLst>
                </a:gridCol>
              </a:tblGrid>
              <a:tr h="485775">
                <a:tc>
                  <a:txBody>
                    <a:bodyPr/>
                    <a:lstStyle/>
                    <a:p>
                      <a:pPr marL="0" lvl="0" indent="0" algn="l" rtl="0">
                        <a:lnSpc>
                          <a:spcPct val="100000"/>
                        </a:lnSpc>
                        <a:spcBef>
                          <a:spcPts val="100"/>
                        </a:spcBef>
                        <a:spcAft>
                          <a:spcPts val="0"/>
                        </a:spcAft>
                        <a:buNone/>
                      </a:pPr>
                      <a:r>
                        <a:rPr lang="en-US" sz="185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noProof="0" dirty="0">
                          <a:solidFill>
                            <a:srgbClr val="374151"/>
                          </a:solidFill>
                          <a:highlight>
                            <a:srgbClr val="D9EAD3"/>
                          </a:highlight>
                          <a:latin typeface="Roboto"/>
                          <a:ea typeface="Roboto"/>
                          <a:cs typeface="Roboto"/>
                          <a:sym typeface="Roboto"/>
                        </a:rPr>
                        <a:t>Readers interested in a particular topic, issue, or event, and who seek information, analysis, or opinion on that topic.</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658300">
                <a:tc>
                  <a:txBody>
                    <a:bodyPr/>
                    <a:lstStyle/>
                    <a:p>
                      <a:pPr marL="0" lvl="0" indent="0" algn="l" rtl="0">
                        <a:lnSpc>
                          <a:spcPct val="100000"/>
                        </a:lnSpc>
                        <a:spcBef>
                          <a:spcPts val="100"/>
                        </a:spcBef>
                        <a:spcAft>
                          <a:spcPts val="0"/>
                        </a:spcAft>
                        <a:buNone/>
                      </a:pPr>
                      <a:r>
                        <a:rPr lang="en-US" sz="185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noProof="0" dirty="0">
                          <a:solidFill>
                            <a:srgbClr val="374151"/>
                          </a:solidFill>
                          <a:highlight>
                            <a:srgbClr val="D9EAD3"/>
                          </a:highlight>
                          <a:latin typeface="Roboto"/>
                          <a:ea typeface="Roboto"/>
                          <a:cs typeface="Roboto"/>
                          <a:sym typeface="Roboto"/>
                        </a:rPr>
                        <a:t>Journalists, writers, academics, and experts who have knowledge or expertise on the topic, often working with editors to ensure the article meets the publication's standards and style.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03;p36">
            <a:extLst>
              <a:ext uri="{FF2B5EF4-FFF2-40B4-BE49-F238E27FC236}">
                <a16:creationId xmlns:a16="http://schemas.microsoft.com/office/drawing/2014/main" id="{95DE0E17-1845-152B-0190-BE4661532CB1}"/>
              </a:ext>
            </a:extLst>
          </p:cNvPr>
          <p:cNvGraphicFramePr/>
          <p:nvPr/>
        </p:nvGraphicFramePr>
        <p:xfrm>
          <a:off x="507325" y="659219"/>
          <a:ext cx="8129350" cy="3086010"/>
        </p:xfrm>
        <a:graphic>
          <a:graphicData uri="http://schemas.openxmlformats.org/drawingml/2006/table">
            <a:tbl>
              <a:tblPr>
                <a:noFill/>
                <a:tableStyleId>{791210CE-26DC-49ED-B552-9E147441F219}</a:tableStyleId>
              </a:tblPr>
              <a:tblGrid>
                <a:gridCol w="1583100">
                  <a:extLst>
                    <a:ext uri="{9D8B030D-6E8A-4147-A177-3AD203B41FA5}">
                      <a16:colId xmlns:a16="http://schemas.microsoft.com/office/drawing/2014/main" val="20000"/>
                    </a:ext>
                  </a:extLst>
                </a:gridCol>
                <a:gridCol w="6546250">
                  <a:extLst>
                    <a:ext uri="{9D8B030D-6E8A-4147-A177-3AD203B41FA5}">
                      <a16:colId xmlns:a16="http://schemas.microsoft.com/office/drawing/2014/main" val="20001"/>
                    </a:ext>
                  </a:extLst>
                </a:gridCol>
              </a:tblGrid>
              <a:tr h="457200">
                <a:tc gridSpan="2">
                  <a:txBody>
                    <a:bodyPr/>
                    <a:lstStyle/>
                    <a:p>
                      <a:pPr marL="0" lvl="0" indent="0" algn="ctr" rtl="0">
                        <a:spcBef>
                          <a:spcPts val="100"/>
                        </a:spcBef>
                        <a:spcAft>
                          <a:spcPts val="0"/>
                        </a:spcAft>
                        <a:buNone/>
                      </a:pPr>
                      <a:r>
                        <a:rPr lang="en-US" sz="1850" b="1" dirty="0">
                          <a:solidFill>
                            <a:srgbClr val="374151"/>
                          </a:solidFill>
                          <a:latin typeface="Roboto"/>
                          <a:ea typeface="Roboto"/>
                          <a:cs typeface="Roboto"/>
                          <a:sym typeface="Roboto"/>
                        </a:rPr>
                        <a:t>Audio Description</a:t>
                      </a: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1542639">
                <a:tc>
                  <a:txBody>
                    <a:bodyPr/>
                    <a:lstStyle/>
                    <a:p>
                      <a:pPr marL="0" lvl="0" indent="0" algn="l" rtl="0">
                        <a:lnSpc>
                          <a:spcPct val="100000"/>
                        </a:lnSpc>
                        <a:spcBef>
                          <a:spcPts val="100"/>
                        </a:spcBef>
                        <a:spcAft>
                          <a:spcPts val="0"/>
                        </a:spcAft>
                        <a:buNone/>
                      </a:pPr>
                      <a:r>
                        <a:rPr lang="pt-BR" sz="1850" b="1">
                          <a:solidFill>
                            <a:srgbClr val="374151"/>
                          </a:solidFill>
                          <a:highlight>
                            <a:srgbClr val="D9EAD3"/>
                          </a:highlight>
                          <a:latin typeface="Roboto"/>
                          <a:ea typeface="Roboto"/>
                          <a:cs typeface="Roboto"/>
                          <a:sym typeface="Roboto"/>
                        </a:rPr>
                        <a:t>Recurrent structure</a:t>
                      </a:r>
                      <a:endParaRPr sz="1850" b="1">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dirty="0">
                          <a:solidFill>
                            <a:srgbClr val="374151"/>
                          </a:solidFill>
                          <a:latin typeface="Roboto"/>
                          <a:ea typeface="Roboto"/>
                          <a:cs typeface="Roboto"/>
                          <a:sym typeface="Roboto"/>
                        </a:rPr>
                        <a:t>Audio descriptions typically follow the visual action of a film or television program and describe the scene, characters, and actions taking place for viewers who are blind or visually impaired. The descriptions are typically inserted during pauses in the dialogue.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996431">
                <a:tc>
                  <a:txBody>
                    <a:bodyPr/>
                    <a:lstStyle/>
                    <a:p>
                      <a:pPr marL="0" lvl="0" indent="0" algn="l" rtl="0">
                        <a:lnSpc>
                          <a:spcPct val="100000"/>
                        </a:lnSpc>
                        <a:spcBef>
                          <a:spcPts val="100"/>
                        </a:spcBef>
                        <a:spcAft>
                          <a:spcPts val="0"/>
                        </a:spcAft>
                        <a:buNone/>
                      </a:pPr>
                      <a:r>
                        <a:rPr lang="pt-BR" sz="1850" b="1" dirty="0">
                          <a:solidFill>
                            <a:srgbClr val="374151"/>
                          </a:solidFill>
                          <a:highlight>
                            <a:srgbClr val="D9EAD3"/>
                          </a:highlight>
                          <a:latin typeface="Roboto"/>
                          <a:ea typeface="Roboto"/>
                          <a:cs typeface="Roboto"/>
                          <a:sym typeface="Roboto"/>
                        </a:rPr>
                        <a:t>Main themes</a:t>
                      </a:r>
                      <a:endParaRPr sz="1850" b="1" dirty="0">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dirty="0">
                          <a:solidFill>
                            <a:srgbClr val="374151"/>
                          </a:solidFill>
                          <a:latin typeface="Roboto"/>
                          <a:ea typeface="Roboto"/>
                          <a:cs typeface="Roboto"/>
                          <a:sym typeface="Roboto"/>
                        </a:rPr>
                        <a:t>The main theme of audio descriptions is to convey visual information that is not available to the listener, so they can better understand and enjoy the program or film.</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pic>
        <p:nvPicPr>
          <p:cNvPr id="5" name="Gráfico 4" descr="Círculo com seta para a esquerda estrutura de tópicos">
            <a:extLst>
              <a:ext uri="{FF2B5EF4-FFF2-40B4-BE49-F238E27FC236}">
                <a16:creationId xmlns:a16="http://schemas.microsoft.com/office/drawing/2014/main" id="{6E86D726-56EF-394F-34A1-FFBD393BB5C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85235" y="4102395"/>
            <a:ext cx="647700" cy="647700"/>
          </a:xfrm>
          <a:prstGeom prst="rect">
            <a:avLst/>
          </a:prstGeom>
        </p:spPr>
      </p:pic>
      <p:sp>
        <p:nvSpPr>
          <p:cNvPr id="2" name="CaixaDeTexto 1">
            <a:extLst>
              <a:ext uri="{FF2B5EF4-FFF2-40B4-BE49-F238E27FC236}">
                <a16:creationId xmlns:a16="http://schemas.microsoft.com/office/drawing/2014/main" id="{67D40B43-E805-9B67-1756-350A79916ADA}"/>
              </a:ext>
            </a:extLst>
          </p:cNvPr>
          <p:cNvSpPr txBox="1"/>
          <p:nvPr/>
        </p:nvSpPr>
        <p:spPr>
          <a:xfrm>
            <a:off x="432650" y="217173"/>
            <a:ext cx="556563" cy="261610"/>
          </a:xfrm>
          <a:prstGeom prst="rect">
            <a:avLst/>
          </a:prstGeom>
          <a:noFill/>
        </p:spPr>
        <p:txBody>
          <a:bodyPr wrap="none" rtlCol="0">
            <a:spAutoFit/>
          </a:bodyPr>
          <a:lstStyle/>
          <a:p>
            <a:r>
              <a:rPr lang="en-US" sz="1100" b="1" dirty="0">
                <a:solidFill>
                  <a:srgbClr val="374151"/>
                </a:solidFill>
                <a:latin typeface="Roboto"/>
                <a:ea typeface="Roboto"/>
                <a:cs typeface="Roboto"/>
                <a:sym typeface="Roboto"/>
              </a:rPr>
              <a:t>Unit 4</a:t>
            </a:r>
            <a:endParaRPr lang="en-US" sz="1100" dirty="0"/>
          </a:p>
        </p:txBody>
      </p:sp>
    </p:spTree>
    <p:extLst>
      <p:ext uri="{BB962C8B-B14F-4D97-AF65-F5344CB8AC3E}">
        <p14:creationId xmlns:p14="http://schemas.microsoft.com/office/powerpoint/2010/main" val="378245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08;p37">
            <a:extLst>
              <a:ext uri="{FF2B5EF4-FFF2-40B4-BE49-F238E27FC236}">
                <a16:creationId xmlns:a16="http://schemas.microsoft.com/office/drawing/2014/main" id="{2DEFCF68-7D6E-9897-6A49-6FBA3E4E2043}"/>
              </a:ext>
            </a:extLst>
          </p:cNvPr>
          <p:cNvGraphicFramePr/>
          <p:nvPr/>
        </p:nvGraphicFramePr>
        <p:xfrm>
          <a:off x="261486" y="1956539"/>
          <a:ext cx="8621025" cy="2732567"/>
        </p:xfrm>
        <a:graphic>
          <a:graphicData uri="http://schemas.openxmlformats.org/drawingml/2006/table">
            <a:tbl>
              <a:tblPr>
                <a:noFill/>
                <a:tableStyleId>{791210CE-26DC-49ED-B552-9E147441F219}</a:tableStyleId>
              </a:tblPr>
              <a:tblGrid>
                <a:gridCol w="2109573">
                  <a:extLst>
                    <a:ext uri="{9D8B030D-6E8A-4147-A177-3AD203B41FA5}">
                      <a16:colId xmlns:a16="http://schemas.microsoft.com/office/drawing/2014/main" val="20000"/>
                    </a:ext>
                  </a:extLst>
                </a:gridCol>
                <a:gridCol w="6511452">
                  <a:extLst>
                    <a:ext uri="{9D8B030D-6E8A-4147-A177-3AD203B41FA5}">
                      <a16:colId xmlns:a16="http://schemas.microsoft.com/office/drawing/2014/main" val="20001"/>
                    </a:ext>
                  </a:extLst>
                </a:gridCol>
              </a:tblGrid>
              <a:tr h="1072367">
                <a:tc>
                  <a:txBody>
                    <a:bodyPr/>
                    <a:lstStyle/>
                    <a:p>
                      <a:pPr marL="0" lvl="0" indent="0" algn="l" rtl="0">
                        <a:lnSpc>
                          <a:spcPct val="100000"/>
                        </a:lnSpc>
                        <a:spcBef>
                          <a:spcPts val="100"/>
                        </a:spcBef>
                        <a:spcAft>
                          <a:spcPts val="0"/>
                        </a:spcAft>
                        <a:buNone/>
                      </a:pPr>
                      <a:r>
                        <a:rPr lang="pt-BR" sz="1850" b="1" dirty="0">
                          <a:solidFill>
                            <a:srgbClr val="374151"/>
                          </a:solidFill>
                          <a:highlight>
                            <a:srgbClr val="D9EAD3"/>
                          </a:highlight>
                          <a:latin typeface="Roboto"/>
                          <a:ea typeface="Roboto"/>
                          <a:cs typeface="Roboto"/>
                          <a:sym typeface="Roboto"/>
                        </a:rPr>
                        <a:t>Target audience</a:t>
                      </a:r>
                      <a:endParaRPr sz="1850" b="1" dirty="0">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dirty="0">
                          <a:solidFill>
                            <a:srgbClr val="374151"/>
                          </a:solidFill>
                          <a:latin typeface="Roboto"/>
                          <a:ea typeface="Roboto"/>
                          <a:cs typeface="Roboto"/>
                          <a:sym typeface="Roboto"/>
                        </a:rPr>
                        <a:t>Audio descriptions are read by a narrator who is trained in providing clear and concise descriptions of the visual elements of a program or film.</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r h="1660200">
                <a:tc>
                  <a:txBody>
                    <a:bodyPr/>
                    <a:lstStyle/>
                    <a:p>
                      <a:pPr marL="0" lvl="0" indent="0" algn="l" rtl="0">
                        <a:lnSpc>
                          <a:spcPct val="100000"/>
                        </a:lnSpc>
                        <a:spcBef>
                          <a:spcPts val="100"/>
                        </a:spcBef>
                        <a:spcAft>
                          <a:spcPts val="0"/>
                        </a:spcAft>
                        <a:buNone/>
                      </a:pPr>
                      <a:r>
                        <a:rPr lang="pt-BR" sz="1850" b="1" dirty="0">
                          <a:solidFill>
                            <a:srgbClr val="374151"/>
                          </a:solidFill>
                          <a:highlight>
                            <a:srgbClr val="D9EAD3"/>
                          </a:highlight>
                          <a:latin typeface="Roboto"/>
                          <a:ea typeface="Roboto"/>
                          <a:cs typeface="Roboto"/>
                          <a:sym typeface="Roboto"/>
                        </a:rPr>
                        <a:t>Who produces it?</a:t>
                      </a:r>
                      <a:endParaRPr sz="1850" b="1" dirty="0">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dirty="0">
                          <a:solidFill>
                            <a:srgbClr val="374151"/>
                          </a:solidFill>
                          <a:latin typeface="Roboto"/>
                          <a:ea typeface="Roboto"/>
                          <a:cs typeface="Roboto"/>
                          <a:sym typeface="Roboto"/>
                        </a:rPr>
                        <a:t>Audio descriptions are typically written by trained professionals who have experience in creating clear and engaging descriptions of visual elements in a program or film. These writers may work for the production company or be contracted by a third-party provider.</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bl>
          </a:graphicData>
        </a:graphic>
      </p:graphicFrame>
      <p:graphicFrame>
        <p:nvGraphicFramePr>
          <p:cNvPr id="2" name="Tabela 1">
            <a:extLst>
              <a:ext uri="{FF2B5EF4-FFF2-40B4-BE49-F238E27FC236}">
                <a16:creationId xmlns:a16="http://schemas.microsoft.com/office/drawing/2014/main" id="{6D5DAAF1-ECFC-CD24-2120-28FF7B294669}"/>
              </a:ext>
            </a:extLst>
          </p:cNvPr>
          <p:cNvGraphicFramePr>
            <a:graphicFrameLocks noGrp="1"/>
          </p:cNvGraphicFramePr>
          <p:nvPr/>
        </p:nvGraphicFramePr>
        <p:xfrm>
          <a:off x="261487" y="645929"/>
          <a:ext cx="8621024" cy="1310610"/>
        </p:xfrm>
        <a:graphic>
          <a:graphicData uri="http://schemas.openxmlformats.org/drawingml/2006/table">
            <a:tbl>
              <a:tblPr>
                <a:noFill/>
                <a:tableStyleId>{791210CE-26DC-49ED-B552-9E147441F219}</a:tableStyleId>
              </a:tblPr>
              <a:tblGrid>
                <a:gridCol w="2120206">
                  <a:extLst>
                    <a:ext uri="{9D8B030D-6E8A-4147-A177-3AD203B41FA5}">
                      <a16:colId xmlns:a16="http://schemas.microsoft.com/office/drawing/2014/main" val="3349381945"/>
                    </a:ext>
                  </a:extLst>
                </a:gridCol>
                <a:gridCol w="6500818">
                  <a:extLst>
                    <a:ext uri="{9D8B030D-6E8A-4147-A177-3AD203B41FA5}">
                      <a16:colId xmlns:a16="http://schemas.microsoft.com/office/drawing/2014/main" val="4181290902"/>
                    </a:ext>
                  </a:extLst>
                </a:gridCol>
              </a:tblGrid>
              <a:tr h="1119074">
                <a:tc>
                  <a:txBody>
                    <a:bodyPr/>
                    <a:lstStyle/>
                    <a:p>
                      <a:pPr marL="0" lvl="0" indent="0" algn="l" rtl="0">
                        <a:lnSpc>
                          <a:spcPct val="100000"/>
                        </a:lnSpc>
                        <a:spcBef>
                          <a:spcPts val="100"/>
                        </a:spcBef>
                        <a:spcAft>
                          <a:spcPts val="0"/>
                        </a:spcAft>
                        <a:buNone/>
                      </a:pPr>
                      <a:r>
                        <a:rPr lang="pt-BR" sz="1850" b="1">
                          <a:solidFill>
                            <a:srgbClr val="374151"/>
                          </a:solidFill>
                          <a:highlight>
                            <a:srgbClr val="D9EAD3"/>
                          </a:highlight>
                          <a:latin typeface="Roboto"/>
                          <a:ea typeface="Roboto"/>
                          <a:cs typeface="Roboto"/>
                          <a:sym typeface="Roboto"/>
                        </a:rPr>
                        <a:t>Social function</a:t>
                      </a:r>
                      <a:endParaRPr sz="1850" b="1">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100"/>
                        </a:spcBef>
                        <a:spcAft>
                          <a:spcPts val="0"/>
                        </a:spcAft>
                        <a:buNone/>
                      </a:pPr>
                      <a:r>
                        <a:rPr lang="en-US" sz="1850" dirty="0">
                          <a:solidFill>
                            <a:srgbClr val="374151"/>
                          </a:solidFill>
                          <a:latin typeface="Roboto"/>
                          <a:ea typeface="Roboto"/>
                          <a:cs typeface="Roboto"/>
                          <a:sym typeface="Roboto"/>
                        </a:rPr>
                        <a:t>The social function of audio descriptions is to provide accessibility to individuals who are blind or visually impaired, allowing them to fully experience and engage with the media.</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336557986"/>
                  </a:ext>
                </a:extLst>
              </a:tr>
            </a:tbl>
          </a:graphicData>
        </a:graphic>
      </p:graphicFrame>
    </p:spTree>
    <p:extLst>
      <p:ext uri="{BB962C8B-B14F-4D97-AF65-F5344CB8AC3E}">
        <p14:creationId xmlns:p14="http://schemas.microsoft.com/office/powerpoint/2010/main" val="2574713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50"/>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a:t>Language Topics</a:t>
            </a:r>
            <a:endParaRPr dirty="0"/>
          </a:p>
          <a:p>
            <a:pPr marL="0" lvl="0" indent="0" algn="l" rtl="0">
              <a:spcBef>
                <a:spcPts val="0"/>
              </a:spcBef>
              <a:spcAft>
                <a:spcPts val="0"/>
              </a:spcAft>
              <a:buNone/>
            </a:pPr>
            <a:endParaRPr sz="5900"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597</Words>
  <Application>Microsoft Office PowerPoint</Application>
  <PresentationFormat>Apresentação na tela (16:9)</PresentationFormat>
  <Paragraphs>60</Paragraphs>
  <Slides>11</Slides>
  <Notes>9</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11</vt:i4>
      </vt:variant>
    </vt:vector>
  </HeadingPairs>
  <TitlesOfParts>
    <vt:vector size="16" baseType="lpstr">
      <vt:lpstr>Lato</vt:lpstr>
      <vt:lpstr>Roboto</vt:lpstr>
      <vt:lpstr>Arial</vt:lpstr>
      <vt:lpstr>Raleway</vt:lpstr>
      <vt:lpstr>Streamline</vt:lpstr>
      <vt:lpstr>6º ano</vt:lpstr>
      <vt:lpstr>Discourse Genres</vt:lpstr>
      <vt:lpstr>Apresentação do PowerPoint</vt:lpstr>
      <vt:lpstr>Apresentação do PowerPoint</vt:lpstr>
      <vt:lpstr>Apresentação do PowerPoint</vt:lpstr>
      <vt:lpstr>Apresentação do PowerPoint</vt:lpstr>
      <vt:lpstr>Apresentação do PowerPoint</vt:lpstr>
      <vt:lpstr>Apresentação do PowerPoint</vt:lpstr>
      <vt:lpstr>Language Topics </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6º ano</dc:title>
  <dc:creator>maestro01</dc:creator>
  <cp:lastModifiedBy> </cp:lastModifiedBy>
  <cp:revision>8</cp:revision>
  <dcterms:modified xsi:type="dcterms:W3CDTF">2023-06-21T14:12:01Z</dcterms:modified>
</cp:coreProperties>
</file>