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65" r:id="rId4"/>
    <p:sldId id="266" r:id="rId5"/>
    <p:sldId id="267" r:id="rId6"/>
    <p:sldId id="268" r:id="rId7"/>
    <p:sldId id="316" r:id="rId8"/>
    <p:sldId id="317" r:id="rId9"/>
    <p:sldId id="293" r:id="rId10"/>
    <p:sldId id="299" r:id="rId11"/>
  </p:sldIdLst>
  <p:sldSz cx="9144000" cy="5143500" type="screen16x9"/>
  <p:notesSz cx="6858000" cy="9144000"/>
  <p:embeddedFontLst>
    <p:embeddedFont>
      <p:font typeface="Lato" panose="020F0502020204030203" pitchFamily="34" charset="0"/>
      <p:regular r:id="rId13"/>
      <p:bold r:id="rId14"/>
      <p:italic r:id="rId15"/>
      <p:boldItalic r:id="rId16"/>
    </p:embeddedFont>
    <p:embeddedFont>
      <p:font typeface="Raleway" pitchFamily="2" charset="0"/>
      <p:regular r:id="rId17"/>
      <p:bold r:id="rId18"/>
      <p:italic r:id="rId19"/>
      <p:boldItalic r:id="rId20"/>
    </p:embeddedFont>
    <p:embeddedFont>
      <p:font typeface="Roboto" panose="020000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69BC6-335A-CE9C-4832-E4AB18EA5AA4}" v="12" dt="2023-05-23T13:49:43.979"/>
  </p1510:revLst>
</p1510:revInfo>
</file>

<file path=ppt/tableStyles.xml><?xml version="1.0" encoding="utf-8"?>
<a:tblStyleLst xmlns:a="http://schemas.openxmlformats.org/drawingml/2006/main" def="{791210CE-26DC-49ED-B552-9E147441F219}">
  <a:tblStyle styleId="{791210CE-26DC-49ED-B552-9E147441F21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583F541-FA07-4EA4-B509-CEA0386C582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574c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574c4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e25bb0191b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e25bb0191b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e2c0a1ec25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e2c0a1ec25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e25e62d4f2_3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e25e62d4f2_3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e2c0a1ec25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e2c0a1ec25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e28574c45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e28574c45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e25e62d4f2_3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1e25e62d4f2_3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6º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E1A9E87-6559-DA87-344B-082C0756581E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6"/>
          <p:cNvSpPr txBox="1"/>
          <p:nvPr/>
        </p:nvSpPr>
        <p:spPr>
          <a:xfrm>
            <a:off x="383674" y="155719"/>
            <a:ext cx="8388185" cy="4593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1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Imperative</a:t>
            </a:r>
            <a:endParaRPr sz="5000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O 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imperative</a:t>
            </a:r>
            <a:r>
              <a:rPr lang="pt-BR" sz="2000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é usado para dar comandos e instruções, fazer um pedido ou oferecer sugestões e conselhos.</a:t>
            </a:r>
          </a:p>
          <a:p>
            <a:pPr marL="0" lvl="0" indent="0" algn="l" rtl="0">
              <a:spcAft>
                <a:spcPts val="0"/>
              </a:spcAft>
              <a:buNone/>
            </a:pPr>
            <a:endParaRPr sz="2000" dirty="0">
              <a:solidFill>
                <a:schemeClr val="bg2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dirty="0">
                <a:solidFill>
                  <a:srgbClr val="92D050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Comandos/Instruções</a:t>
            </a:r>
            <a:r>
              <a:rPr lang="pt-BR" sz="2000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			</a:t>
            </a:r>
            <a:r>
              <a:rPr lang="pt-BR" sz="2000" b="1" dirty="0">
                <a:solidFill>
                  <a:srgbClr val="FFC000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Pedidos</a:t>
            </a:r>
            <a:endParaRPr lang="pt-BR" sz="2000" dirty="0">
              <a:solidFill>
                <a:srgbClr val="FFC000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Open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the window.			Please, </a:t>
            </a:r>
            <a:r>
              <a:rPr lang="pt-BR" sz="2000" b="1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pass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 me the salt.</a:t>
            </a: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Don’t run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.</a:t>
            </a:r>
            <a:r>
              <a:rPr lang="pt-BR" sz="2000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				</a:t>
            </a:r>
            <a:r>
              <a:rPr lang="pt-BR" sz="2000" b="1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Don’t close 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the door, please.</a:t>
            </a: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endParaRPr lang="pt-BR" sz="2000" dirty="0">
              <a:solidFill>
                <a:schemeClr val="bg2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dirty="0">
                <a:solidFill>
                  <a:srgbClr val="FF0000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Sugestões/Conselhos</a:t>
            </a:r>
            <a:endParaRPr lang="pt-BR" sz="2000" dirty="0">
              <a:solidFill>
                <a:srgbClr val="FF0000"/>
              </a:solidFill>
              <a:highlight>
                <a:srgbClr val="F7F7F8"/>
              </a:highlight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pt-BR" sz="2000" b="1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Try </a:t>
            </a:r>
            <a:r>
              <a:rPr lang="pt-BR" sz="2000" i="1" dirty="0">
                <a:solidFill>
                  <a:schemeClr val="bg2"/>
                </a:solidFill>
                <a:highlight>
                  <a:srgbClr val="F7F7F8"/>
                </a:highlight>
                <a:latin typeface="+mj-lt"/>
                <a:ea typeface="Roboto"/>
                <a:cs typeface="Roboto"/>
                <a:sym typeface="Roboto"/>
              </a:rPr>
              <a:t>yoga, it’s a great activity.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BDCC7D6-D4C0-C6D8-BB7D-0845A9F8A353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3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Google Shape;133;p22"/>
          <p:cNvGraphicFramePr/>
          <p:nvPr>
            <p:extLst>
              <p:ext uri="{D42A27DB-BD31-4B8C-83A1-F6EECF244321}">
                <p14:modId xmlns:p14="http://schemas.microsoft.com/office/powerpoint/2010/main" val="3259462571"/>
              </p:ext>
            </p:extLst>
          </p:nvPr>
        </p:nvGraphicFramePr>
        <p:xfrm>
          <a:off x="327075" y="685897"/>
          <a:ext cx="8489850" cy="331458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59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92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Orientation Guides</a:t>
                      </a:r>
                      <a:endParaRPr sz="21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Overview of the organization, institution, or program, including history, mission, values, policies, and procedures.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Providing an introduction and orientation to a new environment, including information about resources, services, and expectations.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facilitate the acclimation and success of new members or participants, and to communicate the values and expectations of the organization or institution.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9336405A-3FE8-21C4-8798-34C19B868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69225" y="4133753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D2BF5DF-4292-C2CE-8449-37ACAB7C2A5C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3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Google Shape;138;p23"/>
          <p:cNvGraphicFramePr/>
          <p:nvPr>
            <p:extLst>
              <p:ext uri="{D42A27DB-BD31-4B8C-83A1-F6EECF244321}">
                <p14:modId xmlns:p14="http://schemas.microsoft.com/office/powerpoint/2010/main" val="3494785396"/>
              </p:ext>
            </p:extLst>
          </p:nvPr>
        </p:nvGraphicFramePr>
        <p:xfrm>
          <a:off x="297712" y="812263"/>
          <a:ext cx="8527311" cy="212067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094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2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86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New members or participants in the organization, institution, or program, including students, employees, volunteers, or visitors.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organization, institution, or program that is providing the orientation, often in collaboration with stakeholders such as faculty, staff, or alumni.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" name="Google Shape;143;p24"/>
          <p:cNvGraphicFramePr/>
          <p:nvPr>
            <p:extLst>
              <p:ext uri="{D42A27DB-BD31-4B8C-83A1-F6EECF244321}">
                <p14:modId xmlns:p14="http://schemas.microsoft.com/office/powerpoint/2010/main" val="3738783384"/>
              </p:ext>
            </p:extLst>
          </p:nvPr>
        </p:nvGraphicFramePr>
        <p:xfrm>
          <a:off x="286700" y="701749"/>
          <a:ext cx="8532775" cy="3452556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77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486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1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School Timetable</a:t>
                      </a:r>
                      <a:endParaRPr sz="21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weekly or daily schedule that outlines the classes, times, and locations of academic and extracurricular activities.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Organizing and managing activities of a school, including classes, labs, athletics, clubs, and special events.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4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students, teachers, administrators, and parents with a clear and consistent overview of the daily and weekly schedule, and to facilitate the effective management of the school's activities.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46B26AB8-FFCF-667C-B48A-24441C33B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71775" y="4245865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5170062-97C0-9EC1-A8C6-EDC03BCDDC3F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3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Google Shape;148;p25"/>
          <p:cNvGraphicFramePr/>
          <p:nvPr>
            <p:extLst>
              <p:ext uri="{D42A27DB-BD31-4B8C-83A1-F6EECF244321}">
                <p14:modId xmlns:p14="http://schemas.microsoft.com/office/powerpoint/2010/main" val="3250712045"/>
              </p:ext>
            </p:extLst>
          </p:nvPr>
        </p:nvGraphicFramePr>
        <p:xfrm>
          <a:off x="236275" y="846000"/>
          <a:ext cx="8658850" cy="208165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23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0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Students, teachers, administrators, and parents who need to know when and where specific academic activities are taking place.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school's administration or designated staff who are responsible for creating and updating the school's schedule.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3;p36">
            <a:extLst>
              <a:ext uri="{FF2B5EF4-FFF2-40B4-BE49-F238E27FC236}">
                <a16:creationId xmlns:a16="http://schemas.microsoft.com/office/drawing/2014/main" id="{95DE0E17-1845-152B-0190-BE4661532C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2220964"/>
              </p:ext>
            </p:extLst>
          </p:nvPr>
        </p:nvGraphicFramePr>
        <p:xfrm>
          <a:off x="507325" y="699832"/>
          <a:ext cx="8129350" cy="3314095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874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4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2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Speech</a:t>
                      </a:r>
                      <a:endParaRPr lang="en-US"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Introduction, body, conclusion.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Can vary widely depending on the context and purpose of the speech, but may include persuasion, information-sharing, entertainment, commemoration, etc.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2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inform, persuade, entertain, commemorate, or otherwise engage an audience; to communicate a message, express an opinion, or inspire action</a:t>
                      </a:r>
                      <a:r>
                        <a:rPr lang="en-US" sz="185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.</a:t>
                      </a:r>
                      <a:endParaRPr lang="en-US" sz="1850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Gráfico 4" descr="Círculo com seta para a esquerda estrutura de tópicos">
            <a:extLst>
              <a:ext uri="{FF2B5EF4-FFF2-40B4-BE49-F238E27FC236}">
                <a16:creationId xmlns:a16="http://schemas.microsoft.com/office/drawing/2014/main" id="{6E86D726-56EF-394F-34A1-FFBD393BB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8975" y="4057473"/>
            <a:ext cx="647700" cy="6477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66E454D-DF73-8B0A-24FE-C346696206E1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3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2335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8;p37">
            <a:extLst>
              <a:ext uri="{FF2B5EF4-FFF2-40B4-BE49-F238E27FC236}">
                <a16:creationId xmlns:a16="http://schemas.microsoft.com/office/drawing/2014/main" id="{2DEFCF68-7D6E-9897-6A49-6FBA3E4E20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9703893"/>
              </p:ext>
            </p:extLst>
          </p:nvPr>
        </p:nvGraphicFramePr>
        <p:xfrm>
          <a:off x="467833" y="757786"/>
          <a:ext cx="8304027" cy="149346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03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3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There is no reading audience for a speech, as it is intended to be spoken and heard in person or recorded</a:t>
                      </a:r>
                      <a:r>
                        <a:rPr lang="en-US" sz="185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.</a:t>
                      </a:r>
                      <a:endParaRPr lang="en-US" sz="1850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Typically written by the speaker themselves or by a speechwriter on behalf of the speaker</a:t>
                      </a:r>
                      <a:r>
                        <a:rPr lang="en-US" sz="185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.</a:t>
                      </a:r>
                      <a:endParaRPr lang="en-US" sz="1850" dirty="0">
                        <a:solidFill>
                          <a:srgbClr val="37415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279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0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Language 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453</Words>
  <Application>Microsoft Office PowerPoint</Application>
  <PresentationFormat>Apresentação na tela (16:9)</PresentationFormat>
  <Paragraphs>50</Paragraphs>
  <Slides>10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Roboto</vt:lpstr>
      <vt:lpstr>Lato</vt:lpstr>
      <vt:lpstr>Raleway</vt:lpstr>
      <vt:lpstr>Arial</vt:lpstr>
      <vt:lpstr>Streamline</vt:lpstr>
      <vt:lpstr>6º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6º ano</dc:title>
  <dc:creator>maestro01</dc:creator>
  <cp:lastModifiedBy> </cp:lastModifiedBy>
  <cp:revision>6</cp:revision>
  <dcterms:modified xsi:type="dcterms:W3CDTF">2023-06-21T14:08:27Z</dcterms:modified>
</cp:coreProperties>
</file>