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61" r:id="rId4"/>
    <p:sldId id="262" r:id="rId5"/>
    <p:sldId id="263" r:id="rId6"/>
    <p:sldId id="264" r:id="rId7"/>
    <p:sldId id="314" r:id="rId8"/>
    <p:sldId id="315" r:id="rId9"/>
    <p:sldId id="293" r:id="rId10"/>
    <p:sldId id="297" r:id="rId11"/>
    <p:sldId id="298" r:id="rId12"/>
    <p:sldId id="326" r:id="rId13"/>
  </p:sldIdLst>
  <p:sldSz cx="9144000" cy="5143500" type="screen16x9"/>
  <p:notesSz cx="6858000" cy="9144000"/>
  <p:embeddedFontLst>
    <p:embeddedFont>
      <p:font typeface="Lato" panose="020F0502020204030203" pitchFamily="34" charset="0"/>
      <p:regular r:id="rId15"/>
      <p:bold r:id="rId16"/>
      <p:italic r:id="rId17"/>
      <p:boldItalic r:id="rId18"/>
    </p:embeddedFont>
    <p:embeddedFont>
      <p:font typeface="Raleway" pitchFamily="2" charset="0"/>
      <p:regular r:id="rId19"/>
      <p:bold r:id="rId20"/>
      <p:italic r:id="rId21"/>
      <p:boldItalic r:id="rId22"/>
    </p:embeddedFont>
    <p:embeddedFont>
      <p:font typeface="Roboto" panose="02000000000000000000" pitchFamily="2" charset="0"/>
      <p:regular r:id="rId23"/>
      <p:bold r:id="rId24"/>
      <p:italic r:id="rId25"/>
      <p:boldItalic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A69BC6-335A-CE9C-4832-E4AB18EA5AA4}" v="12" dt="2023-05-23T13:49:43.979"/>
  </p1510:revLst>
</p1510:revInfo>
</file>

<file path=ppt/tableStyles.xml><?xml version="1.0" encoding="utf-8"?>
<a:tblStyleLst xmlns:a="http://schemas.openxmlformats.org/drawingml/2006/main" def="{791210CE-26DC-49ED-B552-9E147441F219}">
  <a:tblStyle styleId="{791210CE-26DC-49ED-B552-9E147441F21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583F541-FA07-4EA4-B509-CEA0386C5829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26" Type="http://schemas.openxmlformats.org/officeDocument/2006/relationships/font" Target="fonts/font12.fntdata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font" Target="fonts/font11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0.fntdata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font" Target="fonts/font9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8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g1e25e62d4f2_3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6" name="Google Shape;296;g1e25e62d4f2_3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088836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e28574c45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1e28574c45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e25bb0191b_0_1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1e25bb0191b_0_1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1e2c0a1ec25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1e2c0a1ec25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1e25bb0191b_0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1e25bb0191b_0_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1e2c0a1ec25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1e2c0a1ec25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g1e28574c458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1" name="Google Shape;271;g1e28574c458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g1e25e62d4f2_3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1" name="Google Shape;291;g1e25e62d4f2_3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g1e25e62d4f2_3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6" name="Google Shape;296;g1e25e62d4f2_3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7" name="Google Shape;77;p11"/>
          <p:cNvSpPr txBox="1">
            <a:spLocks noGrp="1"/>
          </p:cNvSpPr>
          <p:nvPr>
            <p:ph type="title" hasCustomPrompt="1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>
            <a:spLocks noGrp="1"/>
          </p:cNvSpPr>
          <p:nvPr>
            <p:ph type="body" idx="1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1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2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1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Google Shape;59;p8"/>
          <p:cNvSpPr txBox="1">
            <a:spLocks noGrp="1"/>
          </p:cNvSpPr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9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subTitle" idx="1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body" idx="2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>
            <a:spLocks noGrp="1"/>
          </p:cNvSpPr>
          <p:nvPr>
            <p:ph type="body" idx="1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treamlin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900"/>
              <a:t>6º ano</a:t>
            </a:r>
            <a:endParaRPr sz="590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AE1A9E87-6559-DA87-344B-082C0756581E}"/>
              </a:ext>
            </a:extLst>
          </p:cNvPr>
          <p:cNvSpPr txBox="1"/>
          <p:nvPr/>
        </p:nvSpPr>
        <p:spPr>
          <a:xfrm>
            <a:off x="3911203" y="67469"/>
            <a:ext cx="1330325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b="1" dirty="0"/>
              <a:t>CONJUNTO 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54"/>
          <p:cNvSpPr txBox="1"/>
          <p:nvPr/>
        </p:nvSpPr>
        <p:spPr>
          <a:xfrm>
            <a:off x="300582" y="215655"/>
            <a:ext cx="8345700" cy="49204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241300" marR="81280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0" dirty="0">
                <a:solidFill>
                  <a:srgbClr val="4A86E8"/>
                </a:solidFill>
                <a:latin typeface="Roboto"/>
                <a:ea typeface="Roboto"/>
                <a:cs typeface="Roboto"/>
                <a:sym typeface="Lato"/>
              </a:rPr>
              <a:t>Subject Pronouns </a:t>
            </a:r>
            <a:endParaRPr sz="5000" dirty="0">
              <a:solidFill>
                <a:srgbClr val="4A86E8"/>
              </a:solidFill>
              <a:latin typeface="Roboto"/>
              <a:ea typeface="Roboto"/>
              <a:cs typeface="Roboto"/>
              <a:sym typeface="Lato"/>
            </a:endParaRPr>
          </a:p>
          <a:p>
            <a:pPr marL="241300" marR="812800" lvl="0" indent="0"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pt-BR" sz="2000" b="1" dirty="0">
                <a:solidFill>
                  <a:schemeClr val="bg2"/>
                </a:solidFill>
                <a:highlight>
                  <a:srgbClr val="F1FAFF"/>
                </a:highlight>
                <a:latin typeface="+mj-lt"/>
                <a:ea typeface="Lato"/>
                <a:cs typeface="Lato"/>
                <a:sym typeface="Lato"/>
              </a:rPr>
              <a:t>1st Person Singular                          1st Person Plural</a:t>
            </a:r>
            <a:endParaRPr lang="en-US" sz="2000" b="1" dirty="0">
              <a:solidFill>
                <a:schemeClr val="bg2"/>
              </a:solidFill>
              <a:highlight>
                <a:srgbClr val="F1FAFF"/>
              </a:highlight>
              <a:latin typeface="+mj-lt"/>
              <a:ea typeface="Lato"/>
              <a:cs typeface="Lato"/>
              <a:sym typeface="Lato"/>
            </a:endParaRPr>
          </a:p>
          <a:p>
            <a:pPr marL="384175" marR="812800" lvl="0">
              <a:lnSpc>
                <a:spcPct val="144444"/>
              </a:lnSpc>
              <a:buClr>
                <a:srgbClr val="666666"/>
              </a:buClr>
              <a:buSzPts val="1350"/>
            </a:pPr>
            <a:r>
              <a:rPr lang="en-US" sz="1800" b="1" dirty="0">
                <a:solidFill>
                  <a:schemeClr val="bg2"/>
                </a:solidFill>
                <a:highlight>
                  <a:srgbClr val="F1FAFF"/>
                </a:highlight>
                <a:latin typeface="+mj-lt"/>
                <a:ea typeface="Lato"/>
                <a:cs typeface="Lato"/>
                <a:sym typeface="Lato"/>
              </a:rPr>
              <a:t>I</a:t>
            </a:r>
            <a:r>
              <a:rPr lang="en-US" sz="1800" dirty="0">
                <a:solidFill>
                  <a:schemeClr val="bg2"/>
                </a:solidFill>
                <a:highlight>
                  <a:srgbClr val="F1FAFF"/>
                </a:highlight>
                <a:latin typeface="+mj-lt"/>
                <a:ea typeface="Lato"/>
                <a:cs typeface="Lato"/>
                <a:sym typeface="Lato"/>
              </a:rPr>
              <a:t> am a student. 			</a:t>
            </a:r>
            <a:r>
              <a:rPr lang="en-US" sz="1800" b="1" dirty="0">
                <a:solidFill>
                  <a:schemeClr val="bg2"/>
                </a:solidFill>
                <a:highlight>
                  <a:srgbClr val="F1FAFF"/>
                </a:highlight>
                <a:latin typeface="+mj-lt"/>
                <a:ea typeface="Lato"/>
                <a:cs typeface="Lato"/>
                <a:sym typeface="Lato"/>
              </a:rPr>
              <a:t>We</a:t>
            </a:r>
            <a:r>
              <a:rPr lang="en-US" sz="1800" dirty="0">
                <a:solidFill>
                  <a:schemeClr val="bg2"/>
                </a:solidFill>
                <a:highlight>
                  <a:srgbClr val="F1FAFF"/>
                </a:highlight>
                <a:latin typeface="+mj-lt"/>
                <a:ea typeface="Lato"/>
                <a:cs typeface="Lato"/>
                <a:sym typeface="Lato"/>
              </a:rPr>
              <a:t> are students.</a:t>
            </a:r>
          </a:p>
          <a:p>
            <a:pPr marL="241300" marR="812800" lvl="0" indent="0" algn="l" rtl="0">
              <a:lnSpc>
                <a:spcPct val="115000"/>
              </a:lnSpc>
              <a:spcAft>
                <a:spcPts val="0"/>
              </a:spcAft>
              <a:buNone/>
            </a:pPr>
            <a:endParaRPr lang="pt-BR" b="1" dirty="0">
              <a:solidFill>
                <a:schemeClr val="bg2"/>
              </a:solidFill>
              <a:highlight>
                <a:srgbClr val="F1FAFF"/>
              </a:highlight>
              <a:latin typeface="+mj-lt"/>
              <a:ea typeface="Lato"/>
              <a:cs typeface="Lato"/>
              <a:sym typeface="Lato"/>
            </a:endParaRPr>
          </a:p>
          <a:p>
            <a:pPr marL="241300" marR="812800" lvl="0" indent="0"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pt-BR" sz="2000" b="1" dirty="0">
                <a:solidFill>
                  <a:schemeClr val="bg2"/>
                </a:solidFill>
                <a:highlight>
                  <a:srgbClr val="F1FAFF"/>
                </a:highlight>
                <a:latin typeface="+mj-lt"/>
                <a:ea typeface="Lato"/>
                <a:cs typeface="Lato"/>
                <a:sym typeface="Lato"/>
              </a:rPr>
              <a:t>2nd Person Singular                         2nd Person Plural</a:t>
            </a:r>
            <a:endParaRPr sz="2000" b="1" dirty="0">
              <a:solidFill>
                <a:schemeClr val="bg2"/>
              </a:solidFill>
              <a:highlight>
                <a:srgbClr val="F1FAFF"/>
              </a:highlight>
              <a:latin typeface="+mj-lt"/>
              <a:ea typeface="Lato"/>
              <a:cs typeface="Lato"/>
              <a:sym typeface="Lato"/>
            </a:endParaRPr>
          </a:p>
          <a:p>
            <a:pPr marL="384175" marR="812800" lvl="0">
              <a:lnSpc>
                <a:spcPct val="144444"/>
              </a:lnSpc>
              <a:buClr>
                <a:srgbClr val="666666"/>
              </a:buClr>
              <a:buSzPts val="1350"/>
            </a:pPr>
            <a:r>
              <a:rPr lang="pt-BR" sz="1800" b="1" dirty="0">
                <a:solidFill>
                  <a:schemeClr val="bg2"/>
                </a:solidFill>
                <a:highlight>
                  <a:srgbClr val="F1FAFF"/>
                </a:highlight>
                <a:latin typeface="+mj-lt"/>
                <a:ea typeface="Lato"/>
                <a:cs typeface="Lato"/>
                <a:sym typeface="Lato"/>
              </a:rPr>
              <a:t>You </a:t>
            </a:r>
            <a:r>
              <a:rPr lang="pt-BR" sz="1800" dirty="0">
                <a:solidFill>
                  <a:schemeClr val="bg2"/>
                </a:solidFill>
                <a:highlight>
                  <a:srgbClr val="F1FAFF"/>
                </a:highlight>
                <a:latin typeface="+mj-lt"/>
                <a:ea typeface="Lato"/>
                <a:cs typeface="Lato"/>
                <a:sym typeface="Lato"/>
              </a:rPr>
              <a:t>are a doctor. 			</a:t>
            </a:r>
            <a:r>
              <a:rPr lang="pt-BR" sz="1800" b="1" dirty="0">
                <a:solidFill>
                  <a:schemeClr val="bg2"/>
                </a:solidFill>
                <a:highlight>
                  <a:srgbClr val="F1FAFF"/>
                </a:highlight>
                <a:latin typeface="+mj-lt"/>
                <a:ea typeface="Lato"/>
                <a:cs typeface="Lato"/>
                <a:sym typeface="Lato"/>
              </a:rPr>
              <a:t>You</a:t>
            </a:r>
            <a:r>
              <a:rPr lang="pt-BR" sz="1800" dirty="0">
                <a:solidFill>
                  <a:schemeClr val="bg2"/>
                </a:solidFill>
                <a:highlight>
                  <a:srgbClr val="F1FAFF"/>
                </a:highlight>
                <a:latin typeface="+mj-lt"/>
                <a:ea typeface="Lato"/>
                <a:cs typeface="Lato"/>
                <a:sym typeface="Lato"/>
              </a:rPr>
              <a:t> are doctors.</a:t>
            </a:r>
            <a:endParaRPr sz="1800" dirty="0">
              <a:solidFill>
                <a:schemeClr val="bg2"/>
              </a:solidFill>
              <a:highlight>
                <a:srgbClr val="F1FAFF"/>
              </a:highlight>
              <a:latin typeface="+mj-lt"/>
              <a:ea typeface="Lato"/>
              <a:cs typeface="Lato"/>
              <a:sym typeface="Lato"/>
            </a:endParaRPr>
          </a:p>
          <a:p>
            <a:pPr marL="241300" marR="812800" lvl="0" indent="0" algn="l" rtl="0">
              <a:lnSpc>
                <a:spcPct val="115000"/>
              </a:lnSpc>
              <a:spcAft>
                <a:spcPts val="0"/>
              </a:spcAft>
              <a:buNone/>
            </a:pPr>
            <a:endParaRPr lang="pt-BR" b="1" dirty="0">
              <a:solidFill>
                <a:schemeClr val="bg2"/>
              </a:solidFill>
              <a:highlight>
                <a:srgbClr val="F1FAFF"/>
              </a:highlight>
              <a:latin typeface="+mj-lt"/>
              <a:ea typeface="Lato"/>
              <a:cs typeface="Lato"/>
              <a:sym typeface="Lato"/>
            </a:endParaRPr>
          </a:p>
          <a:p>
            <a:pPr marL="241300" marR="812800" lvl="0" indent="0"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pt-BR" sz="2000" b="1" dirty="0">
                <a:solidFill>
                  <a:schemeClr val="bg2"/>
                </a:solidFill>
                <a:highlight>
                  <a:srgbClr val="F1FAFF"/>
                </a:highlight>
                <a:latin typeface="+mj-lt"/>
                <a:ea typeface="Lato"/>
                <a:cs typeface="Lato"/>
                <a:sym typeface="Lato"/>
              </a:rPr>
              <a:t>3rd Person Singular                          3rd  Person Plural</a:t>
            </a:r>
            <a:endParaRPr sz="2000" b="1" dirty="0">
              <a:solidFill>
                <a:schemeClr val="bg2"/>
              </a:solidFill>
              <a:highlight>
                <a:srgbClr val="F1FAFF"/>
              </a:highlight>
              <a:latin typeface="+mj-lt"/>
              <a:ea typeface="Lato"/>
              <a:cs typeface="Lato"/>
              <a:sym typeface="Lato"/>
            </a:endParaRPr>
          </a:p>
          <a:p>
            <a:pPr marL="384175" marR="812800" lvl="0">
              <a:lnSpc>
                <a:spcPct val="144444"/>
              </a:lnSpc>
              <a:buClr>
                <a:srgbClr val="666666"/>
              </a:buClr>
              <a:buSzPts val="1350"/>
            </a:pPr>
            <a:r>
              <a:rPr lang="pt-BR" sz="1800" b="1" dirty="0">
                <a:solidFill>
                  <a:schemeClr val="bg2"/>
                </a:solidFill>
                <a:highlight>
                  <a:srgbClr val="F1FAFF"/>
                </a:highlight>
                <a:latin typeface="+mj-lt"/>
                <a:ea typeface="Lato"/>
                <a:cs typeface="Lato"/>
                <a:sym typeface="Lato"/>
              </a:rPr>
              <a:t>He</a:t>
            </a:r>
            <a:r>
              <a:rPr lang="pt-BR" sz="1800" dirty="0">
                <a:solidFill>
                  <a:schemeClr val="bg2"/>
                </a:solidFill>
                <a:highlight>
                  <a:srgbClr val="F1FAFF"/>
                </a:highlight>
                <a:latin typeface="+mj-lt"/>
                <a:ea typeface="Lato"/>
                <a:cs typeface="Lato"/>
                <a:sym typeface="Lato"/>
              </a:rPr>
              <a:t> is a teacher. 			</a:t>
            </a:r>
            <a:r>
              <a:rPr lang="pt-BR" sz="1800" b="1" dirty="0">
                <a:solidFill>
                  <a:schemeClr val="bg2"/>
                </a:solidFill>
                <a:highlight>
                  <a:srgbClr val="F1FAFF"/>
                </a:highlight>
                <a:latin typeface="+mj-lt"/>
                <a:ea typeface="Lato"/>
                <a:cs typeface="Lato"/>
                <a:sym typeface="Lato"/>
              </a:rPr>
              <a:t>They</a:t>
            </a:r>
            <a:r>
              <a:rPr lang="pt-BR" sz="1800" dirty="0">
                <a:solidFill>
                  <a:schemeClr val="bg2"/>
                </a:solidFill>
                <a:highlight>
                  <a:srgbClr val="F1FAFF"/>
                </a:highlight>
                <a:latin typeface="+mj-lt"/>
                <a:ea typeface="Lato"/>
                <a:cs typeface="Lato"/>
                <a:sym typeface="Lato"/>
              </a:rPr>
              <a:t> are teachers.</a:t>
            </a:r>
            <a:endParaRPr sz="1800" dirty="0">
              <a:solidFill>
                <a:schemeClr val="bg2"/>
              </a:solidFill>
              <a:highlight>
                <a:srgbClr val="F1FAFF"/>
              </a:highlight>
              <a:latin typeface="+mj-lt"/>
              <a:ea typeface="Lato"/>
              <a:cs typeface="Lato"/>
              <a:sym typeface="Lato"/>
            </a:endParaRPr>
          </a:p>
          <a:p>
            <a:pPr marL="384175" marR="812800" lvl="0">
              <a:lnSpc>
                <a:spcPct val="144444"/>
              </a:lnSpc>
              <a:buClr>
                <a:srgbClr val="666666"/>
              </a:buClr>
              <a:buSzPts val="1350"/>
            </a:pPr>
            <a:r>
              <a:rPr lang="pt-BR" sz="1800" b="1" dirty="0">
                <a:solidFill>
                  <a:schemeClr val="bg2"/>
                </a:solidFill>
                <a:highlight>
                  <a:srgbClr val="F1FAFF"/>
                </a:highlight>
                <a:latin typeface="+mj-lt"/>
                <a:ea typeface="Lato"/>
                <a:cs typeface="Lato"/>
                <a:sym typeface="Lato"/>
              </a:rPr>
              <a:t>She</a:t>
            </a:r>
            <a:r>
              <a:rPr lang="pt-BR" sz="1800" dirty="0">
                <a:solidFill>
                  <a:schemeClr val="bg2"/>
                </a:solidFill>
                <a:highlight>
                  <a:srgbClr val="F1FAFF"/>
                </a:highlight>
                <a:latin typeface="+mj-lt"/>
                <a:ea typeface="Lato"/>
                <a:cs typeface="Lato"/>
                <a:sym typeface="Lato"/>
              </a:rPr>
              <a:t> is a singer. 			</a:t>
            </a:r>
            <a:r>
              <a:rPr lang="pt-BR" sz="1800" b="1" dirty="0">
                <a:solidFill>
                  <a:schemeClr val="bg2"/>
                </a:solidFill>
                <a:highlight>
                  <a:srgbClr val="F1FAFF"/>
                </a:highlight>
                <a:latin typeface="+mj-lt"/>
                <a:ea typeface="Lato"/>
                <a:cs typeface="Lato"/>
                <a:sym typeface="Lato"/>
              </a:rPr>
              <a:t>They</a:t>
            </a:r>
            <a:r>
              <a:rPr lang="pt-BR" sz="1800" dirty="0">
                <a:solidFill>
                  <a:schemeClr val="bg2"/>
                </a:solidFill>
                <a:highlight>
                  <a:srgbClr val="F1FAFF"/>
                </a:highlight>
                <a:latin typeface="+mj-lt"/>
                <a:ea typeface="Lato"/>
                <a:cs typeface="Lato"/>
                <a:sym typeface="Lato"/>
              </a:rPr>
              <a:t> are singers.</a:t>
            </a:r>
            <a:endParaRPr sz="1800" dirty="0">
              <a:solidFill>
                <a:schemeClr val="bg2"/>
              </a:solidFill>
              <a:highlight>
                <a:srgbClr val="F1FAFF"/>
              </a:highlight>
              <a:latin typeface="+mj-lt"/>
              <a:ea typeface="Lato"/>
              <a:cs typeface="Lato"/>
              <a:sym typeface="Lato"/>
            </a:endParaRPr>
          </a:p>
          <a:p>
            <a:pPr marL="384175" marR="812800" lvl="0" algn="l" rtl="0">
              <a:lnSpc>
                <a:spcPct val="14444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350"/>
            </a:pPr>
            <a:r>
              <a:rPr lang="pt-BR" sz="1800" b="1" dirty="0">
                <a:solidFill>
                  <a:schemeClr val="bg2"/>
                </a:solidFill>
                <a:highlight>
                  <a:srgbClr val="F1FAFF"/>
                </a:highlight>
                <a:latin typeface="+mj-lt"/>
                <a:ea typeface="Lato"/>
                <a:cs typeface="Lato"/>
                <a:sym typeface="Lato"/>
              </a:rPr>
              <a:t>It</a:t>
            </a:r>
            <a:r>
              <a:rPr lang="pt-BR" sz="1800" dirty="0">
                <a:solidFill>
                  <a:schemeClr val="bg2"/>
                </a:solidFill>
                <a:highlight>
                  <a:srgbClr val="F1FAFF"/>
                </a:highlight>
                <a:latin typeface="+mj-lt"/>
                <a:ea typeface="Lato"/>
                <a:cs typeface="Lato"/>
                <a:sym typeface="Lato"/>
              </a:rPr>
              <a:t> is a good profession. </a:t>
            </a:r>
            <a:endParaRPr sz="1800" dirty="0">
              <a:solidFill>
                <a:schemeClr val="bg2"/>
              </a:solidFill>
              <a:highlight>
                <a:srgbClr val="F1FAFF"/>
              </a:highlight>
              <a:latin typeface="+mj-lt"/>
              <a:ea typeface="Lato"/>
              <a:cs typeface="Lato"/>
              <a:sym typeface="Lato"/>
            </a:endParaRPr>
          </a:p>
          <a:p>
            <a:pPr marL="457200" marR="241300" lvl="0" indent="0" algn="l" rtl="0">
              <a:lnSpc>
                <a:spcPct val="144444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50" dirty="0">
              <a:solidFill>
                <a:srgbClr val="666666"/>
              </a:solidFill>
              <a:highlight>
                <a:srgbClr val="F1FAFF"/>
              </a:highlight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59EE2FB7-6A16-FA2E-D9DE-1838A95BFC0D}"/>
              </a:ext>
            </a:extLst>
          </p:cNvPr>
          <p:cNvSpPr txBox="1"/>
          <p:nvPr/>
        </p:nvSpPr>
        <p:spPr>
          <a:xfrm>
            <a:off x="432650" y="217173"/>
            <a:ext cx="5565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Unit 2</a:t>
            </a:r>
            <a:endParaRPr lang="en-US" sz="11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8" name="Google Shape;298;p55"/>
          <p:cNvGraphicFramePr/>
          <p:nvPr>
            <p:extLst>
              <p:ext uri="{D42A27DB-BD31-4B8C-83A1-F6EECF244321}">
                <p14:modId xmlns:p14="http://schemas.microsoft.com/office/powerpoint/2010/main" val="1086239456"/>
              </p:ext>
            </p:extLst>
          </p:nvPr>
        </p:nvGraphicFramePr>
        <p:xfrm>
          <a:off x="510363" y="383179"/>
          <a:ext cx="8101287" cy="4377142"/>
        </p:xfrm>
        <a:graphic>
          <a:graphicData uri="http://schemas.openxmlformats.org/drawingml/2006/table">
            <a:tbl>
              <a:tblPr>
                <a:solidFill>
                  <a:srgbClr val="F7F7F8"/>
                </a:solidFill>
                <a:tableStyleId>{791210CE-26DC-49ED-B552-9E147441F219}</a:tableStyleId>
              </a:tblPr>
              <a:tblGrid>
                <a:gridCol w="2771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0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1800">
                <a:tc grid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5000" b="0" i="0" u="none" strike="noStrike" cap="none" dirty="0">
                          <a:solidFill>
                            <a:srgbClr val="4A86E8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Possessive </a:t>
                      </a:r>
                      <a:r>
                        <a:rPr lang="pt-BR" sz="1050" b="1" dirty="0">
                          <a:solidFill>
                            <a:srgbClr val="374151"/>
                          </a:solidFill>
                          <a:highlight>
                            <a:srgbClr val="F7F7F8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 </a:t>
                      </a:r>
                      <a:r>
                        <a:rPr lang="pt-BR" sz="5000" b="0" i="0" u="none" strike="noStrike" cap="none" dirty="0">
                          <a:solidFill>
                            <a:srgbClr val="4A86E8"/>
                          </a:solidFill>
                          <a:highlight>
                            <a:srgbClr val="F7F7F8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Ad</a:t>
                      </a:r>
                      <a:r>
                        <a:rPr lang="pt-BR" sz="5000" b="0" i="0" u="none" strike="noStrike" cap="none" dirty="0">
                          <a:solidFill>
                            <a:srgbClr val="4A86E8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jectives</a:t>
                      </a:r>
                    </a:p>
                  </a:txBody>
                  <a:tcPr marL="91425" marR="91425" marT="91425" marB="91425" anchor="b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b="1" dirty="0">
                        <a:solidFill>
                          <a:srgbClr val="374151"/>
                        </a:solidFill>
                        <a:highlight>
                          <a:srgbClr val="F7F7F8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b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80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i="0" u="none" strike="noStrike" cap="none" noProof="0" dirty="0">
                          <a:solidFill>
                            <a:schemeClr val="bg2"/>
                          </a:solidFill>
                          <a:highlight>
                            <a:srgbClr val="F7F7F8"/>
                          </a:highlight>
                          <a:latin typeface="+mj-lt"/>
                          <a:ea typeface="Roboto"/>
                          <a:cs typeface="Roboto"/>
                          <a:sym typeface="Roboto"/>
                        </a:rPr>
                        <a:t>My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0" i="1" u="none" strike="noStrike" cap="none" noProof="0" dirty="0">
                          <a:solidFill>
                            <a:schemeClr val="bg2"/>
                          </a:solidFill>
                          <a:highlight>
                            <a:srgbClr val="F7F7F8"/>
                          </a:highlight>
                          <a:latin typeface="+mj-lt"/>
                          <a:ea typeface="Roboto"/>
                          <a:cs typeface="Roboto"/>
                          <a:sym typeface="Roboto"/>
                        </a:rPr>
                        <a:t>This is </a:t>
                      </a:r>
                      <a:r>
                        <a:rPr lang="en-US" sz="2000" b="1" i="1" u="none" strike="noStrike" cap="none" noProof="0" dirty="0">
                          <a:solidFill>
                            <a:schemeClr val="bg2"/>
                          </a:solidFill>
                          <a:highlight>
                            <a:srgbClr val="F7F7F8"/>
                          </a:highlight>
                          <a:latin typeface="+mj-lt"/>
                          <a:ea typeface="Roboto"/>
                          <a:cs typeface="Roboto"/>
                          <a:sym typeface="Roboto"/>
                        </a:rPr>
                        <a:t>my</a:t>
                      </a:r>
                      <a:r>
                        <a:rPr lang="en-US" sz="2000" b="0" i="1" u="none" strike="noStrike" cap="none" noProof="0" dirty="0">
                          <a:solidFill>
                            <a:schemeClr val="bg2"/>
                          </a:solidFill>
                          <a:highlight>
                            <a:srgbClr val="F7F7F8"/>
                          </a:highlight>
                          <a:latin typeface="+mj-lt"/>
                          <a:ea typeface="Roboto"/>
                          <a:cs typeface="Roboto"/>
                          <a:sym typeface="Roboto"/>
                        </a:rPr>
                        <a:t> book.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80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i="0" u="none" strike="noStrike" cap="none" noProof="0" dirty="0">
                          <a:solidFill>
                            <a:schemeClr val="bg2"/>
                          </a:solidFill>
                          <a:highlight>
                            <a:srgbClr val="F7F7F8"/>
                          </a:highlight>
                          <a:latin typeface="+mj-lt"/>
                          <a:ea typeface="Roboto"/>
                          <a:cs typeface="Roboto"/>
                          <a:sym typeface="Roboto"/>
                        </a:rPr>
                        <a:t>Your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0" i="1" u="none" strike="noStrike" cap="none" noProof="0" dirty="0">
                          <a:solidFill>
                            <a:schemeClr val="bg2"/>
                          </a:solidFill>
                          <a:highlight>
                            <a:srgbClr val="F7F7F8"/>
                          </a:highlight>
                          <a:latin typeface="+mj-lt"/>
                          <a:ea typeface="Roboto"/>
                          <a:cs typeface="Roboto"/>
                          <a:sym typeface="Roboto"/>
                        </a:rPr>
                        <a:t>Is this </a:t>
                      </a:r>
                      <a:r>
                        <a:rPr lang="en-US" sz="2000" b="1" i="1" u="none" strike="noStrike" cap="none" noProof="0" dirty="0">
                          <a:solidFill>
                            <a:schemeClr val="bg2"/>
                          </a:solidFill>
                          <a:highlight>
                            <a:srgbClr val="F7F7F8"/>
                          </a:highlight>
                          <a:latin typeface="+mj-lt"/>
                          <a:ea typeface="Roboto"/>
                          <a:cs typeface="Roboto"/>
                          <a:sym typeface="Roboto"/>
                        </a:rPr>
                        <a:t>your</a:t>
                      </a:r>
                      <a:r>
                        <a:rPr lang="en-US" sz="2000" b="0" i="1" u="none" strike="noStrike" cap="none" noProof="0" dirty="0">
                          <a:solidFill>
                            <a:schemeClr val="bg2"/>
                          </a:solidFill>
                          <a:highlight>
                            <a:srgbClr val="F7F7F8"/>
                          </a:highlight>
                          <a:latin typeface="+mj-lt"/>
                          <a:ea typeface="Roboto"/>
                          <a:cs typeface="Roboto"/>
                          <a:sym typeface="Roboto"/>
                        </a:rPr>
                        <a:t> car?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80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i="0" u="none" strike="noStrike" cap="none" noProof="0" dirty="0">
                          <a:solidFill>
                            <a:schemeClr val="bg2"/>
                          </a:solidFill>
                          <a:highlight>
                            <a:srgbClr val="F7F7F8"/>
                          </a:highlight>
                          <a:latin typeface="+mj-lt"/>
                          <a:ea typeface="Roboto"/>
                          <a:cs typeface="Roboto"/>
                          <a:sym typeface="Roboto"/>
                        </a:rPr>
                        <a:t>His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0" i="1" u="none" strike="noStrike" cap="none" noProof="0" dirty="0">
                          <a:solidFill>
                            <a:schemeClr val="bg2"/>
                          </a:solidFill>
                          <a:highlight>
                            <a:srgbClr val="F7F7F8"/>
                          </a:highlight>
                          <a:latin typeface="+mj-lt"/>
                          <a:ea typeface="Roboto"/>
                          <a:cs typeface="Roboto"/>
                          <a:sym typeface="Roboto"/>
                        </a:rPr>
                        <a:t>That is </a:t>
                      </a:r>
                      <a:r>
                        <a:rPr lang="en-US" sz="2000" b="1" i="1" u="none" strike="noStrike" cap="none" noProof="0" dirty="0">
                          <a:solidFill>
                            <a:schemeClr val="bg2"/>
                          </a:solidFill>
                          <a:highlight>
                            <a:srgbClr val="F7F7F8"/>
                          </a:highlight>
                          <a:latin typeface="+mj-lt"/>
                          <a:ea typeface="Roboto"/>
                          <a:cs typeface="Roboto"/>
                          <a:sym typeface="Roboto"/>
                        </a:rPr>
                        <a:t>his</a:t>
                      </a:r>
                      <a:r>
                        <a:rPr lang="en-US" sz="2000" b="0" i="1" u="none" strike="noStrike" cap="none" noProof="0" dirty="0">
                          <a:solidFill>
                            <a:schemeClr val="bg2"/>
                          </a:solidFill>
                          <a:highlight>
                            <a:srgbClr val="F7F7F8"/>
                          </a:highlight>
                          <a:latin typeface="+mj-lt"/>
                          <a:ea typeface="Roboto"/>
                          <a:cs typeface="Roboto"/>
                          <a:sym typeface="Roboto"/>
                        </a:rPr>
                        <a:t> sister.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80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i="0" u="none" strike="noStrike" cap="none" noProof="0" dirty="0">
                          <a:solidFill>
                            <a:schemeClr val="bg2"/>
                          </a:solidFill>
                          <a:highlight>
                            <a:srgbClr val="F7F7F8"/>
                          </a:highlight>
                          <a:latin typeface="+mj-lt"/>
                          <a:ea typeface="Roboto"/>
                          <a:cs typeface="Roboto"/>
                          <a:sym typeface="Roboto"/>
                        </a:rPr>
                        <a:t>Her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0" i="1" u="none" strike="noStrike" cap="none" noProof="0" dirty="0">
                          <a:solidFill>
                            <a:schemeClr val="bg2"/>
                          </a:solidFill>
                          <a:highlight>
                            <a:srgbClr val="F7F7F8"/>
                          </a:highlight>
                          <a:latin typeface="+mj-lt"/>
                          <a:ea typeface="Roboto"/>
                          <a:cs typeface="Roboto"/>
                          <a:sym typeface="Roboto"/>
                        </a:rPr>
                        <a:t>Can I borrow </a:t>
                      </a:r>
                      <a:r>
                        <a:rPr lang="en-US" sz="2000" b="1" i="1" u="none" strike="noStrike" cap="none" noProof="0" dirty="0">
                          <a:solidFill>
                            <a:schemeClr val="bg2"/>
                          </a:solidFill>
                          <a:highlight>
                            <a:srgbClr val="F7F7F8"/>
                          </a:highlight>
                          <a:latin typeface="+mj-lt"/>
                          <a:ea typeface="Roboto"/>
                          <a:cs typeface="Roboto"/>
                          <a:sym typeface="Roboto"/>
                        </a:rPr>
                        <a:t>her</a:t>
                      </a:r>
                      <a:r>
                        <a:rPr lang="en-US" sz="2000" b="0" i="1" u="none" strike="noStrike" cap="none" noProof="0" dirty="0">
                          <a:solidFill>
                            <a:schemeClr val="bg2"/>
                          </a:solidFill>
                          <a:highlight>
                            <a:srgbClr val="F7F7F8"/>
                          </a:highlight>
                          <a:latin typeface="+mj-lt"/>
                          <a:ea typeface="Roboto"/>
                          <a:cs typeface="Roboto"/>
                          <a:sym typeface="Roboto"/>
                        </a:rPr>
                        <a:t> pen?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80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i="0" u="none" strike="noStrike" cap="none" noProof="0" dirty="0">
                          <a:solidFill>
                            <a:schemeClr val="bg2"/>
                          </a:solidFill>
                          <a:highlight>
                            <a:srgbClr val="F7F7F8"/>
                          </a:highlight>
                          <a:latin typeface="+mj-lt"/>
                          <a:ea typeface="Roboto"/>
                          <a:cs typeface="Roboto"/>
                          <a:sym typeface="Roboto"/>
                        </a:rPr>
                        <a:t>Its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0" i="1" u="none" strike="noStrike" cap="none" noProof="0" dirty="0">
                          <a:solidFill>
                            <a:schemeClr val="bg2"/>
                          </a:solidFill>
                          <a:highlight>
                            <a:srgbClr val="F7F7F8"/>
                          </a:highlight>
                          <a:latin typeface="+mj-lt"/>
                          <a:ea typeface="Roboto"/>
                          <a:cs typeface="Roboto"/>
                          <a:sym typeface="Roboto"/>
                        </a:rPr>
                        <a:t>The cat is licking </a:t>
                      </a:r>
                      <a:r>
                        <a:rPr lang="en-US" sz="2000" b="1" i="1" u="none" strike="noStrike" cap="none" noProof="0" dirty="0">
                          <a:solidFill>
                            <a:schemeClr val="bg2"/>
                          </a:solidFill>
                          <a:highlight>
                            <a:srgbClr val="F7F7F8"/>
                          </a:highlight>
                          <a:latin typeface="+mj-lt"/>
                          <a:ea typeface="Roboto"/>
                          <a:cs typeface="Roboto"/>
                          <a:sym typeface="Roboto"/>
                        </a:rPr>
                        <a:t>its</a:t>
                      </a:r>
                      <a:r>
                        <a:rPr lang="en-US" sz="2000" b="0" i="1" u="none" strike="noStrike" cap="none" noProof="0" dirty="0">
                          <a:solidFill>
                            <a:schemeClr val="bg2"/>
                          </a:solidFill>
                          <a:highlight>
                            <a:srgbClr val="F7F7F8"/>
                          </a:highlight>
                          <a:latin typeface="+mj-lt"/>
                          <a:ea typeface="Roboto"/>
                          <a:cs typeface="Roboto"/>
                          <a:sym typeface="Roboto"/>
                        </a:rPr>
                        <a:t> paws.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6392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i="0" u="none" strike="noStrike" cap="none" noProof="0" dirty="0">
                          <a:solidFill>
                            <a:schemeClr val="bg2"/>
                          </a:solidFill>
                          <a:highlight>
                            <a:srgbClr val="F7F7F8"/>
                          </a:highlight>
                          <a:latin typeface="+mj-lt"/>
                          <a:ea typeface="Roboto"/>
                          <a:cs typeface="Roboto"/>
                          <a:sym typeface="Roboto"/>
                        </a:rPr>
                        <a:t>Our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i="1" u="none" strike="noStrike" cap="none" noProof="0" dirty="0">
                          <a:solidFill>
                            <a:schemeClr val="bg2"/>
                          </a:solidFill>
                          <a:highlight>
                            <a:srgbClr val="F7F7F8"/>
                          </a:highlight>
                          <a:latin typeface="+mj-lt"/>
                          <a:ea typeface="Roboto"/>
                          <a:cs typeface="Roboto"/>
                          <a:sym typeface="Roboto"/>
                        </a:rPr>
                        <a:t>Our</a:t>
                      </a:r>
                      <a:r>
                        <a:rPr lang="en-US" sz="2000" b="0" i="1" u="none" strike="noStrike" cap="none" noProof="0" dirty="0">
                          <a:solidFill>
                            <a:schemeClr val="bg2"/>
                          </a:solidFill>
                          <a:highlight>
                            <a:srgbClr val="F7F7F8"/>
                          </a:highlight>
                          <a:latin typeface="+mj-lt"/>
                          <a:ea typeface="Roboto"/>
                          <a:cs typeface="Roboto"/>
                          <a:sym typeface="Roboto"/>
                        </a:rPr>
                        <a:t> house is on the corner.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900"/>
                        </a:spcBef>
                        <a:spcAft>
                          <a:spcPts val="1900"/>
                        </a:spcAft>
                        <a:buNone/>
                      </a:pPr>
                      <a:r>
                        <a:rPr lang="en-US" sz="2000" b="1" i="0" u="none" strike="noStrike" cap="none" noProof="0" dirty="0">
                          <a:solidFill>
                            <a:schemeClr val="bg2"/>
                          </a:solidFill>
                          <a:highlight>
                            <a:srgbClr val="F7F7F8"/>
                          </a:highlight>
                          <a:latin typeface="+mj-lt"/>
                          <a:ea typeface="Roboto"/>
                          <a:cs typeface="Roboto"/>
                          <a:sym typeface="Roboto"/>
                        </a:rPr>
                        <a:t>Their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900"/>
                        </a:spcBef>
                        <a:spcAft>
                          <a:spcPts val="1900"/>
                        </a:spcAft>
                        <a:buNone/>
                      </a:pPr>
                      <a:r>
                        <a:rPr lang="en-US" sz="2000" b="0" i="1" u="none" strike="noStrike" cap="none" noProof="0" dirty="0">
                          <a:solidFill>
                            <a:schemeClr val="bg2"/>
                          </a:solidFill>
                          <a:highlight>
                            <a:srgbClr val="F7F7F8"/>
                          </a:highlight>
                          <a:latin typeface="+mj-lt"/>
                          <a:ea typeface="Roboto"/>
                          <a:cs typeface="Roboto"/>
                          <a:sym typeface="Roboto"/>
                        </a:rPr>
                        <a:t>The children are playing with </a:t>
                      </a:r>
                      <a:r>
                        <a:rPr lang="en-US" sz="2000" b="1" i="1" u="none" strike="noStrike" cap="none" noProof="0" dirty="0">
                          <a:solidFill>
                            <a:schemeClr val="bg2"/>
                          </a:solidFill>
                          <a:highlight>
                            <a:srgbClr val="F7F7F8"/>
                          </a:highlight>
                          <a:latin typeface="+mj-lt"/>
                          <a:ea typeface="Roboto"/>
                          <a:cs typeface="Roboto"/>
                          <a:sym typeface="Roboto"/>
                        </a:rPr>
                        <a:t>their</a:t>
                      </a:r>
                      <a:r>
                        <a:rPr lang="en-US" sz="2000" b="0" i="1" u="none" strike="noStrike" cap="none" noProof="0" dirty="0">
                          <a:solidFill>
                            <a:schemeClr val="bg2"/>
                          </a:solidFill>
                          <a:highlight>
                            <a:srgbClr val="F7F7F8"/>
                          </a:highlight>
                          <a:latin typeface="+mj-lt"/>
                          <a:ea typeface="Roboto"/>
                          <a:cs typeface="Roboto"/>
                          <a:sym typeface="Roboto"/>
                        </a:rPr>
                        <a:t> toys.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CaixaDeTexto 2">
            <a:extLst>
              <a:ext uri="{FF2B5EF4-FFF2-40B4-BE49-F238E27FC236}">
                <a16:creationId xmlns:a16="http://schemas.microsoft.com/office/drawing/2014/main" id="{8372F919-72A2-B87B-2E23-1232A05BF50B}"/>
              </a:ext>
            </a:extLst>
          </p:cNvPr>
          <p:cNvSpPr txBox="1"/>
          <p:nvPr/>
        </p:nvSpPr>
        <p:spPr>
          <a:xfrm>
            <a:off x="432650" y="217173"/>
            <a:ext cx="5565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Unit 2</a:t>
            </a:r>
            <a:endParaRPr lang="en-US" sz="11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03;p56">
            <a:extLst>
              <a:ext uri="{FF2B5EF4-FFF2-40B4-BE49-F238E27FC236}">
                <a16:creationId xmlns:a16="http://schemas.microsoft.com/office/drawing/2014/main" id="{870AE3FB-B468-BC92-53F1-9E786D5ED5E5}"/>
              </a:ext>
            </a:extLst>
          </p:cNvPr>
          <p:cNvSpPr txBox="1"/>
          <p:nvPr/>
        </p:nvSpPr>
        <p:spPr>
          <a:xfrm>
            <a:off x="308344" y="155719"/>
            <a:ext cx="8580475" cy="4958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1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pt-BR" sz="5000" dirty="0">
                <a:solidFill>
                  <a:srgbClr val="4A86E8"/>
                </a:solidFill>
                <a:latin typeface="Roboto"/>
                <a:ea typeface="Roboto"/>
                <a:cs typeface="Roboto"/>
                <a:sym typeface="Roboto"/>
              </a:rPr>
              <a:t>Possessive Case (’s)</a:t>
            </a:r>
            <a:endParaRPr sz="5000" dirty="0">
              <a:solidFill>
                <a:srgbClr val="4A86E8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rPr lang="pt-BR" sz="2000" dirty="0">
                <a:solidFill>
                  <a:schemeClr val="bg2"/>
                </a:solidFill>
                <a:highlight>
                  <a:srgbClr val="F7F7F8"/>
                </a:highlight>
                <a:latin typeface="+mj-lt"/>
                <a:ea typeface="Roboto"/>
                <a:cs typeface="Roboto"/>
                <a:sym typeface="Roboto"/>
              </a:rPr>
              <a:t>O </a:t>
            </a:r>
            <a:r>
              <a:rPr lang="pt-BR" sz="2000" i="1" dirty="0" err="1">
                <a:solidFill>
                  <a:schemeClr val="bg2"/>
                </a:solidFill>
                <a:highlight>
                  <a:srgbClr val="F7F7F8"/>
                </a:highlight>
                <a:latin typeface="+mj-lt"/>
                <a:ea typeface="Roboto"/>
                <a:cs typeface="Roboto"/>
                <a:sym typeface="Roboto"/>
              </a:rPr>
              <a:t>possessive</a:t>
            </a:r>
            <a:r>
              <a:rPr lang="pt-BR" sz="2000" i="1" dirty="0">
                <a:solidFill>
                  <a:schemeClr val="bg2"/>
                </a:solidFill>
                <a:highlight>
                  <a:srgbClr val="F7F7F8"/>
                </a:highlight>
                <a:latin typeface="+mj-lt"/>
                <a:ea typeface="Roboto"/>
                <a:cs typeface="Roboto"/>
                <a:sym typeface="Roboto"/>
              </a:rPr>
              <a:t> case </a:t>
            </a:r>
            <a:r>
              <a:rPr lang="pt-BR" sz="2000" dirty="0">
                <a:solidFill>
                  <a:schemeClr val="bg2"/>
                </a:solidFill>
                <a:highlight>
                  <a:srgbClr val="F7F7F8"/>
                </a:highlight>
                <a:latin typeface="+mj-lt"/>
                <a:ea typeface="Roboto"/>
                <a:cs typeface="Roboto"/>
                <a:sym typeface="Roboto"/>
              </a:rPr>
              <a:t>é usado para indicar posse ou relações entre pessoas. </a:t>
            </a:r>
          </a:p>
          <a:p>
            <a:pPr marL="0" lvl="0" indent="0" algn="l" rtl="0">
              <a:lnSpc>
                <a:spcPct val="115000"/>
              </a:lnSpc>
              <a:spcAft>
                <a:spcPts val="0"/>
              </a:spcAft>
              <a:buNone/>
            </a:pPr>
            <a:endParaRPr lang="pt-BR" sz="1000" i="1" dirty="0">
              <a:solidFill>
                <a:schemeClr val="bg2"/>
              </a:solidFill>
              <a:highlight>
                <a:srgbClr val="F7F7F8"/>
              </a:highlight>
              <a:latin typeface="+mj-lt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pt-BR" sz="2000" i="1" dirty="0" err="1">
                <a:solidFill>
                  <a:schemeClr val="bg2"/>
                </a:solidFill>
                <a:highlight>
                  <a:srgbClr val="F7F7F8"/>
                </a:highlight>
                <a:latin typeface="+mj-lt"/>
                <a:ea typeface="Roboto"/>
                <a:cs typeface="Roboto"/>
                <a:sym typeface="Roboto"/>
              </a:rPr>
              <a:t>This</a:t>
            </a:r>
            <a:r>
              <a:rPr lang="pt-BR" sz="2000" i="1" dirty="0">
                <a:solidFill>
                  <a:schemeClr val="bg2"/>
                </a:solidFill>
                <a:highlight>
                  <a:srgbClr val="F7F7F8"/>
                </a:highlight>
                <a:latin typeface="+mj-lt"/>
                <a:ea typeface="Roboto"/>
                <a:cs typeface="Roboto"/>
                <a:sym typeface="Roboto"/>
              </a:rPr>
              <a:t> is </a:t>
            </a:r>
            <a:r>
              <a:rPr lang="pt-BR" sz="2000" i="1" dirty="0" err="1">
                <a:solidFill>
                  <a:schemeClr val="bg2"/>
                </a:solidFill>
                <a:highlight>
                  <a:srgbClr val="F7F7F8"/>
                </a:highlight>
                <a:latin typeface="+mj-lt"/>
                <a:ea typeface="Roboto"/>
                <a:cs typeface="Roboto"/>
                <a:sym typeface="Roboto"/>
              </a:rPr>
              <a:t>Pedro</a:t>
            </a:r>
            <a:r>
              <a:rPr lang="pt-BR" sz="2000" b="1" i="1" dirty="0" err="1">
                <a:solidFill>
                  <a:schemeClr val="bg2"/>
                </a:solidFill>
                <a:highlight>
                  <a:srgbClr val="F7F7F8"/>
                </a:highlight>
                <a:latin typeface="+mj-lt"/>
                <a:ea typeface="Roboto"/>
                <a:cs typeface="Roboto"/>
                <a:sym typeface="Roboto"/>
              </a:rPr>
              <a:t>’s</a:t>
            </a:r>
            <a:r>
              <a:rPr lang="pt-BR" sz="2000" i="1" dirty="0">
                <a:solidFill>
                  <a:schemeClr val="bg2"/>
                </a:solidFill>
                <a:highlight>
                  <a:srgbClr val="F7F7F8"/>
                </a:highlight>
                <a:latin typeface="+mj-lt"/>
                <a:ea typeface="Roboto"/>
                <a:cs typeface="Roboto"/>
                <a:sym typeface="Roboto"/>
              </a:rPr>
              <a:t> book. </a:t>
            </a:r>
            <a:r>
              <a:rPr lang="pt-BR" sz="1800" dirty="0">
                <a:solidFill>
                  <a:schemeClr val="bg1">
                    <a:lumMod val="50000"/>
                  </a:schemeClr>
                </a:solidFill>
                <a:highlight>
                  <a:srgbClr val="F7F7F8"/>
                </a:highlight>
                <a:latin typeface="+mj-lt"/>
                <a:ea typeface="Roboto"/>
                <a:cs typeface="Roboto"/>
                <a:sym typeface="Roboto"/>
              </a:rPr>
              <a:t>(o livro pertence a Pedro)</a:t>
            </a:r>
          </a:p>
          <a:p>
            <a:pPr>
              <a:lnSpc>
                <a:spcPct val="115000"/>
              </a:lnSpc>
            </a:pPr>
            <a:r>
              <a:rPr lang="pt-BR" sz="2000" i="1" dirty="0">
                <a:solidFill>
                  <a:schemeClr val="bg2"/>
                </a:solidFill>
                <a:highlight>
                  <a:srgbClr val="F7F7F8"/>
                </a:highlight>
                <a:latin typeface="+mj-lt"/>
                <a:ea typeface="Roboto"/>
                <a:cs typeface="Roboto"/>
                <a:sym typeface="Roboto"/>
              </a:rPr>
              <a:t>Clara is </a:t>
            </a:r>
            <a:r>
              <a:rPr lang="pt-BR" sz="2000" i="1" dirty="0" err="1">
                <a:solidFill>
                  <a:schemeClr val="bg2"/>
                </a:solidFill>
                <a:highlight>
                  <a:srgbClr val="F7F7F8"/>
                </a:highlight>
                <a:latin typeface="+mj-lt"/>
                <a:ea typeface="Roboto"/>
                <a:cs typeface="Roboto"/>
                <a:sym typeface="Roboto"/>
              </a:rPr>
              <a:t>Alice</a:t>
            </a:r>
            <a:r>
              <a:rPr lang="pt-BR" sz="2000" b="1" i="1" dirty="0" err="1">
                <a:solidFill>
                  <a:schemeClr val="bg2"/>
                </a:solidFill>
                <a:highlight>
                  <a:srgbClr val="F7F7F8"/>
                </a:highlight>
                <a:latin typeface="+mj-lt"/>
                <a:ea typeface="Roboto"/>
                <a:cs typeface="Roboto"/>
                <a:sym typeface="Roboto"/>
              </a:rPr>
              <a:t>’s</a:t>
            </a:r>
            <a:r>
              <a:rPr lang="pt-BR" sz="2000" i="1" dirty="0">
                <a:solidFill>
                  <a:schemeClr val="bg2"/>
                </a:solidFill>
                <a:highlight>
                  <a:srgbClr val="F7F7F8"/>
                </a:highlight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pt-BR" sz="2000" i="1" dirty="0" err="1">
                <a:solidFill>
                  <a:schemeClr val="bg2"/>
                </a:solidFill>
                <a:highlight>
                  <a:srgbClr val="F7F7F8"/>
                </a:highlight>
                <a:latin typeface="+mj-lt"/>
                <a:ea typeface="Roboto"/>
                <a:cs typeface="Roboto"/>
                <a:sym typeface="Roboto"/>
              </a:rPr>
              <a:t>mother</a:t>
            </a:r>
            <a:r>
              <a:rPr lang="pt-BR" sz="2000" i="1" dirty="0">
                <a:solidFill>
                  <a:schemeClr val="bg2"/>
                </a:solidFill>
                <a:highlight>
                  <a:srgbClr val="F7F7F8"/>
                </a:highlight>
                <a:latin typeface="+mj-lt"/>
                <a:ea typeface="Roboto"/>
                <a:cs typeface="Roboto"/>
                <a:sym typeface="Roboto"/>
              </a:rPr>
              <a:t>. </a:t>
            </a:r>
            <a:r>
              <a:rPr lang="pt-BR" sz="1800" dirty="0">
                <a:solidFill>
                  <a:schemeClr val="bg1">
                    <a:lumMod val="50000"/>
                  </a:schemeClr>
                </a:solidFill>
                <a:highlight>
                  <a:srgbClr val="F7F7F8"/>
                </a:highlight>
                <a:latin typeface="+mj-lt"/>
                <a:ea typeface="Roboto"/>
                <a:cs typeface="Roboto"/>
                <a:sym typeface="Roboto"/>
              </a:rPr>
              <a:t>(Clara é a mãe de Alice)</a:t>
            </a:r>
          </a:p>
          <a:p>
            <a:pPr>
              <a:lnSpc>
                <a:spcPct val="115000"/>
              </a:lnSpc>
            </a:pPr>
            <a:r>
              <a:rPr lang="pt-BR" sz="2000" i="1" dirty="0" err="1">
                <a:solidFill>
                  <a:schemeClr val="bg2"/>
                </a:solidFill>
                <a:highlight>
                  <a:srgbClr val="F7F7F8"/>
                </a:highlight>
                <a:latin typeface="+mj-lt"/>
                <a:ea typeface="Roboto"/>
                <a:cs typeface="Roboto"/>
                <a:sym typeface="Roboto"/>
              </a:rPr>
              <a:t>Matheus</a:t>
            </a:r>
            <a:r>
              <a:rPr lang="pt-BR" sz="2000" b="1" i="1" dirty="0" err="1">
                <a:solidFill>
                  <a:schemeClr val="bg2"/>
                </a:solidFill>
                <a:highlight>
                  <a:srgbClr val="F7F7F8"/>
                </a:highlight>
                <a:latin typeface="+mj-lt"/>
                <a:ea typeface="Roboto"/>
                <a:cs typeface="Roboto"/>
                <a:sym typeface="Roboto"/>
              </a:rPr>
              <a:t>’s</a:t>
            </a:r>
            <a:r>
              <a:rPr lang="pt-BR" sz="2000" i="1" dirty="0">
                <a:solidFill>
                  <a:schemeClr val="bg2"/>
                </a:solidFill>
                <a:highlight>
                  <a:srgbClr val="F7F7F8"/>
                </a:highlight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pt-BR" sz="2000" i="1" dirty="0" err="1">
                <a:solidFill>
                  <a:schemeClr val="bg2"/>
                </a:solidFill>
                <a:highlight>
                  <a:srgbClr val="F7F7F8"/>
                </a:highlight>
                <a:latin typeface="+mj-lt"/>
                <a:ea typeface="Roboto"/>
                <a:cs typeface="Roboto"/>
                <a:sym typeface="Roboto"/>
              </a:rPr>
              <a:t>father</a:t>
            </a:r>
            <a:r>
              <a:rPr lang="pt-BR" sz="2000" i="1" dirty="0">
                <a:solidFill>
                  <a:schemeClr val="bg2"/>
                </a:solidFill>
                <a:highlight>
                  <a:srgbClr val="F7F7F8"/>
                </a:highlight>
                <a:latin typeface="+mj-lt"/>
                <a:ea typeface="Roboto"/>
                <a:cs typeface="Roboto"/>
                <a:sym typeface="Roboto"/>
              </a:rPr>
              <a:t> is a teacher.</a:t>
            </a:r>
          </a:p>
          <a:p>
            <a:pPr lvl="0">
              <a:lnSpc>
                <a:spcPct val="115000"/>
              </a:lnSpc>
            </a:pPr>
            <a:r>
              <a:rPr lang="pt-BR" sz="2000" i="1" dirty="0" err="1">
                <a:solidFill>
                  <a:schemeClr val="bg2"/>
                </a:solidFill>
                <a:highlight>
                  <a:srgbClr val="F7F7F8"/>
                </a:highlight>
                <a:latin typeface="+mj-lt"/>
                <a:ea typeface="Roboto"/>
                <a:cs typeface="Roboto"/>
                <a:sym typeface="Roboto"/>
              </a:rPr>
              <a:t>My</a:t>
            </a:r>
            <a:r>
              <a:rPr lang="pt-BR" sz="2000" i="1" dirty="0">
                <a:solidFill>
                  <a:schemeClr val="bg2"/>
                </a:solidFill>
                <a:highlight>
                  <a:srgbClr val="F7F7F8"/>
                </a:highlight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pt-BR" sz="2000" i="1" dirty="0" err="1">
                <a:solidFill>
                  <a:schemeClr val="bg2"/>
                </a:solidFill>
                <a:highlight>
                  <a:srgbClr val="F7F7F8"/>
                </a:highlight>
                <a:latin typeface="+mj-lt"/>
                <a:ea typeface="Roboto"/>
                <a:cs typeface="Roboto"/>
                <a:sym typeface="Roboto"/>
              </a:rPr>
              <a:t>grandparents</a:t>
            </a:r>
            <a:r>
              <a:rPr lang="pt-BR" sz="2000" b="1" i="1" dirty="0">
                <a:solidFill>
                  <a:schemeClr val="bg2"/>
                </a:solidFill>
                <a:highlight>
                  <a:srgbClr val="F7F7F8"/>
                </a:highlight>
                <a:latin typeface="+mj-lt"/>
                <a:ea typeface="Roboto"/>
                <a:cs typeface="Roboto"/>
                <a:sym typeface="Roboto"/>
              </a:rPr>
              <a:t>’</a:t>
            </a:r>
            <a:r>
              <a:rPr lang="pt-BR" sz="2000" i="1" dirty="0">
                <a:solidFill>
                  <a:schemeClr val="bg2"/>
                </a:solidFill>
                <a:highlight>
                  <a:srgbClr val="F7F7F8"/>
                </a:highlight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pt-BR" sz="2000" i="1" dirty="0" err="1">
                <a:solidFill>
                  <a:schemeClr val="bg2"/>
                </a:solidFill>
                <a:highlight>
                  <a:srgbClr val="F7F7F8"/>
                </a:highlight>
                <a:latin typeface="+mj-lt"/>
                <a:ea typeface="Roboto"/>
                <a:cs typeface="Roboto"/>
                <a:sym typeface="Roboto"/>
              </a:rPr>
              <a:t>house</a:t>
            </a:r>
            <a:r>
              <a:rPr lang="pt-BR" sz="2000" i="1" dirty="0">
                <a:solidFill>
                  <a:schemeClr val="bg2"/>
                </a:solidFill>
                <a:highlight>
                  <a:srgbClr val="F7F7F8"/>
                </a:highlight>
                <a:latin typeface="+mj-lt"/>
                <a:ea typeface="Roboto"/>
                <a:cs typeface="Roboto"/>
                <a:sym typeface="Roboto"/>
              </a:rPr>
              <a:t> is </a:t>
            </a:r>
            <a:r>
              <a:rPr lang="pt-BR" sz="2000" i="1" dirty="0" err="1">
                <a:solidFill>
                  <a:schemeClr val="bg2"/>
                </a:solidFill>
                <a:highlight>
                  <a:srgbClr val="F7F7F8"/>
                </a:highlight>
                <a:latin typeface="+mj-lt"/>
                <a:ea typeface="Roboto"/>
                <a:cs typeface="Roboto"/>
                <a:sym typeface="Roboto"/>
              </a:rPr>
              <a:t>really</a:t>
            </a:r>
            <a:r>
              <a:rPr lang="pt-BR" sz="2000" i="1" dirty="0">
                <a:solidFill>
                  <a:schemeClr val="bg2"/>
                </a:solidFill>
                <a:highlight>
                  <a:srgbClr val="F7F7F8"/>
                </a:highlight>
                <a:latin typeface="+mj-lt"/>
                <a:ea typeface="Roboto"/>
                <a:cs typeface="Roboto"/>
                <a:sym typeface="Roboto"/>
              </a:rPr>
              <a:t> big.</a:t>
            </a:r>
          </a:p>
          <a:p>
            <a:pPr marL="0" lvl="0" indent="0" algn="l" rtl="0">
              <a:lnSpc>
                <a:spcPct val="115000"/>
              </a:lnSpc>
              <a:spcAft>
                <a:spcPts val="0"/>
              </a:spcAft>
              <a:buNone/>
            </a:pPr>
            <a:endParaRPr lang="pt-BR" sz="1000" dirty="0">
              <a:solidFill>
                <a:schemeClr val="bg2"/>
              </a:solidFill>
              <a:highlight>
                <a:srgbClr val="F7F7F8"/>
              </a:highlight>
              <a:latin typeface="+mj-lt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pt-BR" sz="2000" u="sng" dirty="0">
                <a:solidFill>
                  <a:schemeClr val="bg2"/>
                </a:solidFill>
                <a:highlight>
                  <a:srgbClr val="F7F7F8"/>
                </a:highlight>
                <a:latin typeface="+mj-lt"/>
                <a:ea typeface="Roboto"/>
                <a:cs typeface="Roboto"/>
                <a:sym typeface="Roboto"/>
              </a:rPr>
              <a:t>Atenção:</a:t>
            </a:r>
          </a:p>
          <a:p>
            <a:pPr>
              <a:lnSpc>
                <a:spcPct val="115000"/>
              </a:lnSpc>
            </a:pPr>
            <a:r>
              <a:rPr lang="pt-BR" sz="2000" i="1" dirty="0">
                <a:solidFill>
                  <a:schemeClr val="bg2"/>
                </a:solidFill>
                <a:highlight>
                  <a:srgbClr val="F7F7F8"/>
                </a:highlight>
                <a:latin typeface="+mj-lt"/>
                <a:ea typeface="Roboto"/>
                <a:cs typeface="Roboto"/>
                <a:sym typeface="Roboto"/>
              </a:rPr>
              <a:t>Daniel </a:t>
            </a:r>
            <a:r>
              <a:rPr lang="pt-BR" sz="2000" i="1" dirty="0" err="1">
                <a:solidFill>
                  <a:schemeClr val="bg2"/>
                </a:solidFill>
                <a:highlight>
                  <a:srgbClr val="F7F7F8"/>
                </a:highlight>
                <a:latin typeface="+mj-lt"/>
                <a:ea typeface="Roboto"/>
                <a:cs typeface="Roboto"/>
                <a:sym typeface="Roboto"/>
              </a:rPr>
              <a:t>and</a:t>
            </a:r>
            <a:r>
              <a:rPr lang="pt-BR" sz="2000" i="1" dirty="0">
                <a:solidFill>
                  <a:schemeClr val="bg2"/>
                </a:solidFill>
                <a:highlight>
                  <a:srgbClr val="F7F7F8"/>
                </a:highlight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pt-BR" sz="2000" i="1" dirty="0" err="1">
                <a:solidFill>
                  <a:schemeClr val="bg2"/>
                </a:solidFill>
                <a:highlight>
                  <a:srgbClr val="F7F7F8"/>
                </a:highlight>
                <a:latin typeface="+mj-lt"/>
                <a:ea typeface="Roboto"/>
                <a:cs typeface="Roboto"/>
                <a:sym typeface="Roboto"/>
              </a:rPr>
              <a:t>Clara</a:t>
            </a:r>
            <a:r>
              <a:rPr lang="pt-BR" sz="2000" b="1" i="1" dirty="0" err="1">
                <a:solidFill>
                  <a:schemeClr val="bg2"/>
                </a:solidFill>
                <a:highlight>
                  <a:srgbClr val="F7F7F8"/>
                </a:highlight>
                <a:latin typeface="+mj-lt"/>
                <a:ea typeface="Roboto"/>
                <a:cs typeface="Roboto"/>
                <a:sym typeface="Roboto"/>
              </a:rPr>
              <a:t>’s</a:t>
            </a:r>
            <a:r>
              <a:rPr lang="pt-BR" sz="2000" i="1" dirty="0">
                <a:solidFill>
                  <a:schemeClr val="bg2"/>
                </a:solidFill>
                <a:highlight>
                  <a:srgbClr val="F7F7F8"/>
                </a:highlight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pt-BR" sz="2000" i="1" dirty="0" err="1">
                <a:solidFill>
                  <a:schemeClr val="bg2"/>
                </a:solidFill>
                <a:highlight>
                  <a:srgbClr val="F7F7F8"/>
                </a:highlight>
                <a:latin typeface="+mj-lt"/>
                <a:ea typeface="Roboto"/>
                <a:cs typeface="Roboto"/>
                <a:sym typeface="Roboto"/>
              </a:rPr>
              <a:t>parents</a:t>
            </a:r>
            <a:r>
              <a:rPr lang="pt-BR" sz="2000" i="1" dirty="0">
                <a:solidFill>
                  <a:schemeClr val="bg2"/>
                </a:solidFill>
                <a:highlight>
                  <a:srgbClr val="F7F7F8"/>
                </a:highlight>
                <a:latin typeface="+mj-lt"/>
                <a:ea typeface="Roboto"/>
                <a:cs typeface="Roboto"/>
                <a:sym typeface="Roboto"/>
              </a:rPr>
              <a:t> are doctors. </a:t>
            </a:r>
            <a:r>
              <a:rPr lang="pt-BR" sz="1800" dirty="0">
                <a:solidFill>
                  <a:schemeClr val="bg1">
                    <a:lumMod val="50000"/>
                  </a:schemeClr>
                </a:solidFill>
                <a:highlight>
                  <a:srgbClr val="F7F7F8"/>
                </a:highlight>
                <a:latin typeface="+mj-lt"/>
                <a:ea typeface="Roboto"/>
                <a:cs typeface="Roboto"/>
                <a:sym typeface="Roboto"/>
              </a:rPr>
              <a:t>(os pais são de Daniel e Clara)</a:t>
            </a:r>
            <a:endParaRPr lang="pt-BR" sz="1800" dirty="0">
              <a:solidFill>
                <a:schemeClr val="bg2"/>
              </a:solidFill>
              <a:highlight>
                <a:srgbClr val="F7F7F8"/>
              </a:highlight>
              <a:latin typeface="+mj-lt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pt-BR" sz="2000" i="1" dirty="0" err="1">
                <a:solidFill>
                  <a:schemeClr val="bg2"/>
                </a:solidFill>
                <a:highlight>
                  <a:srgbClr val="F7F7F8"/>
                </a:highlight>
                <a:latin typeface="+mj-lt"/>
                <a:ea typeface="Roboto"/>
                <a:cs typeface="Roboto"/>
                <a:sym typeface="Roboto"/>
              </a:rPr>
              <a:t>Cinthia</a:t>
            </a:r>
            <a:r>
              <a:rPr lang="pt-BR" sz="2000" b="1" i="1" dirty="0" err="1">
                <a:solidFill>
                  <a:schemeClr val="bg2"/>
                </a:solidFill>
                <a:highlight>
                  <a:srgbClr val="F7F7F8"/>
                </a:highlight>
                <a:latin typeface="+mj-lt"/>
                <a:ea typeface="Roboto"/>
                <a:cs typeface="Roboto"/>
                <a:sym typeface="Roboto"/>
              </a:rPr>
              <a:t>’s</a:t>
            </a:r>
            <a:r>
              <a:rPr lang="pt-BR" sz="2000" i="1" dirty="0">
                <a:solidFill>
                  <a:schemeClr val="bg2"/>
                </a:solidFill>
                <a:highlight>
                  <a:srgbClr val="F7F7F8"/>
                </a:highlight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pt-BR" sz="2000" i="1" dirty="0" err="1">
                <a:solidFill>
                  <a:schemeClr val="bg2"/>
                </a:solidFill>
                <a:highlight>
                  <a:srgbClr val="F7F7F8"/>
                </a:highlight>
                <a:latin typeface="+mj-lt"/>
                <a:ea typeface="Roboto"/>
                <a:cs typeface="Roboto"/>
                <a:sym typeface="Roboto"/>
              </a:rPr>
              <a:t>and</a:t>
            </a:r>
            <a:r>
              <a:rPr lang="pt-BR" sz="2000" i="1" dirty="0">
                <a:solidFill>
                  <a:schemeClr val="bg2"/>
                </a:solidFill>
                <a:highlight>
                  <a:srgbClr val="F7F7F8"/>
                </a:highlight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pt-BR" sz="2000" i="1" dirty="0" err="1">
                <a:solidFill>
                  <a:schemeClr val="bg2"/>
                </a:solidFill>
                <a:highlight>
                  <a:srgbClr val="F7F7F8"/>
                </a:highlight>
                <a:latin typeface="+mj-lt"/>
                <a:ea typeface="Roboto"/>
                <a:cs typeface="Roboto"/>
                <a:sym typeface="Roboto"/>
              </a:rPr>
              <a:t>Ricardo</a:t>
            </a:r>
            <a:r>
              <a:rPr lang="pt-BR" sz="2000" b="1" i="1" dirty="0" err="1">
                <a:solidFill>
                  <a:schemeClr val="bg2"/>
                </a:solidFill>
                <a:highlight>
                  <a:srgbClr val="F7F7F8"/>
                </a:highlight>
                <a:latin typeface="+mj-lt"/>
                <a:ea typeface="Roboto"/>
                <a:cs typeface="Roboto"/>
                <a:sym typeface="Roboto"/>
              </a:rPr>
              <a:t>’s</a:t>
            </a:r>
            <a:r>
              <a:rPr lang="pt-BR" sz="2000" i="1" dirty="0">
                <a:solidFill>
                  <a:schemeClr val="bg2"/>
                </a:solidFill>
                <a:highlight>
                  <a:srgbClr val="F7F7F8"/>
                </a:highlight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pt-BR" sz="2000" i="1" dirty="0" err="1">
                <a:solidFill>
                  <a:schemeClr val="bg2"/>
                </a:solidFill>
                <a:highlight>
                  <a:srgbClr val="F7F7F8"/>
                </a:highlight>
                <a:latin typeface="+mj-lt"/>
                <a:ea typeface="Roboto"/>
                <a:cs typeface="Roboto"/>
                <a:sym typeface="Roboto"/>
              </a:rPr>
              <a:t>families</a:t>
            </a:r>
            <a:r>
              <a:rPr lang="pt-BR" sz="2000" i="1" dirty="0">
                <a:solidFill>
                  <a:schemeClr val="bg2"/>
                </a:solidFill>
                <a:highlight>
                  <a:srgbClr val="F7F7F8"/>
                </a:highlight>
                <a:latin typeface="+mj-lt"/>
                <a:ea typeface="Roboto"/>
                <a:cs typeface="Roboto"/>
                <a:sym typeface="Roboto"/>
              </a:rPr>
              <a:t> are </a:t>
            </a:r>
            <a:r>
              <a:rPr lang="pt-BR" sz="2000" i="1" dirty="0" err="1">
                <a:solidFill>
                  <a:schemeClr val="bg2"/>
                </a:solidFill>
                <a:highlight>
                  <a:srgbClr val="F7F7F8"/>
                </a:highlight>
                <a:latin typeface="+mj-lt"/>
                <a:ea typeface="Roboto"/>
                <a:cs typeface="Roboto"/>
                <a:sym typeface="Roboto"/>
              </a:rPr>
              <a:t>from</a:t>
            </a:r>
            <a:r>
              <a:rPr lang="pt-BR" sz="2000" i="1" dirty="0">
                <a:solidFill>
                  <a:schemeClr val="bg2"/>
                </a:solidFill>
                <a:highlight>
                  <a:srgbClr val="F7F7F8"/>
                </a:highlight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pt-BR" sz="2000" i="1" dirty="0" err="1">
                <a:solidFill>
                  <a:schemeClr val="bg2"/>
                </a:solidFill>
                <a:highlight>
                  <a:srgbClr val="F7F7F8"/>
                </a:highlight>
                <a:latin typeface="+mj-lt"/>
                <a:ea typeface="Roboto"/>
                <a:cs typeface="Roboto"/>
                <a:sym typeface="Roboto"/>
              </a:rPr>
              <a:t>Brazil</a:t>
            </a:r>
            <a:r>
              <a:rPr lang="pt-BR" sz="2000" i="1" dirty="0">
                <a:solidFill>
                  <a:schemeClr val="bg2"/>
                </a:solidFill>
                <a:highlight>
                  <a:srgbClr val="F7F7F8"/>
                </a:highlight>
                <a:latin typeface="+mj-lt"/>
                <a:ea typeface="Roboto"/>
                <a:cs typeface="Roboto"/>
                <a:sym typeface="Roboto"/>
              </a:rPr>
              <a:t>. </a:t>
            </a:r>
            <a:r>
              <a:rPr lang="pt-BR" sz="1800" dirty="0">
                <a:solidFill>
                  <a:schemeClr val="bg1">
                    <a:lumMod val="50000"/>
                  </a:schemeClr>
                </a:solidFill>
                <a:highlight>
                  <a:srgbClr val="F7F7F8"/>
                </a:highlight>
                <a:latin typeface="+mj-lt"/>
                <a:ea typeface="Roboto"/>
                <a:cs typeface="Roboto"/>
                <a:sym typeface="Roboto"/>
              </a:rPr>
              <a:t>(Cinthia e Ricardo são de famílias diferentes)</a:t>
            </a:r>
            <a:endParaRPr lang="pt-BR" sz="1800" dirty="0">
              <a:solidFill>
                <a:schemeClr val="bg2"/>
              </a:solidFill>
              <a:highlight>
                <a:srgbClr val="F7F7F8"/>
              </a:highlight>
              <a:latin typeface="+mj-lt"/>
              <a:ea typeface="Roboto"/>
              <a:cs typeface="Roboto"/>
              <a:sym typeface="Roboto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D716F030-DBD0-4B1D-02BA-073F9E1EECE2}"/>
              </a:ext>
            </a:extLst>
          </p:cNvPr>
          <p:cNvSpPr txBox="1"/>
          <p:nvPr/>
        </p:nvSpPr>
        <p:spPr>
          <a:xfrm>
            <a:off x="432650" y="217173"/>
            <a:ext cx="5565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Unit 2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837991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900"/>
              <a:t>Discourse Genres</a:t>
            </a:r>
            <a:endParaRPr sz="59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3" name="Google Shape;113;p18"/>
          <p:cNvGraphicFramePr/>
          <p:nvPr>
            <p:extLst>
              <p:ext uri="{D42A27DB-BD31-4B8C-83A1-F6EECF244321}">
                <p14:modId xmlns:p14="http://schemas.microsoft.com/office/powerpoint/2010/main" val="1207881566"/>
              </p:ext>
            </p:extLst>
          </p:nvPr>
        </p:nvGraphicFramePr>
        <p:xfrm>
          <a:off x="310725" y="728920"/>
          <a:ext cx="8522550" cy="2783316"/>
        </p:xfrm>
        <a:graphic>
          <a:graphicData uri="http://schemas.openxmlformats.org/drawingml/2006/table">
            <a:tbl>
              <a:tblPr>
                <a:noFill/>
                <a:tableStyleId>{791210CE-26DC-49ED-B552-9E147441F219}</a:tableStyleId>
              </a:tblPr>
              <a:tblGrid>
                <a:gridCol w="21241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984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7886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5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Birth Certificate</a:t>
                      </a:r>
                    </a:p>
                  </a:txBody>
                  <a:tcPr marL="91425" marR="91425" marT="91425" marB="91425" anchor="b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95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Recurrent structure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5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Name of child, date and time of birth, location of birth, names of parents, and other identifying information such as race and occupation.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95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Main themes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5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Legal documentation of a person's birth and identity.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95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Social function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5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To certify the existence and identity of an individual for legal, medical, or personal purposes.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" name="Gráfico 1" descr="Círculo com seta para a esquerda estrutura de tópicos">
            <a:extLst>
              <a:ext uri="{FF2B5EF4-FFF2-40B4-BE49-F238E27FC236}">
                <a16:creationId xmlns:a16="http://schemas.microsoft.com/office/drawing/2014/main" id="{EB5F57A7-36FD-EC6D-F360-C0B3A73525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185575" y="4287429"/>
            <a:ext cx="647700" cy="647700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FB86DBB6-1920-5B13-1ACF-9D257ACDF1A4}"/>
              </a:ext>
            </a:extLst>
          </p:cNvPr>
          <p:cNvSpPr txBox="1"/>
          <p:nvPr/>
        </p:nvSpPr>
        <p:spPr>
          <a:xfrm>
            <a:off x="432650" y="217173"/>
            <a:ext cx="5565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Unit 2</a:t>
            </a:r>
            <a:endParaRPr lang="en-US" sz="11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8" name="Google Shape;118;p19"/>
          <p:cNvGraphicFramePr/>
          <p:nvPr>
            <p:extLst>
              <p:ext uri="{D42A27DB-BD31-4B8C-83A1-F6EECF244321}">
                <p14:modId xmlns:p14="http://schemas.microsoft.com/office/powerpoint/2010/main" val="881301025"/>
              </p:ext>
            </p:extLst>
          </p:nvPr>
        </p:nvGraphicFramePr>
        <p:xfrm>
          <a:off x="269737" y="748946"/>
          <a:ext cx="8604525" cy="2057340"/>
        </p:xfrm>
        <a:graphic>
          <a:graphicData uri="http://schemas.openxmlformats.org/drawingml/2006/table">
            <a:tbl>
              <a:tblPr>
                <a:noFill/>
                <a:tableStyleId>{791210CE-26DC-49ED-B552-9E147441F219}</a:tableStyleId>
              </a:tblPr>
              <a:tblGrid>
                <a:gridCol w="2163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13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47236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5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Target audience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5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Government agencies, medical professionals, employers, educational institutions, and other entities requiring proof of identity or age.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69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5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Who produces it?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5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The hospital or birthing center where the child was born, or the government agency responsible for issuing birth certificates in the relevant jurisdiction.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3" name="Google Shape;123;p20"/>
          <p:cNvGraphicFramePr/>
          <p:nvPr>
            <p:extLst>
              <p:ext uri="{D42A27DB-BD31-4B8C-83A1-F6EECF244321}">
                <p14:modId xmlns:p14="http://schemas.microsoft.com/office/powerpoint/2010/main" val="1433119626"/>
              </p:ext>
            </p:extLst>
          </p:nvPr>
        </p:nvGraphicFramePr>
        <p:xfrm>
          <a:off x="259850" y="750871"/>
          <a:ext cx="8674725" cy="2853059"/>
        </p:xfrm>
        <a:graphic>
          <a:graphicData uri="http://schemas.openxmlformats.org/drawingml/2006/table">
            <a:tbl>
              <a:tblPr>
                <a:noFill/>
                <a:tableStyleId>{791210CE-26DC-49ED-B552-9E147441F219}</a:tableStyleId>
              </a:tblPr>
              <a:tblGrid>
                <a:gridCol w="187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01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2869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150" b="1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Photo Captions</a:t>
                      </a:r>
                      <a:endParaRPr sz="2150" b="1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b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93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5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Recurrent structure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5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Short texts that accompany photographs or images, providing context, description, or explanation.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93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5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Main themes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5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Describing the subject or content of the photograph, providing additional information, or adding a creative or humorous touch.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93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5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Social function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5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To inform, entertain, or enhance the visual impact of the photograph or image.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" name="Gráfico 1" descr="Círculo com seta para a esquerda estrutura de tópicos">
            <a:extLst>
              <a:ext uri="{FF2B5EF4-FFF2-40B4-BE49-F238E27FC236}">
                <a16:creationId xmlns:a16="http://schemas.microsoft.com/office/drawing/2014/main" id="{2A0C8F6C-A080-9CAF-592E-D16122A595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86875" y="4301283"/>
            <a:ext cx="647700" cy="647700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B56B086F-5311-46E4-7173-C88CE8E9E97B}"/>
              </a:ext>
            </a:extLst>
          </p:cNvPr>
          <p:cNvSpPr txBox="1"/>
          <p:nvPr/>
        </p:nvSpPr>
        <p:spPr>
          <a:xfrm>
            <a:off x="432650" y="217173"/>
            <a:ext cx="5565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Unit 2</a:t>
            </a:r>
            <a:endParaRPr lang="en-US" sz="11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8" name="Google Shape;128;p21"/>
          <p:cNvGraphicFramePr/>
          <p:nvPr>
            <p:extLst>
              <p:ext uri="{D42A27DB-BD31-4B8C-83A1-F6EECF244321}">
                <p14:modId xmlns:p14="http://schemas.microsoft.com/office/powerpoint/2010/main" val="2047985063"/>
              </p:ext>
            </p:extLst>
          </p:nvPr>
        </p:nvGraphicFramePr>
        <p:xfrm>
          <a:off x="297675" y="756698"/>
          <a:ext cx="8548650" cy="2059799"/>
        </p:xfrm>
        <a:graphic>
          <a:graphicData uri="http://schemas.openxmlformats.org/drawingml/2006/table">
            <a:tbl>
              <a:tblPr>
                <a:noFill/>
                <a:tableStyleId>{791210CE-26DC-49ED-B552-9E147441F219}</a:tableStyleId>
              </a:tblPr>
              <a:tblGrid>
                <a:gridCol w="21053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33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49189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5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Target audience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5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People who view the photograph or image, either in print or online, and who want more information or context.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15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5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Who produces it?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5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The photographer, editor, or publisher who selects the photograph or image and provides the accompanying text, or the social media user who posts the photograph or image with a caption or description.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oogle Shape;203;p36">
            <a:extLst>
              <a:ext uri="{FF2B5EF4-FFF2-40B4-BE49-F238E27FC236}">
                <a16:creationId xmlns:a16="http://schemas.microsoft.com/office/drawing/2014/main" id="{95DE0E17-1845-152B-0190-BE4661532CB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93771445"/>
              </p:ext>
            </p:extLst>
          </p:nvPr>
        </p:nvGraphicFramePr>
        <p:xfrm>
          <a:off x="507325" y="563526"/>
          <a:ext cx="8129350" cy="3717270"/>
        </p:xfrm>
        <a:graphic>
          <a:graphicData uri="http://schemas.openxmlformats.org/drawingml/2006/table">
            <a:tbl>
              <a:tblPr>
                <a:noFill/>
                <a:tableStyleId>{791210CE-26DC-49ED-B552-9E147441F219}</a:tableStyleId>
              </a:tblPr>
              <a:tblGrid>
                <a:gridCol w="18531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762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9897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50" b="1" dirty="0">
                          <a:solidFill>
                            <a:srgbClr val="37415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Vlog</a:t>
                      </a:r>
                      <a:endParaRPr lang="en-US" sz="1850" b="1" dirty="0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b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78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50" b="1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Recurrent structure</a:t>
                      </a:r>
                      <a:endParaRPr sz="1850" b="1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50" dirty="0">
                          <a:solidFill>
                            <a:srgbClr val="37415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A video recording of a person or group of people sharing their experiences, thoughts, and opinions on a particular topic or series of topics</a:t>
                      </a:r>
                      <a:r>
                        <a:rPr lang="en-US" sz="185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.</a:t>
                      </a:r>
                      <a:endParaRPr lang="en-US" sz="1850" dirty="0">
                        <a:solidFill>
                          <a:srgbClr val="37415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78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50" b="1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Main themes</a:t>
                      </a:r>
                      <a:endParaRPr sz="1850" b="1" dirty="0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50" dirty="0">
                          <a:solidFill>
                            <a:srgbClr val="37415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The themes and topics explored in the vlog, which can range from personal anecdotes and reflections to current events, news, entertainment, or tutorials.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1723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50" b="1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Social function</a:t>
                      </a:r>
                      <a:endParaRPr sz="1850" b="1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50" dirty="0">
                          <a:solidFill>
                            <a:srgbClr val="37415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To inform, entertain, educate, or engage with an audience, often with the aim of building a community and cultivating a following</a:t>
                      </a:r>
                      <a:r>
                        <a:rPr lang="en-US" sz="185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.</a:t>
                      </a:r>
                      <a:endParaRPr lang="en-US" sz="1850" dirty="0">
                        <a:solidFill>
                          <a:srgbClr val="37415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" name="Gráfico 4" descr="Círculo com seta para a esquerda estrutura de tópicos">
            <a:extLst>
              <a:ext uri="{FF2B5EF4-FFF2-40B4-BE49-F238E27FC236}">
                <a16:creationId xmlns:a16="http://schemas.microsoft.com/office/drawing/2014/main" id="{6E86D726-56EF-394F-34A1-FFBD393BB5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88975" y="4256124"/>
            <a:ext cx="647700" cy="647700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B9A017CF-12F7-6712-DB84-47D99B91E107}"/>
              </a:ext>
            </a:extLst>
          </p:cNvPr>
          <p:cNvSpPr txBox="1"/>
          <p:nvPr/>
        </p:nvSpPr>
        <p:spPr>
          <a:xfrm>
            <a:off x="432650" y="217173"/>
            <a:ext cx="5565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Unit 2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602391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oogle Shape;208;p37">
            <a:extLst>
              <a:ext uri="{FF2B5EF4-FFF2-40B4-BE49-F238E27FC236}">
                <a16:creationId xmlns:a16="http://schemas.microsoft.com/office/drawing/2014/main" id="{2DEFCF68-7D6E-9897-6A49-6FBA3E4E204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67030101"/>
              </p:ext>
            </p:extLst>
          </p:nvPr>
        </p:nvGraphicFramePr>
        <p:xfrm>
          <a:off x="425302" y="757786"/>
          <a:ext cx="8325293" cy="2057340"/>
        </p:xfrm>
        <a:graphic>
          <a:graphicData uri="http://schemas.openxmlformats.org/drawingml/2006/table">
            <a:tbl>
              <a:tblPr>
                <a:noFill/>
                <a:tableStyleId>{791210CE-26DC-49ED-B552-9E147441F219}</a:tableStyleId>
              </a:tblPr>
              <a:tblGrid>
                <a:gridCol w="20520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732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52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50" b="1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Target audience</a:t>
                      </a:r>
                      <a:endParaRPr sz="1850" b="1" dirty="0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50" dirty="0">
                          <a:solidFill>
                            <a:srgbClr val="37415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Viewers on various online platforms such as YouTube, TikTok, Instagram, or Facebook who are interested in the vlogger's content and personality</a:t>
                      </a:r>
                      <a:r>
                        <a:rPr lang="en-US" sz="185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.</a:t>
                      </a:r>
                      <a:endParaRPr lang="en-US" sz="1850" dirty="0">
                        <a:solidFill>
                          <a:srgbClr val="37415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2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50" b="1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Who produces it?</a:t>
                      </a:r>
                      <a:endParaRPr sz="1850" b="1" dirty="0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50" dirty="0">
                          <a:solidFill>
                            <a:srgbClr val="37415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The vlogger themselves, who may also have a team of editors, camera operators, and other professionals to help create and produce the vlog</a:t>
                      </a:r>
                      <a:r>
                        <a:rPr lang="en-US" sz="185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.</a:t>
                      </a:r>
                      <a:endParaRPr lang="en-US" sz="1850" dirty="0">
                        <a:solidFill>
                          <a:srgbClr val="37415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11574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50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Language Topics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9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624</Words>
  <Application>Microsoft Office PowerPoint</Application>
  <PresentationFormat>Apresentação na tela (16:9)</PresentationFormat>
  <Paragraphs>80</Paragraphs>
  <Slides>12</Slides>
  <Notes>10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7" baseType="lpstr">
      <vt:lpstr>Raleway</vt:lpstr>
      <vt:lpstr>Lato</vt:lpstr>
      <vt:lpstr>Arial</vt:lpstr>
      <vt:lpstr>Roboto</vt:lpstr>
      <vt:lpstr>Streamline</vt:lpstr>
      <vt:lpstr>6º ano</vt:lpstr>
      <vt:lpstr>Discourse Genres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Language Topics 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6º ano</dc:title>
  <dc:creator>maestro01</dc:creator>
  <cp:lastModifiedBy> </cp:lastModifiedBy>
  <cp:revision>6</cp:revision>
  <dcterms:modified xsi:type="dcterms:W3CDTF">2023-06-21T14:07:34Z</dcterms:modified>
</cp:coreProperties>
</file>