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63" r:id="rId6"/>
    <p:sldId id="264" r:id="rId7"/>
    <p:sldId id="314" r:id="rId8"/>
    <p:sldId id="315" r:id="rId9"/>
    <p:sldId id="293" r:id="rId10"/>
    <p:sldId id="297" r:id="rId11"/>
    <p:sldId id="298" r:id="rId12"/>
    <p:sldId id="326" r:id="rId13"/>
  </p:sldIdLst>
  <p:sldSz cx="9144000" cy="5143500" type="screen16x9"/>
  <p:notesSz cx="6858000" cy="9144000"/>
  <p:embeddedFontLs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Roboto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69BC6-335A-CE9C-4832-E4AB18EA5AA4}" v="12" dt="2023-05-23T13:49:43.979"/>
  </p1510:revLst>
</p1510:revInfo>
</file>

<file path=ppt/tableStyles.xml><?xml version="1.0" encoding="utf-8"?>
<a:tblStyleLst xmlns:a="http://schemas.openxmlformats.org/drawingml/2006/main" def="{791210CE-26DC-49ED-B552-9E147441F219}">
  <a:tblStyle styleId="{791210CE-26DC-49ED-B552-9E147441F2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583F541-FA07-4EA4-B509-CEA0386C582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e25e62d4f2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e25e62d4f2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883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574c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574c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25bb0191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25bb0191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2c0a1ec2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2c0a1ec2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25bb0191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e25bb0191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e2c0a1ec2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e2c0a1ec2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28574c4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28574c4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e25e62d4f2_3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e25e62d4f2_3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e25e62d4f2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e25e62d4f2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6º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1A9E87-6559-DA87-344B-082C0756581E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4"/>
          <p:cNvSpPr txBox="1"/>
          <p:nvPr/>
        </p:nvSpPr>
        <p:spPr>
          <a:xfrm>
            <a:off x="300582" y="215655"/>
            <a:ext cx="8345700" cy="4920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41300" marR="8128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Lato"/>
              </a:rPr>
              <a:t>Subject Pronouns 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Lato"/>
            </a:endParaRPr>
          </a:p>
          <a:p>
            <a:pPr marL="241300" marR="81280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1st Person Singular                          1st Person Plural</a:t>
            </a:r>
            <a:endParaRPr lang="en-US" sz="2000" b="1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384175" marR="812800" lvl="0">
              <a:lnSpc>
                <a:spcPct val="144444"/>
              </a:lnSpc>
              <a:buClr>
                <a:srgbClr val="666666"/>
              </a:buClr>
              <a:buSzPts val="1350"/>
            </a:pPr>
            <a:r>
              <a:rPr lang="en-US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I</a:t>
            </a:r>
            <a:r>
              <a:rPr lang="en-US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am a student. 			</a:t>
            </a:r>
            <a:r>
              <a:rPr lang="en-US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We</a:t>
            </a:r>
            <a:r>
              <a:rPr lang="en-US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are students.</a:t>
            </a:r>
          </a:p>
          <a:p>
            <a:pPr marL="241300" marR="812800" lvl="0" indent="0" algn="l" rtl="0">
              <a:lnSpc>
                <a:spcPct val="115000"/>
              </a:lnSpc>
              <a:spcAft>
                <a:spcPts val="0"/>
              </a:spcAft>
              <a:buNone/>
            </a:pPr>
            <a:endParaRPr lang="pt-BR" b="1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241300" marR="81280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2nd Person Singular                         2nd Person Plural</a:t>
            </a:r>
            <a:endParaRPr sz="2000" b="1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384175" marR="812800" lvl="0">
              <a:lnSpc>
                <a:spcPct val="144444"/>
              </a:lnSpc>
              <a:buClr>
                <a:srgbClr val="666666"/>
              </a:buClr>
              <a:buSzPts val="1350"/>
            </a:pP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You 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are a doctor. 			</a:t>
            </a: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You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are doctors.</a:t>
            </a:r>
            <a:endParaRPr sz="1800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241300" marR="812800" lvl="0" indent="0" algn="l" rtl="0">
              <a:lnSpc>
                <a:spcPct val="115000"/>
              </a:lnSpc>
              <a:spcAft>
                <a:spcPts val="0"/>
              </a:spcAft>
              <a:buNone/>
            </a:pPr>
            <a:endParaRPr lang="pt-BR" b="1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241300" marR="81280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3rd Person Singular                          3rd  Person Plural</a:t>
            </a:r>
            <a:endParaRPr sz="2000" b="1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384175" marR="812800" lvl="0">
              <a:lnSpc>
                <a:spcPct val="144444"/>
              </a:lnSpc>
              <a:buClr>
                <a:srgbClr val="666666"/>
              </a:buClr>
              <a:buSzPts val="1350"/>
            </a:pP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He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is a teacher. 			</a:t>
            </a: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They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are teachers.</a:t>
            </a:r>
            <a:endParaRPr sz="1800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384175" marR="812800" lvl="0">
              <a:lnSpc>
                <a:spcPct val="144444"/>
              </a:lnSpc>
              <a:buClr>
                <a:srgbClr val="666666"/>
              </a:buClr>
              <a:buSzPts val="1350"/>
            </a:pP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She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is a singer. 			</a:t>
            </a: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They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are singers.</a:t>
            </a:r>
            <a:endParaRPr sz="1800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384175" marR="812800" lvl="0" algn="l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50"/>
            </a:pPr>
            <a:r>
              <a:rPr lang="pt-BR" sz="1800" b="1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It</a:t>
            </a:r>
            <a:r>
              <a:rPr lang="pt-BR" sz="1800" dirty="0">
                <a:solidFill>
                  <a:schemeClr val="bg2"/>
                </a:solidFill>
                <a:highlight>
                  <a:srgbClr val="F1FAFF"/>
                </a:highlight>
                <a:latin typeface="+mj-lt"/>
                <a:ea typeface="Lato"/>
                <a:cs typeface="Lato"/>
                <a:sym typeface="Lato"/>
              </a:rPr>
              <a:t> is a good profession. </a:t>
            </a:r>
            <a:endParaRPr sz="1800" dirty="0">
              <a:solidFill>
                <a:schemeClr val="bg2"/>
              </a:solidFill>
              <a:highlight>
                <a:srgbClr val="F1FAFF"/>
              </a:highlight>
              <a:latin typeface="+mj-lt"/>
              <a:ea typeface="Lato"/>
              <a:cs typeface="Lato"/>
              <a:sym typeface="Lato"/>
            </a:endParaRPr>
          </a:p>
          <a:p>
            <a:pPr marL="457200" marR="241300" lvl="0" indent="0" algn="l" rtl="0">
              <a:lnSpc>
                <a:spcPct val="1444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50" dirty="0">
              <a:solidFill>
                <a:srgbClr val="666666"/>
              </a:solidFill>
              <a:highlight>
                <a:srgbClr val="F1FAFF"/>
              </a:highlight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9EE2FB7-6A16-FA2E-D9DE-1838A95BFC0D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" name="Google Shape;298;p55"/>
          <p:cNvGraphicFramePr/>
          <p:nvPr>
            <p:extLst>
              <p:ext uri="{D42A27DB-BD31-4B8C-83A1-F6EECF244321}">
                <p14:modId xmlns:p14="http://schemas.microsoft.com/office/powerpoint/2010/main" val="1086239456"/>
              </p:ext>
            </p:extLst>
          </p:nvPr>
        </p:nvGraphicFramePr>
        <p:xfrm>
          <a:off x="510363" y="383179"/>
          <a:ext cx="8101287" cy="4377142"/>
        </p:xfrm>
        <a:graphic>
          <a:graphicData uri="http://schemas.openxmlformats.org/drawingml/2006/table">
            <a:tbl>
              <a:tblPr>
                <a:solidFill>
                  <a:srgbClr val="F7F7F8"/>
                </a:solidFill>
                <a:tableStyleId>{791210CE-26DC-49ED-B552-9E147441F219}</a:tableStyleId>
              </a:tblPr>
              <a:tblGrid>
                <a:gridCol w="277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0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5000" b="0" i="0" u="none" strike="noStrike" cap="none" dirty="0">
                          <a:solidFill>
                            <a:srgbClr val="4A86E8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Possessive </a:t>
                      </a:r>
                      <a:r>
                        <a:rPr lang="pt-BR" sz="1050" b="1" dirty="0">
                          <a:solidFill>
                            <a:srgbClr val="374151"/>
                          </a:solidFill>
                          <a:highlight>
                            <a:srgbClr val="F7F7F8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5000" b="0" i="0" u="none" strike="noStrike" cap="none" dirty="0">
                          <a:solidFill>
                            <a:srgbClr val="4A86E8"/>
                          </a:solidFill>
                          <a:highlight>
                            <a:srgbClr val="F7F7F8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Ad</a:t>
                      </a:r>
                      <a:r>
                        <a:rPr lang="pt-BR" sz="5000" b="0" i="0" u="none" strike="noStrike" cap="none" dirty="0">
                          <a:solidFill>
                            <a:srgbClr val="4A86E8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jectives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1" dirty="0">
                        <a:solidFill>
                          <a:srgbClr val="374151"/>
                        </a:solidFill>
                        <a:highlight>
                          <a:srgbClr val="F7F7F8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My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This is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my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Your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Is this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your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car?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His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That is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his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sister.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Her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Can I borrow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her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pen?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Its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The cat is licking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its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paws.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392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Our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Our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house is on the corner.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900"/>
                        </a:spcBef>
                        <a:spcAft>
                          <a:spcPts val="190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Their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900"/>
                        </a:spcBef>
                        <a:spcAft>
                          <a:spcPts val="1900"/>
                        </a:spcAft>
                        <a:buNone/>
                      </a:pP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The children are playing with </a:t>
                      </a:r>
                      <a:r>
                        <a:rPr lang="en-US" sz="2000" b="1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their</a:t>
                      </a:r>
                      <a:r>
                        <a:rPr lang="en-US" sz="2000" b="0" i="1" u="none" strike="noStrike" cap="none" noProof="0" dirty="0">
                          <a:solidFill>
                            <a:schemeClr val="bg2"/>
                          </a:solidFill>
                          <a:highlight>
                            <a:srgbClr val="F7F7F8"/>
                          </a:highlight>
                          <a:latin typeface="+mj-lt"/>
                          <a:ea typeface="Roboto"/>
                          <a:cs typeface="Roboto"/>
                          <a:sym typeface="Roboto"/>
                        </a:rPr>
                        <a:t> toys.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8372F919-72A2-B87B-2E23-1232A05BF50B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3;p56">
            <a:extLst>
              <a:ext uri="{FF2B5EF4-FFF2-40B4-BE49-F238E27FC236}">
                <a16:creationId xmlns:a16="http://schemas.microsoft.com/office/drawing/2014/main" id="{870AE3FB-B468-BC92-53F1-9E786D5ED5E5}"/>
              </a:ext>
            </a:extLst>
          </p:cNvPr>
          <p:cNvSpPr txBox="1"/>
          <p:nvPr/>
        </p:nvSpPr>
        <p:spPr>
          <a:xfrm>
            <a:off x="308344" y="155719"/>
            <a:ext cx="8580475" cy="4958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Possessive Case (’s)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O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possessive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case </a:t>
            </a: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é usado para indicar posse ou relações entre pessoas. 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endParaRPr lang="pt-BR" sz="1000" i="1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This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is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Pedro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book. 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(o livro pertence a Pedro)</a:t>
            </a:r>
          </a:p>
          <a:p>
            <a:pPr>
              <a:lnSpc>
                <a:spcPct val="115000"/>
              </a:lnSpc>
            </a:pP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Clara is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Alice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mother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. 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(Clara é a mãe de Alice)</a:t>
            </a:r>
          </a:p>
          <a:p>
            <a:pPr>
              <a:lnSpc>
                <a:spcPct val="115000"/>
              </a:lnSpc>
            </a:pP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Matheus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father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is a teacher.</a:t>
            </a:r>
          </a:p>
          <a:p>
            <a:pPr lvl="0">
              <a:lnSpc>
                <a:spcPct val="115000"/>
              </a:lnSpc>
            </a:pP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My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grandparents</a:t>
            </a: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house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is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really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big.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endParaRPr lang="pt-BR" sz="1000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u="sng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Atenção:</a:t>
            </a:r>
          </a:p>
          <a:p>
            <a:pPr>
              <a:lnSpc>
                <a:spcPct val="115000"/>
              </a:lnSpc>
            </a:pP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Daniel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Clara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parents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are doctors. 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(os pais são de Daniel e Clara)</a:t>
            </a:r>
            <a:endParaRPr lang="pt-BR" sz="1800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Cinthia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Ricardo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’s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families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are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from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Brazil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. </a:t>
            </a:r>
            <a:r>
              <a:rPr lang="pt-BR" sz="1800" dirty="0">
                <a:solidFill>
                  <a:schemeClr val="bg1">
                    <a:lumMod val="50000"/>
                  </a:schemeClr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(Cinthia e Ricardo são de famílias diferentes)</a:t>
            </a:r>
            <a:endParaRPr lang="pt-BR" sz="1800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16F030-DBD0-4B1D-02BA-073F9E1EECE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3799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18"/>
          <p:cNvGraphicFramePr/>
          <p:nvPr>
            <p:extLst>
              <p:ext uri="{D42A27DB-BD31-4B8C-83A1-F6EECF244321}">
                <p14:modId xmlns:p14="http://schemas.microsoft.com/office/powerpoint/2010/main" val="1207881566"/>
              </p:ext>
            </p:extLst>
          </p:nvPr>
        </p:nvGraphicFramePr>
        <p:xfrm>
          <a:off x="310725" y="728920"/>
          <a:ext cx="8522550" cy="2783316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2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8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886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Birth Certificate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Name of child, date and time of birth, location of birth, names of parents, and other identifying information such as race and occupation.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Legal documentation of a person's birth and identity.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certify the existence and identity of an individual for legal, medical, or personal purposes.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EB5F57A7-36FD-EC6D-F360-C0B3A7352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5575" y="4287429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B86DBB6-1920-5B13-1ACF-9D257ACDF1A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19"/>
          <p:cNvGraphicFramePr/>
          <p:nvPr>
            <p:extLst>
              <p:ext uri="{D42A27DB-BD31-4B8C-83A1-F6EECF244321}">
                <p14:modId xmlns:p14="http://schemas.microsoft.com/office/powerpoint/2010/main" val="881301025"/>
              </p:ext>
            </p:extLst>
          </p:nvPr>
        </p:nvGraphicFramePr>
        <p:xfrm>
          <a:off x="269737" y="748946"/>
          <a:ext cx="8604525" cy="205734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6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1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7236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Government agencies, medical professionals, employers, educational institutions, and other entities requiring proof of identity or age.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hospital or birthing center where the child was born, or the government agency responsible for issuing birth certificates in the relevant jurisdiction.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Google Shape;123;p20"/>
          <p:cNvGraphicFramePr/>
          <p:nvPr>
            <p:extLst>
              <p:ext uri="{D42A27DB-BD31-4B8C-83A1-F6EECF244321}">
                <p14:modId xmlns:p14="http://schemas.microsoft.com/office/powerpoint/2010/main" val="1433119626"/>
              </p:ext>
            </p:extLst>
          </p:nvPr>
        </p:nvGraphicFramePr>
        <p:xfrm>
          <a:off x="259850" y="750871"/>
          <a:ext cx="8674725" cy="2853059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7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86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Photo Captions</a:t>
                      </a:r>
                      <a:endParaRPr sz="21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Short texts that accompany photographs or images, providing context, description, or explanation.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Describing the subject or content of the photograph, providing additional information, or adding a creative or humorous touch.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entertain, or enhance the visual impact of the photograph or image.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2A0C8F6C-A080-9CAF-592E-D16122A59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6875" y="4301283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56B086F-5311-46E4-7173-C88CE8E9E97B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p21"/>
          <p:cNvGraphicFramePr/>
          <p:nvPr>
            <p:extLst>
              <p:ext uri="{D42A27DB-BD31-4B8C-83A1-F6EECF244321}">
                <p14:modId xmlns:p14="http://schemas.microsoft.com/office/powerpoint/2010/main" val="2047985063"/>
              </p:ext>
            </p:extLst>
          </p:nvPr>
        </p:nvGraphicFramePr>
        <p:xfrm>
          <a:off x="297675" y="756698"/>
          <a:ext cx="8548650" cy="2059799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05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3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918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who view the photograph or image, either in print or online, and who want more information or context.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photographer, editor, or publisher who selects the photograph or image and provides the accompanying text, or the social media user who posts the photograph or image with a caption or description.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3;p36">
            <a:extLst>
              <a:ext uri="{FF2B5EF4-FFF2-40B4-BE49-F238E27FC236}">
                <a16:creationId xmlns:a16="http://schemas.microsoft.com/office/drawing/2014/main" id="{95DE0E17-1845-152B-0190-BE4661532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3771445"/>
              </p:ext>
            </p:extLst>
          </p:nvPr>
        </p:nvGraphicFramePr>
        <p:xfrm>
          <a:off x="507325" y="563526"/>
          <a:ext cx="8129350" cy="371727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53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897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Vlog</a:t>
                      </a:r>
                      <a:endParaRPr lang="en-US"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 video recording of a person or group of people sharing their experiences, thoughts, and opinions on a particular topic or series of topics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themes and topics explored in the vlog, which can range from personal anecdotes and reflections to current events, news, entertainment, or tutorials.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723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entertain, educate, or engage with an audience, often with the aim of building a community and cultivating a following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áfico 4" descr="Círculo com seta para a esquerda estrutura de tópicos">
            <a:extLst>
              <a:ext uri="{FF2B5EF4-FFF2-40B4-BE49-F238E27FC236}">
                <a16:creationId xmlns:a16="http://schemas.microsoft.com/office/drawing/2014/main" id="{6E86D726-56EF-394F-34A1-FFBD393B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975" y="4256124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9A017CF-12F7-6712-DB84-47D99B91E10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0239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8;p37">
            <a:extLst>
              <a:ext uri="{FF2B5EF4-FFF2-40B4-BE49-F238E27FC236}">
                <a16:creationId xmlns:a16="http://schemas.microsoft.com/office/drawing/2014/main" id="{2DEFCF68-7D6E-9897-6A49-6FBA3E4E2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030101"/>
              </p:ext>
            </p:extLst>
          </p:nvPr>
        </p:nvGraphicFramePr>
        <p:xfrm>
          <a:off x="425302" y="757786"/>
          <a:ext cx="8325293" cy="205734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52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3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Viewers on various online platforms such as YouTube, TikTok, Instagram, or Facebook who are interested in the vlogger's content and personality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vlogger themselves, who may also have a team of editors, camera operators, and other professionals to help create and produce the vlog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5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0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Language 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624</Words>
  <Application>Microsoft Office PowerPoint</Application>
  <PresentationFormat>Apresentação na tela (16:9)</PresentationFormat>
  <Paragraphs>80</Paragraphs>
  <Slides>12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Raleway</vt:lpstr>
      <vt:lpstr>Lato</vt:lpstr>
      <vt:lpstr>Arial</vt:lpstr>
      <vt:lpstr>Roboto</vt:lpstr>
      <vt:lpstr>Streamline</vt:lpstr>
      <vt:lpstr>6º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ano</dc:title>
  <dc:creator>maestro01</dc:creator>
  <cp:lastModifiedBy> </cp:lastModifiedBy>
  <cp:revision>6</cp:revision>
  <dcterms:modified xsi:type="dcterms:W3CDTF">2023-06-21T14:07:34Z</dcterms:modified>
</cp:coreProperties>
</file>