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8" r:id="rId6"/>
    <p:sldId id="312" r:id="rId7"/>
    <p:sldId id="313" r:id="rId8"/>
    <p:sldId id="293" r:id="rId9"/>
    <p:sldId id="294" r:id="rId10"/>
  </p:sldIdLst>
  <p:sldSz cx="9144000" cy="5143500" type="screen16x9"/>
  <p:notesSz cx="6858000" cy="9144000"/>
  <p:embeddedFontLst>
    <p:embeddedFont>
      <p:font typeface="Lato" panose="020F0502020204030203" pitchFamily="34" charset="0"/>
      <p:regular r:id="rId12"/>
      <p:bold r:id="rId13"/>
      <p:italic r:id="rId14"/>
      <p:boldItalic r:id="rId15"/>
    </p:embeddedFont>
    <p:embeddedFont>
      <p:font typeface="Raleway" panose="020F0502020204030204" pitchFamily="2" charset="0"/>
      <p:regular r:id="rId16"/>
      <p:bold r:id="rId17"/>
      <p:italic r:id="rId18"/>
      <p:boldItalic r:id="rId19"/>
    </p:embeddedFont>
    <p:embeddedFont>
      <p:font typeface="Roboto" panose="02000000000000000000" pitchFamily="2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A69BC6-335A-CE9C-4832-E4AB18EA5AA4}" v="12" dt="2023-05-23T13:49:43.979"/>
  </p1510:revLst>
</p1510:revInfo>
</file>

<file path=ppt/tableStyles.xml><?xml version="1.0" encoding="utf-8"?>
<a:tblStyleLst xmlns:a="http://schemas.openxmlformats.org/drawingml/2006/main" def="{791210CE-26DC-49ED-B552-9E147441F219}">
  <a:tblStyle styleId="{791210CE-26DC-49ED-B552-9E147441F21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583F541-FA07-4EA4-B509-CEA0386C5829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font" Target="fonts/font12.fntdata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font" Target="fonts/font11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e28574c45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e28574c45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e25bb0191b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e25bb0191b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e2c0a1ec2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e2c0a1ec2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e2c0a1ec25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e2c0a1ec25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1e28574c458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1e28574c458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1e25e62d4f2_3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1e25e62d4f2_3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/>
              <a:t>6º ano</a:t>
            </a:r>
            <a:endParaRPr sz="590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E1A9E87-6559-DA87-344B-082C0756581E}"/>
              </a:ext>
            </a:extLst>
          </p:cNvPr>
          <p:cNvSpPr txBox="1"/>
          <p:nvPr/>
        </p:nvSpPr>
        <p:spPr>
          <a:xfrm>
            <a:off x="3911203" y="67469"/>
            <a:ext cx="1330325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b="1" dirty="0"/>
              <a:t>CONJUNTO 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/>
              <a:t>Discourse Genres</a:t>
            </a:r>
            <a:endParaRPr sz="5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" name="Google Shape;103;p16"/>
          <p:cNvGraphicFramePr/>
          <p:nvPr>
            <p:extLst>
              <p:ext uri="{D42A27DB-BD31-4B8C-83A1-F6EECF244321}">
                <p14:modId xmlns:p14="http://schemas.microsoft.com/office/powerpoint/2010/main" val="594262729"/>
              </p:ext>
            </p:extLst>
          </p:nvPr>
        </p:nvGraphicFramePr>
        <p:xfrm>
          <a:off x="258400" y="574431"/>
          <a:ext cx="8627200" cy="3872325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1721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05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432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150" b="1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Virtual Profile</a:t>
                      </a:r>
                      <a:endParaRPr sz="2150" b="1" dirty="0">
                        <a:solidFill>
                          <a:srgbClr val="37415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Profile picture or image, personal information, interests, hobbies, achievements, goals, and other details about the individual.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Personal or professional identity, online presence, social media engagement, networking, or self-promotion.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To present oneself in a positive and authentic way to online communities, potential employers, or social contacts.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1F75DA7E-DB59-F09A-2D4F-2E4FC3985D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37900" y="4446756"/>
            <a:ext cx="647700" cy="6477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FCF10B9E-E600-10FB-11BA-1D1E2784C7C8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1</a:t>
            </a:r>
            <a:endParaRPr lang="en-US" sz="1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" name="Google Shape;108;p17"/>
          <p:cNvGraphicFramePr/>
          <p:nvPr>
            <p:extLst>
              <p:ext uri="{D42A27DB-BD31-4B8C-83A1-F6EECF244321}">
                <p14:modId xmlns:p14="http://schemas.microsoft.com/office/powerpoint/2010/main" val="3857942749"/>
              </p:ext>
            </p:extLst>
          </p:nvPr>
        </p:nvGraphicFramePr>
        <p:xfrm>
          <a:off x="204825" y="677372"/>
          <a:ext cx="8598933" cy="2392270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2054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44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636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Online users who view the profile, including friends, family, colleagues, acquaintances, or strangers who come across the profile through online searches or recommendations.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97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The individual who creates and manages the profile, typically on social media platforms, networking sites, or personal websites.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8" name="Google Shape;148;p25"/>
          <p:cNvGraphicFramePr/>
          <p:nvPr>
            <p:extLst>
              <p:ext uri="{D42A27DB-BD31-4B8C-83A1-F6EECF244321}">
                <p14:modId xmlns:p14="http://schemas.microsoft.com/office/powerpoint/2010/main" val="3250712045"/>
              </p:ext>
            </p:extLst>
          </p:nvPr>
        </p:nvGraphicFramePr>
        <p:xfrm>
          <a:off x="236275" y="846000"/>
          <a:ext cx="8658850" cy="2081650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2230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8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408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Students, teachers, administrators, and parents who need to know when and where specific academic activities are taking place.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08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The school's administration or designated staff who are responsible for creating and updating the school's schedule.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oogle Shape;203;p36">
            <a:extLst>
              <a:ext uri="{FF2B5EF4-FFF2-40B4-BE49-F238E27FC236}">
                <a16:creationId xmlns:a16="http://schemas.microsoft.com/office/drawing/2014/main" id="{95DE0E17-1845-152B-0190-BE4661532C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6784002"/>
              </p:ext>
            </p:extLst>
          </p:nvPr>
        </p:nvGraphicFramePr>
        <p:xfrm>
          <a:off x="507325" y="606056"/>
          <a:ext cx="8129350" cy="3735328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1885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4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7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Movie Excerpt</a:t>
                      </a: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6818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  <a:endParaRPr sz="18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A segment of a movie, typically a few minutes in length, that is shown or played as a standalone piece of audio or video.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0112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  <a:endParaRPr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The themes and topics explored in the movie, such as love, adventure, drama, action, comedy, or suspense.</a:t>
                      </a: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endParaRPr sz="1850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0748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  <a:endParaRPr sz="18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To promote the movie and generate interest in it, or to showcase a particular scene or moment from the movie for entertainment or educational purposes.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Gráfico 4" descr="Círculo com seta para a esquerda estrutura de tópicos">
            <a:extLst>
              <a:ext uri="{FF2B5EF4-FFF2-40B4-BE49-F238E27FC236}">
                <a16:creationId xmlns:a16="http://schemas.microsoft.com/office/drawing/2014/main" id="{6E86D726-56EF-394F-34A1-FFBD393BB5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88975" y="4288022"/>
            <a:ext cx="647700" cy="6477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9C953741-5438-B4AB-9E21-BFD1091D7F73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1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813298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oogle Shape;208;p37">
            <a:extLst>
              <a:ext uri="{FF2B5EF4-FFF2-40B4-BE49-F238E27FC236}">
                <a16:creationId xmlns:a16="http://schemas.microsoft.com/office/drawing/2014/main" id="{2DEFCF68-7D6E-9897-6A49-6FBA3E4E20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0667810"/>
              </p:ext>
            </p:extLst>
          </p:nvPr>
        </p:nvGraphicFramePr>
        <p:xfrm>
          <a:off x="414670" y="757786"/>
          <a:ext cx="8346558" cy="1775400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2062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3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2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  <a:endParaRPr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Moviegoers, film enthusiasts, students, or anyone else interested in watching the excerpt.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2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  <a:endParaRPr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The scriptwriters, directors, producers, and other professionals involved in creating the movie, as well as the actors who perform the lines and actions in the excerpt.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92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50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Language Topics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9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51"/>
          <p:cNvSpPr txBox="1"/>
          <p:nvPr/>
        </p:nvSpPr>
        <p:spPr>
          <a:xfrm>
            <a:off x="669850" y="378459"/>
            <a:ext cx="8106499" cy="4716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To be – Simple Present 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2000" b="1" dirty="0">
              <a:solidFill>
                <a:srgbClr val="8CAA7E"/>
              </a:solidFill>
              <a:latin typeface="+mj-lt"/>
              <a:sym typeface="Roboto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>
                <a:solidFill>
                  <a:srgbClr val="8CAA7E"/>
                </a:solidFill>
                <a:latin typeface="+mj-lt"/>
                <a:sym typeface="Roboto"/>
              </a:rPr>
              <a:t>Forma  afirmativa</a:t>
            </a:r>
            <a:endParaRPr sz="2000" b="1" dirty="0">
              <a:solidFill>
                <a:srgbClr val="8CAA7E"/>
              </a:solidFill>
              <a:latin typeface="+mj-lt"/>
              <a:sym typeface="Roboto"/>
            </a:endParaRPr>
          </a:p>
          <a:p>
            <a:pPr marL="0" lvl="0" indent="0" algn="l" rtl="0">
              <a:spcBef>
                <a:spcPts val="1500"/>
              </a:spcBef>
              <a:spcAft>
                <a:spcPts val="0"/>
              </a:spcAft>
              <a:buNone/>
            </a:pPr>
            <a:r>
              <a:rPr lang="pt-BR" sz="2000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I </a:t>
            </a:r>
            <a:r>
              <a:rPr lang="pt-BR" sz="2000" b="1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am/’m</a:t>
            </a:r>
            <a:endParaRPr sz="2000" b="1" dirty="0">
              <a:solidFill>
                <a:schemeClr val="bg2"/>
              </a:solidFill>
              <a:latin typeface="+mj-lt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You </a:t>
            </a:r>
            <a:r>
              <a:rPr lang="pt-BR" sz="2000" b="1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are/’</a:t>
            </a:r>
            <a:r>
              <a:rPr lang="pt-BR" sz="2000" b="1" dirty="0" err="1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re</a:t>
            </a:r>
            <a:endParaRPr sz="2000" b="1" dirty="0">
              <a:solidFill>
                <a:schemeClr val="bg2"/>
              </a:solidFill>
              <a:latin typeface="+mj-lt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He/She/It </a:t>
            </a:r>
            <a:r>
              <a:rPr lang="pt-BR" sz="2000" b="1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is/’s</a:t>
            </a:r>
            <a:endParaRPr sz="2000" b="1" dirty="0">
              <a:solidFill>
                <a:schemeClr val="bg2"/>
              </a:solidFill>
              <a:latin typeface="+mj-lt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We </a:t>
            </a:r>
            <a:r>
              <a:rPr lang="pt-BR" sz="2000" b="1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are/’</a:t>
            </a:r>
            <a:r>
              <a:rPr lang="pt-BR" sz="2000" b="1" dirty="0" err="1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re</a:t>
            </a:r>
            <a:endParaRPr sz="2000" b="1" dirty="0">
              <a:solidFill>
                <a:schemeClr val="bg2"/>
              </a:solidFill>
              <a:latin typeface="+mj-lt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You </a:t>
            </a:r>
            <a:r>
              <a:rPr lang="pt-BR" sz="2000" b="1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are/’</a:t>
            </a:r>
            <a:r>
              <a:rPr lang="pt-BR" sz="2000" b="1" dirty="0" err="1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re</a:t>
            </a:r>
            <a:endParaRPr sz="2000" b="1" dirty="0">
              <a:solidFill>
                <a:schemeClr val="bg2"/>
              </a:solidFill>
              <a:latin typeface="+mj-lt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They </a:t>
            </a:r>
            <a:r>
              <a:rPr lang="pt-BR" sz="2000" b="1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are/’</a:t>
            </a:r>
            <a:r>
              <a:rPr lang="pt-BR" sz="2000" b="1" dirty="0" err="1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re</a:t>
            </a:r>
            <a:endParaRPr sz="2000" b="1" dirty="0">
              <a:solidFill>
                <a:schemeClr val="bg2"/>
              </a:solidFill>
              <a:latin typeface="+mj-lt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-US" sz="2000" dirty="0" err="1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Exemplos</a:t>
            </a:r>
            <a:r>
              <a:rPr lang="en-US" sz="2000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: </a:t>
            </a:r>
            <a:r>
              <a:rPr lang="en-US" sz="2000" i="1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I </a:t>
            </a:r>
            <a:r>
              <a:rPr lang="en-US" sz="2000" b="1" i="1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am</a:t>
            </a:r>
            <a:r>
              <a:rPr lang="en-US" sz="2000" i="1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 happy. </a:t>
            </a:r>
            <a:r>
              <a:rPr lang="en-US" sz="2000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/</a:t>
            </a:r>
            <a:r>
              <a:rPr lang="en-US" sz="2000" i="1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 I’m happy. </a:t>
            </a:r>
            <a:r>
              <a:rPr lang="en-US" sz="2000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/ </a:t>
            </a:r>
            <a:r>
              <a:rPr lang="en-US" sz="2000" i="1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You </a:t>
            </a:r>
            <a:r>
              <a:rPr lang="en-US" sz="2000" b="1" i="1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are</a:t>
            </a:r>
            <a:r>
              <a:rPr lang="en-US" sz="2000" i="1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 tall. </a:t>
            </a:r>
            <a:r>
              <a:rPr lang="en-US" sz="2000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/</a:t>
            </a:r>
            <a:r>
              <a:rPr lang="en-US" sz="2000" i="1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 You’re tall. </a:t>
            </a:r>
            <a:r>
              <a:rPr lang="en-US" sz="2000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/ </a:t>
            </a:r>
            <a:r>
              <a:rPr lang="en-US" sz="2000" i="1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She </a:t>
            </a:r>
            <a:r>
              <a:rPr lang="en-US" sz="2000" b="1" i="1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is</a:t>
            </a:r>
            <a:r>
              <a:rPr lang="en-US" sz="2000" i="1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 a doctor. </a:t>
            </a:r>
            <a:r>
              <a:rPr lang="en-US" sz="2000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/</a:t>
            </a:r>
            <a:r>
              <a:rPr lang="en-US" sz="2000" i="1" dirty="0">
                <a:solidFill>
                  <a:schemeClr val="bg2"/>
                </a:solidFill>
                <a:latin typeface="+mj-lt"/>
                <a:ea typeface="Roboto"/>
                <a:cs typeface="Roboto"/>
                <a:sym typeface="Roboto"/>
              </a:rPr>
              <a:t> She’s a doctor. </a:t>
            </a:r>
          </a:p>
        </p:txBody>
      </p:sp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A0579D7B-C698-DC8E-7963-8C3761EF50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50300" y="4495800"/>
            <a:ext cx="647700" cy="6477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B8C1D124-D43C-F7B9-E0D6-314D29B91152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1</a:t>
            </a:r>
            <a:endParaRPr 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388</Words>
  <Application>Microsoft Office PowerPoint</Application>
  <PresentationFormat>Apresentação na tela (16:9)</PresentationFormat>
  <Paragraphs>43</Paragraphs>
  <Slides>9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Raleway</vt:lpstr>
      <vt:lpstr>Lato</vt:lpstr>
      <vt:lpstr>Arial</vt:lpstr>
      <vt:lpstr>Roboto</vt:lpstr>
      <vt:lpstr>Streamline</vt:lpstr>
      <vt:lpstr>6º ano</vt:lpstr>
      <vt:lpstr>Discourse Genres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Language Topics 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6º ano</dc:title>
  <dc:creator>maestro01</dc:creator>
  <cp:lastModifiedBy> </cp:lastModifiedBy>
  <cp:revision>6</cp:revision>
  <dcterms:modified xsi:type="dcterms:W3CDTF">2023-06-21T14:05:52Z</dcterms:modified>
</cp:coreProperties>
</file>