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7" r:id="rId1"/>
  </p:sldMasterIdLst>
  <p:notesMasterIdLst>
    <p:notesMasterId r:id="rId29"/>
  </p:notesMasterIdLst>
  <p:sldIdLst>
    <p:sldId id="256" r:id="rId2"/>
    <p:sldId id="365"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3" r:id="rId18"/>
    <p:sldId id="312" r:id="rId19"/>
    <p:sldId id="311" r:id="rId20"/>
    <p:sldId id="314" r:id="rId21"/>
    <p:sldId id="315" r:id="rId22"/>
    <p:sldId id="316" r:id="rId23"/>
    <p:sldId id="317" r:id="rId24"/>
    <p:sldId id="318" r:id="rId25"/>
    <p:sldId id="319" r:id="rId26"/>
    <p:sldId id="320" r:id="rId27"/>
    <p:sldId id="32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FA"/>
    <a:srgbClr val="90C22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EC67E-1CF3-41B8-9D40-DC73310579F4}" v="219" dt="2023-05-11T17:35:36.204"/>
    <p1510:client id="{9B179213-BE2B-44FA-8272-91F0F21A03E9}" v="2" dt="2023-05-12T17:05:06.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82" autoAdjust="0"/>
    <p:restoredTop sz="94660"/>
  </p:normalViewPr>
  <p:slideViewPr>
    <p:cSldViewPr snapToGrid="0">
      <p:cViewPr varScale="1">
        <p:scale>
          <a:sx n="72" d="100"/>
          <a:sy n="72" d="100"/>
        </p:scale>
        <p:origin x="2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slide" Target="../slides/slide12.xml"/><Relationship Id="rId3" Type="http://schemas.openxmlformats.org/officeDocument/2006/relationships/slide" Target="../slides/slide6.xml"/><Relationship Id="rId7" Type="http://schemas.openxmlformats.org/officeDocument/2006/relationships/slide" Target="../slides/slide1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0.xml"/><Relationship Id="rId11" Type="http://schemas.openxmlformats.org/officeDocument/2006/relationships/slide" Target="../slides/slide16.xml"/><Relationship Id="rId5" Type="http://schemas.openxmlformats.org/officeDocument/2006/relationships/slide" Target="../slides/slide8.xml"/><Relationship Id="rId10" Type="http://schemas.openxmlformats.org/officeDocument/2006/relationships/slide" Target="../slides/slide15.xml"/><Relationship Id="rId4" Type="http://schemas.openxmlformats.org/officeDocument/2006/relationships/slide" Target="../slides/slide7.xml"/><Relationship Id="rId9" Type="http://schemas.openxmlformats.org/officeDocument/2006/relationships/slide" Target="../slides/slide13.xml"/></Relationships>
</file>

<file path=ppt/diagrams/_rels/data2.xml.rels><?xml version="1.0" encoding="UTF-8" standalone="yes"?>
<Relationships xmlns="http://schemas.openxmlformats.org/package/2006/relationships"><Relationship Id="rId8" Type="http://schemas.openxmlformats.org/officeDocument/2006/relationships/slide" Target="../slides/slide25.xml"/><Relationship Id="rId3" Type="http://schemas.openxmlformats.org/officeDocument/2006/relationships/slide" Target="../slides/slide21.xml"/><Relationship Id="rId7" Type="http://schemas.openxmlformats.org/officeDocument/2006/relationships/slide" Target="../slides/slide18.xml"/><Relationship Id="rId2" Type="http://schemas.openxmlformats.org/officeDocument/2006/relationships/slide" Target="../slides/slide20.xml"/><Relationship Id="rId1" Type="http://schemas.openxmlformats.org/officeDocument/2006/relationships/slide" Target="../slides/slide19.xml"/><Relationship Id="rId6" Type="http://schemas.openxmlformats.org/officeDocument/2006/relationships/slide" Target="../slides/slide24.xml"/><Relationship Id="rId11" Type="http://schemas.openxmlformats.org/officeDocument/2006/relationships/slide" Target="../slides/slide17.xml"/><Relationship Id="rId5" Type="http://schemas.openxmlformats.org/officeDocument/2006/relationships/slide" Target="../slides/slide23.xml"/><Relationship Id="rId10" Type="http://schemas.openxmlformats.org/officeDocument/2006/relationships/slide" Target="../slides/slide27.xml"/><Relationship Id="rId4" Type="http://schemas.openxmlformats.org/officeDocument/2006/relationships/slide" Target="../slides/slide22.xml"/><Relationship Id="rId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00D4A4E5-B87F-4FD6-95A8-366532276A02}">
      <dgm:prSet custT="1"/>
      <dgm:spPr/>
      <dgm:t>
        <a:bodyPr/>
        <a:lstStyle/>
        <a:p>
          <a:r>
            <a:rPr lang="pt-BR" sz="1600" b="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extLst>
                  <a:ext uri="{A12FA001-AC4F-418D-AE19-62706E023703}">
                    <ahyp:hlinkClr xmlns:ahyp="http://schemas.microsoft.com/office/drawing/2018/hyperlinkcolor" val="tx"/>
                  </a:ext>
                </a:extLst>
              </a:hlinkClick>
            </a:rPr>
            <a:t>Capítulo 1</a:t>
          </a:r>
          <a:endParaRPr lang="pt-BR" sz="1600" b="1" noProof="0" dirty="0">
            <a:solidFill>
              <a:schemeClr val="tx1"/>
            </a:solidFill>
          </a:endParaRPr>
        </a:p>
      </dgm:t>
    </dgm:pt>
    <dgm:pt modelId="{353AC31F-7D9C-42BB-9E96-468AF42982B7}" type="parTrans" cxnId="{B86ADA12-3BDD-4D1C-9645-455E91BCEFFC}">
      <dgm:prSet/>
      <dgm:spPr/>
      <dgm:t>
        <a:bodyPr/>
        <a:lstStyle/>
        <a:p>
          <a:endParaRPr lang="pt-BR" sz="1600" b="0">
            <a:solidFill>
              <a:schemeClr val="tx1"/>
            </a:solidFill>
          </a:endParaRPr>
        </a:p>
      </dgm:t>
    </dgm:pt>
    <dgm:pt modelId="{4DE8CDCF-9E51-4296-8706-7B9B079875C9}" type="sibTrans" cxnId="{B86ADA12-3BDD-4D1C-9645-455E91BCEFFC}">
      <dgm:prSet/>
      <dgm:spPr/>
      <dgm:t>
        <a:bodyPr/>
        <a:lstStyle/>
        <a:p>
          <a:endParaRPr lang="pt-BR" sz="1600" b="0">
            <a:solidFill>
              <a:schemeClr val="tx1"/>
            </a:solidFill>
          </a:endParaRPr>
        </a:p>
      </dgm:t>
    </dgm:pt>
    <dgm:pt modelId="{08E89F34-619E-4800-AB0F-02E7B1D9B0E0}">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 conceito e ação artística – Combinando linguagens artísticas</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61DC4264-8F86-4EB3-B531-5DE95020ADA2}" type="parTrans" cxnId="{CD99AEBE-8B6C-4CE2-8E62-5C3BD57053F2}">
      <dgm:prSet/>
      <dgm:spPr/>
      <dgm:t>
        <a:bodyPr/>
        <a:lstStyle/>
        <a:p>
          <a:endParaRPr lang="pt-BR" sz="1600" b="0">
            <a:solidFill>
              <a:schemeClr val="tx1"/>
            </a:solidFill>
          </a:endParaRPr>
        </a:p>
      </dgm:t>
    </dgm:pt>
    <dgm:pt modelId="{B904A26B-6CBB-4F72-BF51-099428B097C4}" type="sibTrans" cxnId="{CD99AEBE-8B6C-4CE2-8E62-5C3BD57053F2}">
      <dgm:prSet/>
      <dgm:spPr/>
      <dgm:t>
        <a:bodyPr/>
        <a:lstStyle/>
        <a:p>
          <a:endParaRPr lang="pt-BR" sz="1600" b="0">
            <a:solidFill>
              <a:schemeClr val="tx1"/>
            </a:solidFill>
          </a:endParaRPr>
        </a:p>
      </dgm:t>
    </dgm:pt>
    <dgm:pt modelId="{8C6348C8-7723-40CC-9732-3DA650AEEFED}">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 conceito e ação artística – </a:t>
          </a:r>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 </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A236AF4A-F79D-4D0F-99AA-962A2337D42D}" type="parTrans" cxnId="{64922570-BD95-4C4C-8F6A-18FAF32C5F40}">
      <dgm:prSet/>
      <dgm:spPr/>
      <dgm:t>
        <a:bodyPr/>
        <a:lstStyle/>
        <a:p>
          <a:endParaRPr lang="pt-BR" sz="1600" b="0">
            <a:solidFill>
              <a:schemeClr val="tx1"/>
            </a:solidFill>
          </a:endParaRPr>
        </a:p>
      </dgm:t>
    </dgm:pt>
    <dgm:pt modelId="{2673D63E-56E8-4869-BE69-F9DAD6A17906}" type="sibTrans" cxnId="{64922570-BD95-4C4C-8F6A-18FAF32C5F40}">
      <dgm:prSet/>
      <dgm:spPr/>
      <dgm:t>
        <a:bodyPr/>
        <a:lstStyle/>
        <a:p>
          <a:endParaRPr lang="pt-BR" sz="1600" b="0">
            <a:solidFill>
              <a:schemeClr val="tx1"/>
            </a:solidFill>
          </a:endParaRPr>
        </a:p>
      </dgm:t>
    </dgm:pt>
    <dgm:pt modelId="{A7FBF56E-48A2-4540-9836-B8D835970894}">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extLst>
                  <a:ext uri="{A12FA001-AC4F-418D-AE19-62706E023703}">
                    <ahyp:hlinkClr xmlns:ahyp="http://schemas.microsoft.com/office/drawing/2018/hyperlinkcolor" val="tx"/>
                  </a:ext>
                </a:extLst>
              </a:hlinkClick>
            </a:rPr>
            <a:t>: conceito e ação artística – Arte conceitual</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28B09AAC-3691-4123-BD42-01C5FA8F5902}" type="parTrans" cxnId="{9475BC6C-BC82-488C-B813-591BAAA92E5F}">
      <dgm:prSet/>
      <dgm:spPr/>
      <dgm:t>
        <a:bodyPr/>
        <a:lstStyle/>
        <a:p>
          <a:endParaRPr lang="pt-BR" sz="1600" b="0">
            <a:solidFill>
              <a:schemeClr val="tx1"/>
            </a:solidFill>
          </a:endParaRPr>
        </a:p>
      </dgm:t>
    </dgm:pt>
    <dgm:pt modelId="{987284E2-9BC2-49FC-8E52-3C31AB60AD19}" type="sibTrans" cxnId="{9475BC6C-BC82-488C-B813-591BAAA92E5F}">
      <dgm:prSet/>
      <dgm:spPr/>
      <dgm:t>
        <a:bodyPr/>
        <a:lstStyle/>
        <a:p>
          <a:endParaRPr lang="pt-BR" sz="1600" b="0">
            <a:solidFill>
              <a:schemeClr val="tx1"/>
            </a:solidFill>
          </a:endParaRPr>
        </a:p>
      </dgm:t>
    </dgm:pt>
    <dgm:pt modelId="{97C83A9F-94EF-47C4-9848-6FCA247C3B4C}">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extLst>
                  <a:ext uri="{A12FA001-AC4F-418D-AE19-62706E023703}">
                    <ahyp:hlinkClr xmlns:ahyp="http://schemas.microsoft.com/office/drawing/2018/hyperlinkcolor" val="tx"/>
                  </a:ext>
                </a:extLst>
              </a:hlinkClick>
            </a:rPr>
            <a:t>: conceito e ação artística – Corpo, arte e ancestralidades</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969C3974-A06A-4F4E-838F-99DC5357727F}" type="parTrans" cxnId="{EFDB46C0-2B63-48D1-A16C-36A77A104A3F}">
      <dgm:prSet/>
      <dgm:spPr/>
      <dgm:t>
        <a:bodyPr/>
        <a:lstStyle/>
        <a:p>
          <a:endParaRPr lang="pt-BR" sz="1600" b="0">
            <a:solidFill>
              <a:schemeClr val="tx1"/>
            </a:solidFill>
          </a:endParaRPr>
        </a:p>
      </dgm:t>
    </dgm:pt>
    <dgm:pt modelId="{12F25260-6384-4D13-9EC7-F846D5F9E5E7}" type="sibTrans" cxnId="{EFDB46C0-2B63-48D1-A16C-36A77A104A3F}">
      <dgm:prSet/>
      <dgm:spPr/>
      <dgm:t>
        <a:bodyPr/>
        <a:lstStyle/>
        <a:p>
          <a:endParaRPr lang="pt-BR" sz="1600" b="0">
            <a:solidFill>
              <a:schemeClr val="tx1"/>
            </a:solidFill>
          </a:endParaRPr>
        </a:p>
      </dgm:t>
    </dgm:pt>
    <dgm:pt modelId="{FFB41C92-8FEA-4843-ABBC-ED76E4C79127}">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 conceito e ação artística – </a:t>
          </a:r>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 e </a:t>
          </a:r>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happening</a:t>
          </a:r>
          <a:endPar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A2F33ED-D4E3-4A62-982A-E71804119171}" type="parTrans" cxnId="{2C2D18BC-2BC5-49D2-B35A-E6A6B99C6799}">
      <dgm:prSet/>
      <dgm:spPr/>
      <dgm:t>
        <a:bodyPr/>
        <a:lstStyle/>
        <a:p>
          <a:endParaRPr lang="pt-BR" sz="1600" b="0">
            <a:solidFill>
              <a:schemeClr val="tx1"/>
            </a:solidFill>
          </a:endParaRPr>
        </a:p>
      </dgm:t>
    </dgm:pt>
    <dgm:pt modelId="{405E48A6-18E2-44F5-8AD4-9BDA22681D5B}" type="sibTrans" cxnId="{2C2D18BC-2BC5-49D2-B35A-E6A6B99C6799}">
      <dgm:prSet/>
      <dgm:spPr/>
      <dgm:t>
        <a:bodyPr/>
        <a:lstStyle/>
        <a:p>
          <a:endParaRPr lang="pt-BR" sz="1600" b="0">
            <a:solidFill>
              <a:schemeClr val="tx1"/>
            </a:solidFill>
          </a:endParaRPr>
        </a:p>
      </dgm:t>
    </dgm:pt>
    <dgm:pt modelId="{B0CEDA36-BECB-4786-9A5A-E963F1910D96}">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extLst>
                  <a:ext uri="{A12FA001-AC4F-418D-AE19-62706E023703}">
                    <ahyp:hlinkClr xmlns:ahyp="http://schemas.microsoft.com/office/drawing/2018/hyperlinkcolor" val="tx"/>
                  </a:ext>
                </a:extLst>
              </a:hlinkClick>
            </a:rPr>
            <a:t>Artes integradas – Arte no corpo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5732A757-716E-4C79-A6F6-68CAD88477F8}" type="parTrans" cxnId="{FA77CD83-DFEF-4A45-BAB4-5B66DCB90970}">
      <dgm:prSet/>
      <dgm:spPr/>
      <dgm:t>
        <a:bodyPr/>
        <a:lstStyle/>
        <a:p>
          <a:endParaRPr lang="pt-BR" sz="1600" b="0">
            <a:solidFill>
              <a:schemeClr val="tx1"/>
            </a:solidFill>
          </a:endParaRPr>
        </a:p>
      </dgm:t>
    </dgm:pt>
    <dgm:pt modelId="{4646DD10-C13B-448D-A97F-23D96196259F}" type="sibTrans" cxnId="{FA77CD83-DFEF-4A45-BAB4-5B66DCB90970}">
      <dgm:prSet/>
      <dgm:spPr/>
      <dgm:t>
        <a:bodyPr/>
        <a:lstStyle/>
        <a:p>
          <a:endParaRPr lang="pt-BR" sz="1600" b="0">
            <a:solidFill>
              <a:schemeClr val="tx1"/>
            </a:solidFill>
          </a:endParaRPr>
        </a:p>
      </dgm:t>
    </dgm:pt>
    <dgm:pt modelId="{518EB4F0-25CD-4BBC-8890-7E9E81FA80D7}">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extLst>
                  <a:ext uri="{A12FA001-AC4F-418D-AE19-62706E023703}">
                    <ahyp:hlinkClr xmlns:ahyp="http://schemas.microsoft.com/office/drawing/2018/hyperlinkcolor" val="tx"/>
                  </a:ext>
                </a:extLst>
              </a:hlinkClick>
            </a:rPr>
            <a:t>: conceito e ação artística – Experiência estética</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D0876571-BFF8-4BFD-9401-BC8D60EF1C6B}" type="parTrans" cxnId="{2639CBDA-4EE9-4F4B-80FC-6143C69D4195}">
      <dgm:prSet/>
      <dgm:spPr/>
      <dgm:t>
        <a:bodyPr/>
        <a:lstStyle/>
        <a:p>
          <a:endParaRPr lang="pt-BR" sz="1600" b="0">
            <a:solidFill>
              <a:schemeClr val="tx1"/>
            </a:solidFill>
          </a:endParaRPr>
        </a:p>
      </dgm:t>
    </dgm:pt>
    <dgm:pt modelId="{8EF7D6E1-4EA6-4C28-B956-4DF3DF3B4602}" type="sibTrans" cxnId="{2639CBDA-4EE9-4F4B-80FC-6143C69D4195}">
      <dgm:prSet/>
      <dgm:spPr/>
      <dgm:t>
        <a:bodyPr/>
        <a:lstStyle/>
        <a:p>
          <a:endParaRPr lang="pt-BR" sz="1600" b="0">
            <a:solidFill>
              <a:schemeClr val="tx1"/>
            </a:solidFill>
          </a:endParaRPr>
        </a:p>
      </dgm:t>
    </dgm:pt>
    <dgm:pt modelId="{4BE36340-6F8E-418D-B671-D8B868263CE6}">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Performance</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 conceito e ação artística – Invenções e </a:t>
          </a:r>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performances</a:t>
          </a:r>
          <a:endPar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A88994A-38E7-4DAD-BB29-FAD2CEA48D6F}" type="parTrans" cxnId="{41F72519-A973-451B-BBCE-6B01DC0178F9}">
      <dgm:prSet/>
      <dgm:spPr/>
      <dgm:t>
        <a:bodyPr/>
        <a:lstStyle/>
        <a:p>
          <a:endParaRPr lang="pt-BR" sz="1600" b="0">
            <a:solidFill>
              <a:schemeClr val="tx1"/>
            </a:solidFill>
          </a:endParaRPr>
        </a:p>
      </dgm:t>
    </dgm:pt>
    <dgm:pt modelId="{7B342805-A581-4880-84DF-5E269748E697}" type="sibTrans" cxnId="{41F72519-A973-451B-BBCE-6B01DC0178F9}">
      <dgm:prSet/>
      <dgm:spPr/>
      <dgm:t>
        <a:bodyPr/>
        <a:lstStyle/>
        <a:p>
          <a:endParaRPr lang="pt-BR" sz="1600" b="0">
            <a:solidFill>
              <a:schemeClr val="tx1"/>
            </a:solidFill>
          </a:endParaRPr>
        </a:p>
      </dgm:t>
    </dgm:pt>
    <dgm:pt modelId="{678CDE3B-0A1B-4B0A-AD2D-1C779025D66F}">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extLst>
                  <a:ext uri="{A12FA001-AC4F-418D-AE19-62706E023703}">
                    <ahyp:hlinkClr xmlns:ahyp="http://schemas.microsoft.com/office/drawing/2018/hyperlinkcolor" val="tx"/>
                  </a:ext>
                </a:extLst>
              </a:hlinkClick>
            </a:rPr>
            <a:t>Happening</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extLst>
                  <a:ext uri="{A12FA001-AC4F-418D-AE19-62706E023703}">
                    <ahyp:hlinkClr xmlns:ahyp="http://schemas.microsoft.com/office/drawing/2018/hyperlinkcolor" val="tx"/>
                  </a:ext>
                </a:extLst>
              </a:hlinkClick>
            </a:rPr>
            <a:t>: cena e interação – Parangolés</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2C552CC6-65DE-4C60-9132-2CA12D5D3D47}" type="parTrans" cxnId="{F4967365-8095-4262-B539-07580F7E7A60}">
      <dgm:prSet/>
      <dgm:spPr/>
      <dgm:t>
        <a:bodyPr/>
        <a:lstStyle/>
        <a:p>
          <a:endParaRPr lang="pt-BR" sz="1600" b="0">
            <a:solidFill>
              <a:schemeClr val="tx1"/>
            </a:solidFill>
          </a:endParaRPr>
        </a:p>
      </dgm:t>
    </dgm:pt>
    <dgm:pt modelId="{496C6AD5-0710-40E0-8643-DF7632AAB616}" type="sibTrans" cxnId="{F4967365-8095-4262-B539-07580F7E7A60}">
      <dgm:prSet/>
      <dgm:spPr/>
      <dgm:t>
        <a:bodyPr/>
        <a:lstStyle/>
        <a:p>
          <a:endParaRPr lang="pt-BR" sz="1600" b="0">
            <a:solidFill>
              <a:schemeClr val="tx1"/>
            </a:solidFill>
          </a:endParaRPr>
        </a:p>
      </dgm:t>
    </dgm:pt>
    <dgm:pt modelId="{F9D5E750-495C-4E83-9403-F693C4943108}">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1" action="ppaction://hlinksldjump">
                <a:extLst>
                  <a:ext uri="{A12FA001-AC4F-418D-AE19-62706E023703}">
                    <ahyp:hlinkClr xmlns:ahyp="http://schemas.microsoft.com/office/drawing/2018/hyperlinkcolor" val="tx"/>
                  </a:ext>
                </a:extLst>
              </a:hlinkClick>
            </a:rPr>
            <a:t>Happening</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1" action="ppaction://hlinksldjump">
                <a:extLst>
                  <a:ext uri="{A12FA001-AC4F-418D-AE19-62706E023703}">
                    <ahyp:hlinkClr xmlns:ahyp="http://schemas.microsoft.com/office/drawing/2018/hyperlinkcolor" val="tx"/>
                  </a:ext>
                </a:extLst>
              </a:hlinkClick>
            </a:rPr>
            <a:t>: cena e interação – Arte e ecologia</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14B7C96B-4908-411A-82AB-E3FBB4D8A17B}" type="parTrans" cxnId="{CE22E170-3D51-43DA-BBAA-DDD6A649435B}">
      <dgm:prSet/>
      <dgm:spPr/>
      <dgm:t>
        <a:bodyPr/>
        <a:lstStyle/>
        <a:p>
          <a:endParaRPr lang="pt-BR">
            <a:solidFill>
              <a:schemeClr val="tx1"/>
            </a:solidFill>
          </a:endParaRPr>
        </a:p>
      </dgm:t>
    </dgm:pt>
    <dgm:pt modelId="{1B686756-208B-434E-95E5-5067C5AEE592}" type="sibTrans" cxnId="{CE22E170-3D51-43DA-BBAA-DDD6A649435B}">
      <dgm:prSet/>
      <dgm:spPr/>
      <dgm:t>
        <a:bodyPr/>
        <a:lstStyle/>
        <a:p>
          <a:endParaRPr lang="pt-BR">
            <a:solidFill>
              <a:schemeClr val="tx1"/>
            </a:solidFill>
          </a:endParaRPr>
        </a:p>
      </dgm:t>
    </dgm:pt>
    <dgm:pt modelId="{983EBE8F-2CFB-4918-8A71-8FB6106D1EE5}" type="pres">
      <dgm:prSet presAssocID="{9D9C0E9A-327C-40DB-A9EB-983EC9E0D98F}" presName="vert0" presStyleCnt="0">
        <dgm:presLayoutVars>
          <dgm:dir/>
          <dgm:animOne val="branch"/>
          <dgm:animLvl val="lvl"/>
        </dgm:presLayoutVars>
      </dgm:prSet>
      <dgm:spPr/>
    </dgm:pt>
    <dgm:pt modelId="{F676CC95-B65C-489A-97C1-DD3F5726BB73}" type="pres">
      <dgm:prSet presAssocID="{00D4A4E5-B87F-4FD6-95A8-366532276A02}" presName="thickLine" presStyleLbl="alignNode1" presStyleIdx="0" presStyleCnt="11" custLinFactNeighborX="90"/>
      <dgm:spPr>
        <a:effectLst/>
      </dgm:spPr>
    </dgm:pt>
    <dgm:pt modelId="{593D31F7-BE91-4F11-BE88-746F47D7321A}" type="pres">
      <dgm:prSet presAssocID="{00D4A4E5-B87F-4FD6-95A8-366532276A02}" presName="horz1" presStyleCnt="0"/>
      <dgm:spPr/>
    </dgm:pt>
    <dgm:pt modelId="{DBF86662-0E6D-440F-968E-5B5E57FBB264}" type="pres">
      <dgm:prSet presAssocID="{00D4A4E5-B87F-4FD6-95A8-366532276A02}" presName="tx1" presStyleLbl="revTx" presStyleIdx="0" presStyleCnt="11" custScaleY="91528"/>
      <dgm:spPr/>
    </dgm:pt>
    <dgm:pt modelId="{6ED7848D-AF23-4B80-9CFE-5690AC4806C2}" type="pres">
      <dgm:prSet presAssocID="{00D4A4E5-B87F-4FD6-95A8-366532276A02}" presName="vert1" presStyleCnt="0"/>
      <dgm:spPr/>
    </dgm:pt>
    <dgm:pt modelId="{9DFD053A-7BF7-4A21-8CED-DF51AFF8521D}" type="pres">
      <dgm:prSet presAssocID="{08E89F34-619E-4800-AB0F-02E7B1D9B0E0}" presName="thickLine" presStyleLbl="alignNode1" presStyleIdx="1" presStyleCnt="11"/>
      <dgm:spPr>
        <a:effectLst/>
      </dgm:spPr>
    </dgm:pt>
    <dgm:pt modelId="{F4268F8D-1FDC-440A-8F30-D5646C556DDA}" type="pres">
      <dgm:prSet presAssocID="{08E89F34-619E-4800-AB0F-02E7B1D9B0E0}" presName="horz1" presStyleCnt="0"/>
      <dgm:spPr/>
    </dgm:pt>
    <dgm:pt modelId="{ED6EB9F2-3501-4E7D-AFA2-08D465589A43}" type="pres">
      <dgm:prSet presAssocID="{08E89F34-619E-4800-AB0F-02E7B1D9B0E0}" presName="tx1" presStyleLbl="revTx" presStyleIdx="1" presStyleCnt="11" custScaleY="157706"/>
      <dgm:spPr/>
    </dgm:pt>
    <dgm:pt modelId="{1A5ABA82-BD72-4017-B493-21F5A979EC5D}" type="pres">
      <dgm:prSet presAssocID="{08E89F34-619E-4800-AB0F-02E7B1D9B0E0}" presName="vert1" presStyleCnt="0"/>
      <dgm:spPr/>
    </dgm:pt>
    <dgm:pt modelId="{3DCB6411-05ED-40C9-B60C-875A3A0A7CBF}" type="pres">
      <dgm:prSet presAssocID="{8C6348C8-7723-40CC-9732-3DA650AEEFED}" presName="thickLine" presStyleLbl="alignNode1" presStyleIdx="2" presStyleCnt="11"/>
      <dgm:spPr>
        <a:effectLst/>
      </dgm:spPr>
    </dgm:pt>
    <dgm:pt modelId="{822F945C-70DE-4073-9D1F-5258D41E2670}" type="pres">
      <dgm:prSet presAssocID="{8C6348C8-7723-40CC-9732-3DA650AEEFED}" presName="horz1" presStyleCnt="0"/>
      <dgm:spPr/>
    </dgm:pt>
    <dgm:pt modelId="{B26B8F14-7E4A-4E84-BC1A-BC1693A4AA34}" type="pres">
      <dgm:prSet presAssocID="{8C6348C8-7723-40CC-9732-3DA650AEEFED}" presName="tx1" presStyleLbl="revTx" presStyleIdx="2" presStyleCnt="11" custScaleX="100098" custScaleY="87788"/>
      <dgm:spPr/>
    </dgm:pt>
    <dgm:pt modelId="{B7CC687D-BE93-4413-9240-AB2F3893133A}" type="pres">
      <dgm:prSet presAssocID="{8C6348C8-7723-40CC-9732-3DA650AEEFED}" presName="vert1" presStyleCnt="0"/>
      <dgm:spPr/>
    </dgm:pt>
    <dgm:pt modelId="{B6FD1163-4051-49BD-9126-09328ADB4678}" type="pres">
      <dgm:prSet presAssocID="{A7FBF56E-48A2-4540-9836-B8D835970894}" presName="thickLine" presStyleLbl="alignNode1" presStyleIdx="3" presStyleCnt="11"/>
      <dgm:spPr>
        <a:effectLst/>
      </dgm:spPr>
    </dgm:pt>
    <dgm:pt modelId="{8938AF50-0DB4-44D9-8549-64AB8CF44418}" type="pres">
      <dgm:prSet presAssocID="{A7FBF56E-48A2-4540-9836-B8D835970894}" presName="horz1" presStyleCnt="0"/>
      <dgm:spPr/>
    </dgm:pt>
    <dgm:pt modelId="{80C939BB-D3D0-499F-803D-1E5D7EE3C824}" type="pres">
      <dgm:prSet presAssocID="{A7FBF56E-48A2-4540-9836-B8D835970894}" presName="tx1" presStyleLbl="revTx" presStyleIdx="3" presStyleCnt="11" custScaleY="158757"/>
      <dgm:spPr/>
    </dgm:pt>
    <dgm:pt modelId="{1D17834B-9B78-4C6E-81D2-0CF2C98B5C32}" type="pres">
      <dgm:prSet presAssocID="{A7FBF56E-48A2-4540-9836-B8D835970894}" presName="vert1" presStyleCnt="0"/>
      <dgm:spPr/>
    </dgm:pt>
    <dgm:pt modelId="{BF1F663C-B4A0-4A74-9A84-F0979A0FAB67}" type="pres">
      <dgm:prSet presAssocID="{97C83A9F-94EF-47C4-9848-6FCA247C3B4C}" presName="thickLine" presStyleLbl="alignNode1" presStyleIdx="4" presStyleCnt="11"/>
      <dgm:spPr>
        <a:effectLst/>
      </dgm:spPr>
    </dgm:pt>
    <dgm:pt modelId="{82780281-6DCE-47F8-B87D-88384392FFB4}" type="pres">
      <dgm:prSet presAssocID="{97C83A9F-94EF-47C4-9848-6FCA247C3B4C}" presName="horz1" presStyleCnt="0"/>
      <dgm:spPr/>
    </dgm:pt>
    <dgm:pt modelId="{1D3380FE-C8E0-4142-A61C-2D7E570D20A6}" type="pres">
      <dgm:prSet presAssocID="{97C83A9F-94EF-47C4-9848-6FCA247C3B4C}" presName="tx1" presStyleLbl="revTx" presStyleIdx="4" presStyleCnt="11" custScaleY="170439"/>
      <dgm:spPr/>
    </dgm:pt>
    <dgm:pt modelId="{C129F1B0-D621-492A-8910-4E642CE8F446}" type="pres">
      <dgm:prSet presAssocID="{97C83A9F-94EF-47C4-9848-6FCA247C3B4C}" presName="vert1" presStyleCnt="0"/>
      <dgm:spPr/>
    </dgm:pt>
    <dgm:pt modelId="{3C93E00C-2EE8-4C99-96DF-297201A28CDE}" type="pres">
      <dgm:prSet presAssocID="{FFB41C92-8FEA-4843-ABBC-ED76E4C79127}" presName="thickLine" presStyleLbl="alignNode1" presStyleIdx="5" presStyleCnt="11"/>
      <dgm:spPr>
        <a:effectLst/>
      </dgm:spPr>
    </dgm:pt>
    <dgm:pt modelId="{1027262D-DDDD-4D1E-A030-DE6B34628482}" type="pres">
      <dgm:prSet presAssocID="{FFB41C92-8FEA-4843-ABBC-ED76E4C79127}" presName="horz1" presStyleCnt="0"/>
      <dgm:spPr/>
    </dgm:pt>
    <dgm:pt modelId="{21A4760C-4D4D-4F6F-9D8A-9A0878D14487}" type="pres">
      <dgm:prSet presAssocID="{FFB41C92-8FEA-4843-ABBC-ED76E4C79127}" presName="tx1" presStyleLbl="revTx" presStyleIdx="5" presStyleCnt="11" custScaleY="161820"/>
      <dgm:spPr/>
    </dgm:pt>
    <dgm:pt modelId="{09BB8665-FFB5-4D9C-A2CE-7F000E5FC039}" type="pres">
      <dgm:prSet presAssocID="{FFB41C92-8FEA-4843-ABBC-ED76E4C79127}" presName="vert1" presStyleCnt="0"/>
      <dgm:spPr/>
    </dgm:pt>
    <dgm:pt modelId="{AF39DB50-A2B3-4F9E-A13B-62E0B022C4CC}" type="pres">
      <dgm:prSet presAssocID="{518EB4F0-25CD-4BBC-8890-7E9E81FA80D7}" presName="thickLine" presStyleLbl="alignNode1" presStyleIdx="6" presStyleCnt="11"/>
      <dgm:spPr>
        <a:effectLst/>
      </dgm:spPr>
    </dgm:pt>
    <dgm:pt modelId="{2EE557C7-0F1F-4CC8-B6E4-27AAAF2DCB89}" type="pres">
      <dgm:prSet presAssocID="{518EB4F0-25CD-4BBC-8890-7E9E81FA80D7}" presName="horz1" presStyleCnt="0"/>
      <dgm:spPr/>
    </dgm:pt>
    <dgm:pt modelId="{1030C696-838E-4FC6-BDED-8244888BF020}" type="pres">
      <dgm:prSet presAssocID="{518EB4F0-25CD-4BBC-8890-7E9E81FA80D7}" presName="tx1" presStyleLbl="revTx" presStyleIdx="6" presStyleCnt="11" custScaleY="153662"/>
      <dgm:spPr/>
    </dgm:pt>
    <dgm:pt modelId="{EBF10AD9-8309-4CA4-AB09-97AA98440946}" type="pres">
      <dgm:prSet presAssocID="{518EB4F0-25CD-4BBC-8890-7E9E81FA80D7}" presName="vert1" presStyleCnt="0"/>
      <dgm:spPr/>
    </dgm:pt>
    <dgm:pt modelId="{E5B20767-4AD0-4B98-BC4E-6C23A6BB9C30}" type="pres">
      <dgm:prSet presAssocID="{4BE36340-6F8E-418D-B671-D8B868263CE6}" presName="thickLine" presStyleLbl="alignNode1" presStyleIdx="7" presStyleCnt="11"/>
      <dgm:spPr>
        <a:effectLst/>
      </dgm:spPr>
    </dgm:pt>
    <dgm:pt modelId="{E24B80A9-66BA-4E8B-9351-82DBC2844FBD}" type="pres">
      <dgm:prSet presAssocID="{4BE36340-6F8E-418D-B671-D8B868263CE6}" presName="horz1" presStyleCnt="0"/>
      <dgm:spPr/>
    </dgm:pt>
    <dgm:pt modelId="{89556DD0-8DF5-4861-8DD6-C45D53636828}" type="pres">
      <dgm:prSet presAssocID="{4BE36340-6F8E-418D-B671-D8B868263CE6}" presName="tx1" presStyleLbl="revTx" presStyleIdx="7" presStyleCnt="11" custScaleY="154526"/>
      <dgm:spPr/>
    </dgm:pt>
    <dgm:pt modelId="{46B95B7C-29B5-459C-AF88-CF02D6E2774B}" type="pres">
      <dgm:prSet presAssocID="{4BE36340-6F8E-418D-B671-D8B868263CE6}" presName="vert1" presStyleCnt="0"/>
      <dgm:spPr/>
    </dgm:pt>
    <dgm:pt modelId="{41582AF7-FECF-4946-BDAC-1CE4CA4E0DFE}" type="pres">
      <dgm:prSet presAssocID="{B0CEDA36-BECB-4786-9A5A-E963F1910D96}" presName="thickLine" presStyleLbl="alignNode1" presStyleIdx="8" presStyleCnt="11"/>
      <dgm:spPr>
        <a:effectLst/>
      </dgm:spPr>
    </dgm:pt>
    <dgm:pt modelId="{B4B1A458-4960-41D0-A438-FFCC2BFC5270}" type="pres">
      <dgm:prSet presAssocID="{B0CEDA36-BECB-4786-9A5A-E963F1910D96}" presName="horz1" presStyleCnt="0"/>
      <dgm:spPr/>
    </dgm:pt>
    <dgm:pt modelId="{BA4EEDC4-7B08-4160-B039-C8748830A175}" type="pres">
      <dgm:prSet presAssocID="{B0CEDA36-BECB-4786-9A5A-E963F1910D96}" presName="tx1" presStyleLbl="revTx" presStyleIdx="8" presStyleCnt="11" custScaleY="99310"/>
      <dgm:spPr/>
    </dgm:pt>
    <dgm:pt modelId="{B4DAB95B-161C-412C-ABAA-C2B8E0494D09}" type="pres">
      <dgm:prSet presAssocID="{B0CEDA36-BECB-4786-9A5A-E963F1910D96}" presName="vert1" presStyleCnt="0"/>
      <dgm:spPr/>
    </dgm:pt>
    <dgm:pt modelId="{13B6E6FF-917B-4FE1-AB30-7C19CEAFD3E5}" type="pres">
      <dgm:prSet presAssocID="{678CDE3B-0A1B-4B0A-AD2D-1C779025D66F}" presName="thickLine" presStyleLbl="alignNode1" presStyleIdx="9" presStyleCnt="11"/>
      <dgm:spPr>
        <a:effectLst/>
      </dgm:spPr>
    </dgm:pt>
    <dgm:pt modelId="{913DAF3A-1C33-4FBF-8648-60AA899490D8}" type="pres">
      <dgm:prSet presAssocID="{678CDE3B-0A1B-4B0A-AD2D-1C779025D66F}" presName="horz1" presStyleCnt="0"/>
      <dgm:spPr/>
    </dgm:pt>
    <dgm:pt modelId="{90245A7C-96AE-4683-93D0-1E65F66913BA}" type="pres">
      <dgm:prSet presAssocID="{678CDE3B-0A1B-4B0A-AD2D-1C779025D66F}" presName="tx1" presStyleLbl="revTx" presStyleIdx="9" presStyleCnt="11"/>
      <dgm:spPr/>
    </dgm:pt>
    <dgm:pt modelId="{D4833A77-6DEC-4581-A641-97F2ABE7A7B8}" type="pres">
      <dgm:prSet presAssocID="{678CDE3B-0A1B-4B0A-AD2D-1C779025D66F}" presName="vert1" presStyleCnt="0"/>
      <dgm:spPr/>
    </dgm:pt>
    <dgm:pt modelId="{CB7F6649-C6D5-475C-8E2F-01940140AA92}" type="pres">
      <dgm:prSet presAssocID="{F9D5E750-495C-4E83-9403-F693C4943108}" presName="thickLine" presStyleLbl="alignNode1" presStyleIdx="10" presStyleCnt="11"/>
      <dgm:spPr>
        <a:effectLst/>
      </dgm:spPr>
    </dgm:pt>
    <dgm:pt modelId="{01A363A1-7707-4979-B36C-F2C43C96F48D}" type="pres">
      <dgm:prSet presAssocID="{F9D5E750-495C-4E83-9403-F693C4943108}" presName="horz1" presStyleCnt="0"/>
      <dgm:spPr/>
    </dgm:pt>
    <dgm:pt modelId="{F888BA34-7F47-4BA8-8F9B-4C5B508EBF41}" type="pres">
      <dgm:prSet presAssocID="{F9D5E750-495C-4E83-9403-F693C4943108}" presName="tx1" presStyleLbl="revTx" presStyleIdx="10" presStyleCnt="11"/>
      <dgm:spPr/>
    </dgm:pt>
    <dgm:pt modelId="{37C172A5-9EAA-40CA-8DAC-4AB398CD196C}" type="pres">
      <dgm:prSet presAssocID="{F9D5E750-495C-4E83-9403-F693C4943108}" presName="vert1" presStyleCnt="0"/>
      <dgm:spPr/>
    </dgm:pt>
  </dgm:ptLst>
  <dgm:cxnLst>
    <dgm:cxn modelId="{B86ADA12-3BDD-4D1C-9645-455E91BCEFFC}" srcId="{9D9C0E9A-327C-40DB-A9EB-983EC9E0D98F}" destId="{00D4A4E5-B87F-4FD6-95A8-366532276A02}" srcOrd="0" destOrd="0" parTransId="{353AC31F-7D9C-42BB-9E96-468AF42982B7}" sibTransId="{4DE8CDCF-9E51-4296-8706-7B9B079875C9}"/>
    <dgm:cxn modelId="{41F72519-A973-451B-BBCE-6B01DC0178F9}" srcId="{9D9C0E9A-327C-40DB-A9EB-983EC9E0D98F}" destId="{4BE36340-6F8E-418D-B671-D8B868263CE6}" srcOrd="7" destOrd="0" parTransId="{7A88994A-38E7-4DAD-BB29-FAD2CEA48D6F}" sibTransId="{7B342805-A581-4880-84DF-5E269748E697}"/>
    <dgm:cxn modelId="{8D4A151E-85C4-4585-90F0-1F4150820A67}" type="presOf" srcId="{8C6348C8-7723-40CC-9732-3DA650AEEFED}" destId="{B26B8F14-7E4A-4E84-BC1A-BC1693A4AA34}" srcOrd="0" destOrd="0" presId="urn:microsoft.com/office/officeart/2008/layout/LinedList"/>
    <dgm:cxn modelId="{FB34D63E-1288-41B9-A18C-76118E579E1A}" type="presOf" srcId="{9D9C0E9A-327C-40DB-A9EB-983EC9E0D98F}" destId="{983EBE8F-2CFB-4918-8A71-8FB6106D1EE5}" srcOrd="0" destOrd="0" presId="urn:microsoft.com/office/officeart/2008/layout/LinedList"/>
    <dgm:cxn modelId="{719E0D45-BD5E-4C56-95D3-EBD4428654E4}" type="presOf" srcId="{B0CEDA36-BECB-4786-9A5A-E963F1910D96}" destId="{BA4EEDC4-7B08-4160-B039-C8748830A175}" srcOrd="0" destOrd="0" presId="urn:microsoft.com/office/officeart/2008/layout/LinedList"/>
    <dgm:cxn modelId="{F4967365-8095-4262-B539-07580F7E7A60}" srcId="{9D9C0E9A-327C-40DB-A9EB-983EC9E0D98F}" destId="{678CDE3B-0A1B-4B0A-AD2D-1C779025D66F}" srcOrd="9" destOrd="0" parTransId="{2C552CC6-65DE-4C60-9132-2CA12D5D3D47}" sibTransId="{496C6AD5-0710-40E0-8643-DF7632AAB616}"/>
    <dgm:cxn modelId="{FB3FB665-8A30-469D-B8EA-21B1EC42F91D}" type="presOf" srcId="{4BE36340-6F8E-418D-B671-D8B868263CE6}" destId="{89556DD0-8DF5-4861-8DD6-C45D53636828}" srcOrd="0" destOrd="0" presId="urn:microsoft.com/office/officeart/2008/layout/LinedList"/>
    <dgm:cxn modelId="{48BF9D67-3D08-4F88-BF48-9B3F9749CDFB}" type="presOf" srcId="{518EB4F0-25CD-4BBC-8890-7E9E81FA80D7}" destId="{1030C696-838E-4FC6-BDED-8244888BF020}" srcOrd="0" destOrd="0" presId="urn:microsoft.com/office/officeart/2008/layout/LinedList"/>
    <dgm:cxn modelId="{9475BC6C-BC82-488C-B813-591BAAA92E5F}" srcId="{9D9C0E9A-327C-40DB-A9EB-983EC9E0D98F}" destId="{A7FBF56E-48A2-4540-9836-B8D835970894}" srcOrd="3" destOrd="0" parTransId="{28B09AAC-3691-4123-BD42-01C5FA8F5902}" sibTransId="{987284E2-9BC2-49FC-8E52-3C31AB60AD19}"/>
    <dgm:cxn modelId="{64922570-BD95-4C4C-8F6A-18FAF32C5F40}" srcId="{9D9C0E9A-327C-40DB-A9EB-983EC9E0D98F}" destId="{8C6348C8-7723-40CC-9732-3DA650AEEFED}" srcOrd="2" destOrd="0" parTransId="{A236AF4A-F79D-4D0F-99AA-962A2337D42D}" sibTransId="{2673D63E-56E8-4869-BE69-F9DAD6A17906}"/>
    <dgm:cxn modelId="{CE22E170-3D51-43DA-BBAA-DDD6A649435B}" srcId="{9D9C0E9A-327C-40DB-A9EB-983EC9E0D98F}" destId="{F9D5E750-495C-4E83-9403-F693C4943108}" srcOrd="10" destOrd="0" parTransId="{14B7C96B-4908-411A-82AB-E3FBB4D8A17B}" sibTransId="{1B686756-208B-434E-95E5-5067C5AEE592}"/>
    <dgm:cxn modelId="{D468DA5A-783C-4C8E-B93E-4F3DF99E8F66}" type="presOf" srcId="{00D4A4E5-B87F-4FD6-95A8-366532276A02}" destId="{DBF86662-0E6D-440F-968E-5B5E57FBB264}" srcOrd="0" destOrd="0" presId="urn:microsoft.com/office/officeart/2008/layout/LinedList"/>
    <dgm:cxn modelId="{76D9A37E-F37F-4EC1-A91C-6363AB4D9FBE}" type="presOf" srcId="{08E89F34-619E-4800-AB0F-02E7B1D9B0E0}" destId="{ED6EB9F2-3501-4E7D-AFA2-08D465589A43}" srcOrd="0" destOrd="0" presId="urn:microsoft.com/office/officeart/2008/layout/LinedList"/>
    <dgm:cxn modelId="{2FD6B980-444D-4CCA-B872-504EB12F3C71}" type="presOf" srcId="{97C83A9F-94EF-47C4-9848-6FCA247C3B4C}" destId="{1D3380FE-C8E0-4142-A61C-2D7E570D20A6}" srcOrd="0" destOrd="0" presId="urn:microsoft.com/office/officeart/2008/layout/LinedList"/>
    <dgm:cxn modelId="{FA77CD83-DFEF-4A45-BAB4-5B66DCB90970}" srcId="{9D9C0E9A-327C-40DB-A9EB-983EC9E0D98F}" destId="{B0CEDA36-BECB-4786-9A5A-E963F1910D96}" srcOrd="8" destOrd="0" parTransId="{5732A757-716E-4C79-A6F6-68CAD88477F8}" sibTransId="{4646DD10-C13B-448D-A97F-23D96196259F}"/>
    <dgm:cxn modelId="{D55B9995-B87A-4649-AE6F-7F1C81810560}" type="presOf" srcId="{F9D5E750-495C-4E83-9403-F693C4943108}" destId="{F888BA34-7F47-4BA8-8F9B-4C5B508EBF41}" srcOrd="0" destOrd="0" presId="urn:microsoft.com/office/officeart/2008/layout/LinedList"/>
    <dgm:cxn modelId="{5D0456B4-C8F5-47F0-9CF5-723BF489CA00}" type="presOf" srcId="{678CDE3B-0A1B-4B0A-AD2D-1C779025D66F}" destId="{90245A7C-96AE-4683-93D0-1E65F66913BA}" srcOrd="0" destOrd="0" presId="urn:microsoft.com/office/officeart/2008/layout/LinedList"/>
    <dgm:cxn modelId="{2C2D18BC-2BC5-49D2-B35A-E6A6B99C6799}" srcId="{9D9C0E9A-327C-40DB-A9EB-983EC9E0D98F}" destId="{FFB41C92-8FEA-4843-ABBC-ED76E4C79127}" srcOrd="5" destOrd="0" parTransId="{8A2F33ED-D4E3-4A62-982A-E71804119171}" sibTransId="{405E48A6-18E2-44F5-8AD4-9BDA22681D5B}"/>
    <dgm:cxn modelId="{CD99AEBE-8B6C-4CE2-8E62-5C3BD57053F2}" srcId="{9D9C0E9A-327C-40DB-A9EB-983EC9E0D98F}" destId="{08E89F34-619E-4800-AB0F-02E7B1D9B0E0}" srcOrd="1" destOrd="0" parTransId="{61DC4264-8F86-4EB3-B531-5DE95020ADA2}" sibTransId="{B904A26B-6CBB-4F72-BF51-099428B097C4}"/>
    <dgm:cxn modelId="{EFDB46C0-2B63-48D1-A16C-36A77A104A3F}" srcId="{9D9C0E9A-327C-40DB-A9EB-983EC9E0D98F}" destId="{97C83A9F-94EF-47C4-9848-6FCA247C3B4C}" srcOrd="4" destOrd="0" parTransId="{969C3974-A06A-4F4E-838F-99DC5357727F}" sibTransId="{12F25260-6384-4D13-9EC7-F846D5F9E5E7}"/>
    <dgm:cxn modelId="{B8527FD6-9F1C-4BA3-A8CA-53F82876C3E7}" type="presOf" srcId="{FFB41C92-8FEA-4843-ABBC-ED76E4C79127}" destId="{21A4760C-4D4D-4F6F-9D8A-9A0878D14487}" srcOrd="0" destOrd="0" presId="urn:microsoft.com/office/officeart/2008/layout/LinedList"/>
    <dgm:cxn modelId="{2639CBDA-4EE9-4F4B-80FC-6143C69D4195}" srcId="{9D9C0E9A-327C-40DB-A9EB-983EC9E0D98F}" destId="{518EB4F0-25CD-4BBC-8890-7E9E81FA80D7}" srcOrd="6" destOrd="0" parTransId="{D0876571-BFF8-4BFD-9401-BC8D60EF1C6B}" sibTransId="{8EF7D6E1-4EA6-4C28-B956-4DF3DF3B4602}"/>
    <dgm:cxn modelId="{68AB14DD-C3AD-49C5-8B00-FF2433C8A781}" type="presOf" srcId="{A7FBF56E-48A2-4540-9836-B8D835970894}" destId="{80C939BB-D3D0-499F-803D-1E5D7EE3C824}" srcOrd="0" destOrd="0" presId="urn:microsoft.com/office/officeart/2008/layout/LinedList"/>
    <dgm:cxn modelId="{D0016722-0CFF-4C26-9FFE-BBD03868285E}" type="presParOf" srcId="{983EBE8F-2CFB-4918-8A71-8FB6106D1EE5}" destId="{F676CC95-B65C-489A-97C1-DD3F5726BB73}" srcOrd="0" destOrd="0" presId="urn:microsoft.com/office/officeart/2008/layout/LinedList"/>
    <dgm:cxn modelId="{A6673C05-A11E-4473-9F21-DF040CF931C6}" type="presParOf" srcId="{983EBE8F-2CFB-4918-8A71-8FB6106D1EE5}" destId="{593D31F7-BE91-4F11-BE88-746F47D7321A}" srcOrd="1" destOrd="0" presId="urn:microsoft.com/office/officeart/2008/layout/LinedList"/>
    <dgm:cxn modelId="{404DD807-8B76-475B-87E4-36ABEFBCF407}" type="presParOf" srcId="{593D31F7-BE91-4F11-BE88-746F47D7321A}" destId="{DBF86662-0E6D-440F-968E-5B5E57FBB264}" srcOrd="0" destOrd="0" presId="urn:microsoft.com/office/officeart/2008/layout/LinedList"/>
    <dgm:cxn modelId="{CB1338F6-C14E-43D7-BA69-D7478D3098A7}" type="presParOf" srcId="{593D31F7-BE91-4F11-BE88-746F47D7321A}" destId="{6ED7848D-AF23-4B80-9CFE-5690AC4806C2}" srcOrd="1" destOrd="0" presId="urn:microsoft.com/office/officeart/2008/layout/LinedList"/>
    <dgm:cxn modelId="{17F34B34-BB41-46BA-8041-31C30C8DC3BB}" type="presParOf" srcId="{983EBE8F-2CFB-4918-8A71-8FB6106D1EE5}" destId="{9DFD053A-7BF7-4A21-8CED-DF51AFF8521D}" srcOrd="2" destOrd="0" presId="urn:microsoft.com/office/officeart/2008/layout/LinedList"/>
    <dgm:cxn modelId="{CF5C928C-9167-4D37-807B-611EB6B8115C}" type="presParOf" srcId="{983EBE8F-2CFB-4918-8A71-8FB6106D1EE5}" destId="{F4268F8D-1FDC-440A-8F30-D5646C556DDA}" srcOrd="3" destOrd="0" presId="urn:microsoft.com/office/officeart/2008/layout/LinedList"/>
    <dgm:cxn modelId="{852426A2-17A9-4A10-B978-FA6A8CF8456A}" type="presParOf" srcId="{F4268F8D-1FDC-440A-8F30-D5646C556DDA}" destId="{ED6EB9F2-3501-4E7D-AFA2-08D465589A43}" srcOrd="0" destOrd="0" presId="urn:microsoft.com/office/officeart/2008/layout/LinedList"/>
    <dgm:cxn modelId="{3872C12A-3F82-4750-A5FB-E5BD853E64A2}" type="presParOf" srcId="{F4268F8D-1FDC-440A-8F30-D5646C556DDA}" destId="{1A5ABA82-BD72-4017-B493-21F5A979EC5D}" srcOrd="1" destOrd="0" presId="urn:microsoft.com/office/officeart/2008/layout/LinedList"/>
    <dgm:cxn modelId="{E9B792CB-85A3-4C6E-8099-51BBB142A70F}" type="presParOf" srcId="{983EBE8F-2CFB-4918-8A71-8FB6106D1EE5}" destId="{3DCB6411-05ED-40C9-B60C-875A3A0A7CBF}" srcOrd="4" destOrd="0" presId="urn:microsoft.com/office/officeart/2008/layout/LinedList"/>
    <dgm:cxn modelId="{C0A24454-8B26-47F1-A822-3002420FFC17}" type="presParOf" srcId="{983EBE8F-2CFB-4918-8A71-8FB6106D1EE5}" destId="{822F945C-70DE-4073-9D1F-5258D41E2670}" srcOrd="5" destOrd="0" presId="urn:microsoft.com/office/officeart/2008/layout/LinedList"/>
    <dgm:cxn modelId="{4E4C4D13-F5AB-4421-A823-E3D22BC15693}" type="presParOf" srcId="{822F945C-70DE-4073-9D1F-5258D41E2670}" destId="{B26B8F14-7E4A-4E84-BC1A-BC1693A4AA34}" srcOrd="0" destOrd="0" presId="urn:microsoft.com/office/officeart/2008/layout/LinedList"/>
    <dgm:cxn modelId="{D3630523-B9A2-4DEE-B879-6B1D8BC2BFAC}" type="presParOf" srcId="{822F945C-70DE-4073-9D1F-5258D41E2670}" destId="{B7CC687D-BE93-4413-9240-AB2F3893133A}" srcOrd="1" destOrd="0" presId="urn:microsoft.com/office/officeart/2008/layout/LinedList"/>
    <dgm:cxn modelId="{E18980ED-58C0-4962-82D3-17F0EC09893B}" type="presParOf" srcId="{983EBE8F-2CFB-4918-8A71-8FB6106D1EE5}" destId="{B6FD1163-4051-49BD-9126-09328ADB4678}" srcOrd="6" destOrd="0" presId="urn:microsoft.com/office/officeart/2008/layout/LinedList"/>
    <dgm:cxn modelId="{7C6BB598-1F36-4469-8DA0-1169418216A5}" type="presParOf" srcId="{983EBE8F-2CFB-4918-8A71-8FB6106D1EE5}" destId="{8938AF50-0DB4-44D9-8549-64AB8CF44418}" srcOrd="7" destOrd="0" presId="urn:microsoft.com/office/officeart/2008/layout/LinedList"/>
    <dgm:cxn modelId="{664D07A2-1C10-4510-A465-3BDFCA0B6C1F}" type="presParOf" srcId="{8938AF50-0DB4-44D9-8549-64AB8CF44418}" destId="{80C939BB-D3D0-499F-803D-1E5D7EE3C824}" srcOrd="0" destOrd="0" presId="urn:microsoft.com/office/officeart/2008/layout/LinedList"/>
    <dgm:cxn modelId="{CCAA698A-1AD3-4D47-A90D-6A2E63258B18}" type="presParOf" srcId="{8938AF50-0DB4-44D9-8549-64AB8CF44418}" destId="{1D17834B-9B78-4C6E-81D2-0CF2C98B5C32}" srcOrd="1" destOrd="0" presId="urn:microsoft.com/office/officeart/2008/layout/LinedList"/>
    <dgm:cxn modelId="{1D6DE68F-CC36-49A4-AF57-75F177573A4E}" type="presParOf" srcId="{983EBE8F-2CFB-4918-8A71-8FB6106D1EE5}" destId="{BF1F663C-B4A0-4A74-9A84-F0979A0FAB67}" srcOrd="8" destOrd="0" presId="urn:microsoft.com/office/officeart/2008/layout/LinedList"/>
    <dgm:cxn modelId="{64B554F3-CC80-401A-8128-892182FBA79A}" type="presParOf" srcId="{983EBE8F-2CFB-4918-8A71-8FB6106D1EE5}" destId="{82780281-6DCE-47F8-B87D-88384392FFB4}" srcOrd="9" destOrd="0" presId="urn:microsoft.com/office/officeart/2008/layout/LinedList"/>
    <dgm:cxn modelId="{4A65F7F3-761B-44C5-8826-DF083A1A9370}" type="presParOf" srcId="{82780281-6DCE-47F8-B87D-88384392FFB4}" destId="{1D3380FE-C8E0-4142-A61C-2D7E570D20A6}" srcOrd="0" destOrd="0" presId="urn:microsoft.com/office/officeart/2008/layout/LinedList"/>
    <dgm:cxn modelId="{6E4A4617-85AD-4297-9AED-7EB491D225A0}" type="presParOf" srcId="{82780281-6DCE-47F8-B87D-88384392FFB4}" destId="{C129F1B0-D621-492A-8910-4E642CE8F446}" srcOrd="1" destOrd="0" presId="urn:microsoft.com/office/officeart/2008/layout/LinedList"/>
    <dgm:cxn modelId="{B8077F08-3426-4AC0-8823-27E9643663FF}" type="presParOf" srcId="{983EBE8F-2CFB-4918-8A71-8FB6106D1EE5}" destId="{3C93E00C-2EE8-4C99-96DF-297201A28CDE}" srcOrd="10" destOrd="0" presId="urn:microsoft.com/office/officeart/2008/layout/LinedList"/>
    <dgm:cxn modelId="{78C1F935-B3A6-459A-B44F-5068C6115C6B}" type="presParOf" srcId="{983EBE8F-2CFB-4918-8A71-8FB6106D1EE5}" destId="{1027262D-DDDD-4D1E-A030-DE6B34628482}" srcOrd="11" destOrd="0" presId="urn:microsoft.com/office/officeart/2008/layout/LinedList"/>
    <dgm:cxn modelId="{23CEAB25-D935-4C38-A8E5-229BED5351B9}" type="presParOf" srcId="{1027262D-DDDD-4D1E-A030-DE6B34628482}" destId="{21A4760C-4D4D-4F6F-9D8A-9A0878D14487}" srcOrd="0" destOrd="0" presId="urn:microsoft.com/office/officeart/2008/layout/LinedList"/>
    <dgm:cxn modelId="{EB70180D-7448-4EBD-9F6C-8694AFFF6269}" type="presParOf" srcId="{1027262D-DDDD-4D1E-A030-DE6B34628482}" destId="{09BB8665-FFB5-4D9C-A2CE-7F000E5FC039}" srcOrd="1" destOrd="0" presId="urn:microsoft.com/office/officeart/2008/layout/LinedList"/>
    <dgm:cxn modelId="{289F2C40-3BCD-4094-87F6-16B587C2F8C1}" type="presParOf" srcId="{983EBE8F-2CFB-4918-8A71-8FB6106D1EE5}" destId="{AF39DB50-A2B3-4F9E-A13B-62E0B022C4CC}" srcOrd="12" destOrd="0" presId="urn:microsoft.com/office/officeart/2008/layout/LinedList"/>
    <dgm:cxn modelId="{53CBCD8C-6AE8-4F02-A055-96B8E049C7EF}" type="presParOf" srcId="{983EBE8F-2CFB-4918-8A71-8FB6106D1EE5}" destId="{2EE557C7-0F1F-4CC8-B6E4-27AAAF2DCB89}" srcOrd="13" destOrd="0" presId="urn:microsoft.com/office/officeart/2008/layout/LinedList"/>
    <dgm:cxn modelId="{F3CF00F1-8AA0-452A-B59D-D8040CEA856C}" type="presParOf" srcId="{2EE557C7-0F1F-4CC8-B6E4-27AAAF2DCB89}" destId="{1030C696-838E-4FC6-BDED-8244888BF020}" srcOrd="0" destOrd="0" presId="urn:microsoft.com/office/officeart/2008/layout/LinedList"/>
    <dgm:cxn modelId="{1563D656-F0EF-4EAF-A324-A242E0D88A10}" type="presParOf" srcId="{2EE557C7-0F1F-4CC8-B6E4-27AAAF2DCB89}" destId="{EBF10AD9-8309-4CA4-AB09-97AA98440946}" srcOrd="1" destOrd="0" presId="urn:microsoft.com/office/officeart/2008/layout/LinedList"/>
    <dgm:cxn modelId="{27A519EB-5157-403C-BFD0-B1F6266BD15F}" type="presParOf" srcId="{983EBE8F-2CFB-4918-8A71-8FB6106D1EE5}" destId="{E5B20767-4AD0-4B98-BC4E-6C23A6BB9C30}" srcOrd="14" destOrd="0" presId="urn:microsoft.com/office/officeart/2008/layout/LinedList"/>
    <dgm:cxn modelId="{BC07401D-2713-494C-A939-35E5C15EA369}" type="presParOf" srcId="{983EBE8F-2CFB-4918-8A71-8FB6106D1EE5}" destId="{E24B80A9-66BA-4E8B-9351-82DBC2844FBD}" srcOrd="15" destOrd="0" presId="urn:microsoft.com/office/officeart/2008/layout/LinedList"/>
    <dgm:cxn modelId="{EF0B7466-B5CF-4AEB-8709-B4BB06E28B9C}" type="presParOf" srcId="{E24B80A9-66BA-4E8B-9351-82DBC2844FBD}" destId="{89556DD0-8DF5-4861-8DD6-C45D53636828}" srcOrd="0" destOrd="0" presId="urn:microsoft.com/office/officeart/2008/layout/LinedList"/>
    <dgm:cxn modelId="{AC43BB4A-0A81-4DB0-8831-2008D789F7D5}" type="presParOf" srcId="{E24B80A9-66BA-4E8B-9351-82DBC2844FBD}" destId="{46B95B7C-29B5-459C-AF88-CF02D6E2774B}" srcOrd="1" destOrd="0" presId="urn:microsoft.com/office/officeart/2008/layout/LinedList"/>
    <dgm:cxn modelId="{549310B1-7B97-487D-A283-032A70521948}" type="presParOf" srcId="{983EBE8F-2CFB-4918-8A71-8FB6106D1EE5}" destId="{41582AF7-FECF-4946-BDAC-1CE4CA4E0DFE}" srcOrd="16" destOrd="0" presId="urn:microsoft.com/office/officeart/2008/layout/LinedList"/>
    <dgm:cxn modelId="{9FA092B9-AEB2-4FB1-BC71-074B3F268CD7}" type="presParOf" srcId="{983EBE8F-2CFB-4918-8A71-8FB6106D1EE5}" destId="{B4B1A458-4960-41D0-A438-FFCC2BFC5270}" srcOrd="17" destOrd="0" presId="urn:microsoft.com/office/officeart/2008/layout/LinedList"/>
    <dgm:cxn modelId="{48D27C67-8AB8-44B8-97A2-05DC73624754}" type="presParOf" srcId="{B4B1A458-4960-41D0-A438-FFCC2BFC5270}" destId="{BA4EEDC4-7B08-4160-B039-C8748830A175}" srcOrd="0" destOrd="0" presId="urn:microsoft.com/office/officeart/2008/layout/LinedList"/>
    <dgm:cxn modelId="{D12B72A1-7A55-47F5-82FA-5927F353878B}" type="presParOf" srcId="{B4B1A458-4960-41D0-A438-FFCC2BFC5270}" destId="{B4DAB95B-161C-412C-ABAA-C2B8E0494D09}" srcOrd="1" destOrd="0" presId="urn:microsoft.com/office/officeart/2008/layout/LinedList"/>
    <dgm:cxn modelId="{28F0AB47-ED7E-436B-8EAE-3BF7F9B0DCB2}" type="presParOf" srcId="{983EBE8F-2CFB-4918-8A71-8FB6106D1EE5}" destId="{13B6E6FF-917B-4FE1-AB30-7C19CEAFD3E5}" srcOrd="18" destOrd="0" presId="urn:microsoft.com/office/officeart/2008/layout/LinedList"/>
    <dgm:cxn modelId="{09951BCC-6B38-4716-9704-55AB1F1AA1A8}" type="presParOf" srcId="{983EBE8F-2CFB-4918-8A71-8FB6106D1EE5}" destId="{913DAF3A-1C33-4FBF-8648-60AA899490D8}" srcOrd="19" destOrd="0" presId="urn:microsoft.com/office/officeart/2008/layout/LinedList"/>
    <dgm:cxn modelId="{BE0340AC-CEBD-46E0-8657-F6ED97B222F4}" type="presParOf" srcId="{913DAF3A-1C33-4FBF-8648-60AA899490D8}" destId="{90245A7C-96AE-4683-93D0-1E65F66913BA}" srcOrd="0" destOrd="0" presId="urn:microsoft.com/office/officeart/2008/layout/LinedList"/>
    <dgm:cxn modelId="{273DC910-93D6-46F6-8DE4-CD60677656B2}" type="presParOf" srcId="{913DAF3A-1C33-4FBF-8648-60AA899490D8}" destId="{D4833A77-6DEC-4581-A641-97F2ABE7A7B8}" srcOrd="1" destOrd="0" presId="urn:microsoft.com/office/officeart/2008/layout/LinedList"/>
    <dgm:cxn modelId="{CC3B591C-CE6B-41DD-9D1E-FBD8261C3660}" type="presParOf" srcId="{983EBE8F-2CFB-4918-8A71-8FB6106D1EE5}" destId="{CB7F6649-C6D5-475C-8E2F-01940140AA92}" srcOrd="20" destOrd="0" presId="urn:microsoft.com/office/officeart/2008/layout/LinedList"/>
    <dgm:cxn modelId="{D5DD08F8-9F80-46C8-B1A6-CE6A58B862B5}" type="presParOf" srcId="{983EBE8F-2CFB-4918-8A71-8FB6106D1EE5}" destId="{01A363A1-7707-4979-B36C-F2C43C96F48D}" srcOrd="21" destOrd="0" presId="urn:microsoft.com/office/officeart/2008/layout/LinedList"/>
    <dgm:cxn modelId="{4227BD75-3293-4658-987D-F6C0BE19AA96}" type="presParOf" srcId="{01A363A1-7707-4979-B36C-F2C43C96F48D}" destId="{F888BA34-7F47-4BA8-8F9B-4C5B508EBF41}" srcOrd="0" destOrd="0" presId="urn:microsoft.com/office/officeart/2008/layout/LinedList"/>
    <dgm:cxn modelId="{C6DDA823-254F-48A0-9886-5CD037F88B36}" type="presParOf" srcId="{01A363A1-7707-4979-B36C-F2C43C96F48D}" destId="{37C172A5-9EAA-40CA-8DAC-4AB398CD19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F71F08AC-C979-43A2-BBF7-CEFD390ACEF9}">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extLst>
                  <a:ext uri="{A12FA001-AC4F-418D-AE19-62706E023703}">
                    <ahyp:hlinkClr xmlns:ahyp="http://schemas.microsoft.com/office/drawing/2018/hyperlinkcolor" val="tx"/>
                  </a:ext>
                </a:extLst>
              </a:hlinkClick>
            </a:rPr>
            <a:t>Saltos, passos, quedas e volteios – Dança e movimento</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88D4E5D-F3E2-4992-AA4F-7521E91E9FE5}" type="sibTrans" cxnId="{3C1238D7-02FD-48DD-9DEF-9B3B5CD45701}">
      <dgm:prSet/>
      <dgm:spPr/>
      <dgm:t>
        <a:bodyPr/>
        <a:lstStyle/>
        <a:p>
          <a:endParaRPr lang="pt-BR" sz="1600" b="0">
            <a:solidFill>
              <a:schemeClr val="tx1"/>
            </a:solidFill>
          </a:endParaRPr>
        </a:p>
      </dgm:t>
    </dgm:pt>
    <dgm:pt modelId="{4D3079AC-B719-4071-BDFA-70CB56AA3B60}" type="parTrans" cxnId="{3C1238D7-02FD-48DD-9DEF-9B3B5CD45701}">
      <dgm:prSet/>
      <dgm:spPr/>
      <dgm:t>
        <a:bodyPr/>
        <a:lstStyle/>
        <a:p>
          <a:endParaRPr lang="pt-BR" sz="1600" b="0">
            <a:solidFill>
              <a:schemeClr val="tx1"/>
            </a:solidFill>
          </a:endParaRPr>
        </a:p>
      </dgm:t>
    </dgm:pt>
    <dgm:pt modelId="{576AF4D8-6553-49C9-AB70-113AEAD2297A}">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Saltos, passos, quedas e volteios – Movimentos e trocas culturais</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3C5CE8C-D725-426A-A405-EE38817D8E3F}" type="sibTrans" cxnId="{B86DFFA8-6DB5-445F-9029-003506120336}">
      <dgm:prSet/>
      <dgm:spPr/>
      <dgm:t>
        <a:bodyPr/>
        <a:lstStyle/>
        <a:p>
          <a:endParaRPr lang="pt-BR" sz="1600" b="0">
            <a:solidFill>
              <a:schemeClr val="tx1"/>
            </a:solidFill>
          </a:endParaRPr>
        </a:p>
      </dgm:t>
    </dgm:pt>
    <dgm:pt modelId="{A99BBB29-E847-4EB4-A866-A1C81197BC93}" type="parTrans" cxnId="{B86DFFA8-6DB5-445F-9029-003506120336}">
      <dgm:prSet/>
      <dgm:spPr/>
      <dgm:t>
        <a:bodyPr/>
        <a:lstStyle/>
        <a:p>
          <a:endParaRPr lang="pt-BR" sz="1600" b="0">
            <a:solidFill>
              <a:schemeClr val="tx1"/>
            </a:solidFill>
          </a:endParaRPr>
        </a:p>
      </dgm:t>
    </dgm:pt>
    <dgm:pt modelId="{8AC605D7-4DC6-4738-A7B7-2EA0A168FA3D}">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Saltos, passos, quedas e volteios – Fatores de movimento</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BF03C4C-63E2-49A0-8F77-A2791100213F}" type="sibTrans" cxnId="{887C8ED4-9EF6-4909-B003-A1E9E25EB4B5}">
      <dgm:prSet/>
      <dgm:spPr/>
      <dgm:t>
        <a:bodyPr/>
        <a:lstStyle/>
        <a:p>
          <a:endParaRPr lang="pt-BR" sz="1600" b="0">
            <a:solidFill>
              <a:schemeClr val="tx1"/>
            </a:solidFill>
          </a:endParaRPr>
        </a:p>
      </dgm:t>
    </dgm:pt>
    <dgm:pt modelId="{EC538841-E2AC-4DE9-A380-3FB6F3E7702D}" type="parTrans" cxnId="{887C8ED4-9EF6-4909-B003-A1E9E25EB4B5}">
      <dgm:prSet/>
      <dgm:spPr/>
      <dgm:t>
        <a:bodyPr/>
        <a:lstStyle/>
        <a:p>
          <a:endParaRPr lang="pt-BR" sz="1600" b="0">
            <a:solidFill>
              <a:schemeClr val="tx1"/>
            </a:solidFill>
          </a:endParaRPr>
        </a:p>
      </dgm:t>
    </dgm:pt>
    <dgm:pt modelId="{B1ADE6C4-9E21-4709-85F4-CD4BE34B3F0B}">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extLst>
                  <a:ext uri="{A12FA001-AC4F-418D-AE19-62706E023703}">
                    <ahyp:hlinkClr xmlns:ahyp="http://schemas.microsoft.com/office/drawing/2018/hyperlinkcolor" val="tx"/>
                  </a:ext>
                </a:extLst>
              </a:hlinkClick>
            </a:rPr>
            <a:t>Saltos, passos, quedas e volteios – A minha, a sua, a nossa dança</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BE4F26CD-865D-454A-8B14-307BCE5A065D}" type="sibTrans" cxnId="{8ECA6B37-AB48-4B16-8A74-46DEAE6C6D18}">
      <dgm:prSet/>
      <dgm:spPr/>
      <dgm:t>
        <a:bodyPr/>
        <a:lstStyle/>
        <a:p>
          <a:endParaRPr lang="pt-BR" sz="1600" b="0">
            <a:solidFill>
              <a:schemeClr val="tx1"/>
            </a:solidFill>
          </a:endParaRPr>
        </a:p>
      </dgm:t>
    </dgm:pt>
    <dgm:pt modelId="{7520116B-5D99-45B7-AA1B-993EC36C7155}" type="parTrans" cxnId="{8ECA6B37-AB48-4B16-8A74-46DEAE6C6D18}">
      <dgm:prSet/>
      <dgm:spPr/>
      <dgm:t>
        <a:bodyPr/>
        <a:lstStyle/>
        <a:p>
          <a:endParaRPr lang="pt-BR" sz="1600" b="0">
            <a:solidFill>
              <a:schemeClr val="tx1"/>
            </a:solidFill>
          </a:endParaRPr>
        </a:p>
      </dgm:t>
    </dgm:pt>
    <dgm:pt modelId="{02C8CFA0-0670-4E1F-8851-9CCE548B4CF0}">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extLst>
                  <a:ext uri="{A12FA001-AC4F-418D-AE19-62706E023703}">
                    <ahyp:hlinkClr xmlns:ahyp="http://schemas.microsoft.com/office/drawing/2018/hyperlinkcolor" val="tx"/>
                  </a:ext>
                </a:extLst>
              </a:hlinkClick>
            </a:rPr>
            <a:t>Saltos, passos, quedas e volteios – Movimentos na cultura quilombola</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F15B5306-096B-4F1D-8B43-F651E0E0AF7E}" type="sibTrans" cxnId="{5CBF35C5-1AD1-49BB-8825-80232A45CE24}">
      <dgm:prSet/>
      <dgm:spPr/>
      <dgm:t>
        <a:bodyPr/>
        <a:lstStyle/>
        <a:p>
          <a:endParaRPr lang="pt-BR" sz="1600" b="0">
            <a:solidFill>
              <a:schemeClr val="tx1"/>
            </a:solidFill>
          </a:endParaRPr>
        </a:p>
      </dgm:t>
    </dgm:pt>
    <dgm:pt modelId="{A261E2D7-C829-48D2-A148-0815F4330280}" type="parTrans" cxnId="{5CBF35C5-1AD1-49BB-8825-80232A45CE24}">
      <dgm:prSet/>
      <dgm:spPr/>
      <dgm:t>
        <a:bodyPr/>
        <a:lstStyle/>
        <a:p>
          <a:endParaRPr lang="pt-BR" sz="1600" b="0">
            <a:solidFill>
              <a:schemeClr val="tx1"/>
            </a:solidFill>
          </a:endParaRPr>
        </a:p>
      </dgm:t>
    </dgm:pt>
    <dgm:pt modelId="{946893CB-381D-4DCD-8F42-504599831871}">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Saltos, passos, quedas e volteios – Exploração do movimento</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31C49412-3F14-43AC-932F-AE49A0F0D0DD}" type="sibTrans" cxnId="{683F9CA8-CAFA-4F4E-A835-AB2D89FAB5E4}">
      <dgm:prSet/>
      <dgm:spPr/>
      <dgm:t>
        <a:bodyPr/>
        <a:lstStyle/>
        <a:p>
          <a:endParaRPr lang="pt-BR" sz="1600" b="0">
            <a:solidFill>
              <a:schemeClr val="tx1"/>
            </a:solidFill>
          </a:endParaRPr>
        </a:p>
      </dgm:t>
    </dgm:pt>
    <dgm:pt modelId="{51103BEE-CC67-4F07-80CE-1F1C11F5174C}" type="parTrans" cxnId="{683F9CA8-CAFA-4F4E-A835-AB2D89FAB5E4}">
      <dgm:prSet/>
      <dgm:spPr/>
      <dgm:t>
        <a:bodyPr/>
        <a:lstStyle/>
        <a:p>
          <a:endParaRPr lang="pt-BR" sz="1600" b="0">
            <a:solidFill>
              <a:schemeClr val="tx1"/>
            </a:solidFill>
          </a:endParaRPr>
        </a:p>
      </dgm:t>
    </dgm:pt>
    <dgm:pt modelId="{92424C35-F9B2-4CE6-A0A0-83A45CA93C43}">
      <dgm:prSet custT="1"/>
      <dgm:spPr/>
      <dgm:t>
        <a:bodyPr/>
        <a:lstStyle/>
        <a:p>
          <a:r>
            <a:rPr lang="pt-BR" sz="1600" b="1" i="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extLst>
                  <a:ext uri="{A12FA001-AC4F-418D-AE19-62706E023703}">
                    <ahyp:hlinkClr xmlns:ahyp="http://schemas.microsoft.com/office/drawing/2018/hyperlinkcolor" val="tx"/>
                  </a:ext>
                </a:extLst>
              </a:hlinkClick>
            </a:rPr>
            <a:t>Capítulo 2</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A9F8BB5-6624-48D5-B590-884286C24A69}" type="parTrans" cxnId="{55347B6E-CB2D-44D2-BB69-7061562FFE6A}">
      <dgm:prSet/>
      <dgm:spPr/>
      <dgm:t>
        <a:bodyPr/>
        <a:lstStyle/>
        <a:p>
          <a:endParaRPr lang="pt-BR" sz="1600" b="0">
            <a:solidFill>
              <a:schemeClr val="tx1"/>
            </a:solidFill>
          </a:endParaRPr>
        </a:p>
      </dgm:t>
    </dgm:pt>
    <dgm:pt modelId="{952F8A2B-FBF8-4D52-8D7E-98156CE7FD5D}" type="sibTrans" cxnId="{55347B6E-CB2D-44D2-BB69-7061562FFE6A}">
      <dgm:prSet/>
      <dgm:spPr/>
      <dgm:t>
        <a:bodyPr/>
        <a:lstStyle/>
        <a:p>
          <a:endParaRPr lang="pt-BR" sz="1600" b="0">
            <a:solidFill>
              <a:schemeClr val="tx1"/>
            </a:solidFill>
          </a:endParaRPr>
        </a:p>
      </dgm:t>
    </dgm:pt>
    <dgm:pt modelId="{F7315ABF-528B-4457-A582-7C742013E273}">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extLst>
                  <a:ext uri="{A12FA001-AC4F-418D-AE19-62706E023703}">
                    <ahyp:hlinkClr xmlns:ahyp="http://schemas.microsoft.com/office/drawing/2018/hyperlinkcolor" val="tx"/>
                  </a:ext>
                </a:extLst>
              </a:hlinkClick>
            </a:rPr>
            <a:t>Dança de pensamentos – Dança e butô</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2472F2A6-30F3-4C34-B1E6-2E7050CFF2EE}" type="parTrans" cxnId="{59BBA793-C81F-44F6-BFB4-D9A9CF3E3FF1}">
      <dgm:prSet/>
      <dgm:spPr/>
      <dgm:t>
        <a:bodyPr/>
        <a:lstStyle/>
        <a:p>
          <a:endParaRPr lang="pt-BR">
            <a:solidFill>
              <a:schemeClr val="tx1"/>
            </a:solidFill>
          </a:endParaRPr>
        </a:p>
      </dgm:t>
    </dgm:pt>
    <dgm:pt modelId="{F18232C6-9599-485C-A3E7-D249DB5F3801}" type="sibTrans" cxnId="{59BBA793-C81F-44F6-BFB4-D9A9CF3E3FF1}">
      <dgm:prSet/>
      <dgm:spPr/>
      <dgm:t>
        <a:bodyPr/>
        <a:lstStyle/>
        <a:p>
          <a:endParaRPr lang="pt-BR">
            <a:solidFill>
              <a:schemeClr val="tx1"/>
            </a:solidFill>
          </a:endParaRPr>
        </a:p>
      </dgm:t>
    </dgm:pt>
    <dgm:pt modelId="{C328DB2B-F1BA-417F-8296-D550D58450C6}">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Dança de pensamentos – </a:t>
          </a:r>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Funk</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 Brasil</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A75D66F2-E373-498F-92DE-9CC0ADF029BA}" type="parTrans" cxnId="{A0372F4E-3B79-42B1-A29A-CF39C9AAF9BA}">
      <dgm:prSet/>
      <dgm:spPr/>
      <dgm:t>
        <a:bodyPr/>
        <a:lstStyle/>
        <a:p>
          <a:endParaRPr lang="pt-BR">
            <a:solidFill>
              <a:schemeClr val="tx1"/>
            </a:solidFill>
          </a:endParaRPr>
        </a:p>
      </dgm:t>
    </dgm:pt>
    <dgm:pt modelId="{8374763E-D851-4A75-8517-EFFF7994F84F}" type="sibTrans" cxnId="{A0372F4E-3B79-42B1-A29A-CF39C9AAF9BA}">
      <dgm:prSet/>
      <dgm:spPr/>
      <dgm:t>
        <a:bodyPr/>
        <a:lstStyle/>
        <a:p>
          <a:endParaRPr lang="pt-BR">
            <a:solidFill>
              <a:schemeClr val="tx1"/>
            </a:solidFill>
          </a:endParaRPr>
        </a:p>
      </dgm:t>
    </dgm:pt>
    <dgm:pt modelId="{EA8E630F-884B-42A7-912F-B1D73F75EB07}">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extLst>
                  <a:ext uri="{A12FA001-AC4F-418D-AE19-62706E023703}">
                    <ahyp:hlinkClr xmlns:ahyp="http://schemas.microsoft.com/office/drawing/2018/hyperlinkcolor" val="tx"/>
                  </a:ext>
                </a:extLst>
              </a:hlinkClick>
            </a:rPr>
            <a:t>Dança de pensamentos – Ausência do igual</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052AE685-C9E9-498C-82C2-9996F6E7E7B5}" type="parTrans" cxnId="{BF4DFD9D-7732-402E-8B6E-D53646948D14}">
      <dgm:prSet/>
      <dgm:spPr/>
      <dgm:t>
        <a:bodyPr/>
        <a:lstStyle/>
        <a:p>
          <a:endParaRPr lang="pt-BR">
            <a:solidFill>
              <a:schemeClr val="tx1"/>
            </a:solidFill>
          </a:endParaRPr>
        </a:p>
      </dgm:t>
    </dgm:pt>
    <dgm:pt modelId="{937C3BA9-8B5E-4445-B02E-51FF85C25CBD}" type="sibTrans" cxnId="{BF4DFD9D-7732-402E-8B6E-D53646948D14}">
      <dgm:prSet/>
      <dgm:spPr/>
      <dgm:t>
        <a:bodyPr/>
        <a:lstStyle/>
        <a:p>
          <a:endParaRPr lang="pt-BR">
            <a:solidFill>
              <a:schemeClr val="tx1"/>
            </a:solidFill>
          </a:endParaRPr>
        </a:p>
      </dgm:t>
    </dgm:pt>
    <dgm:pt modelId="{25D85273-1CC7-4902-887D-FF90768B49EF}">
      <dgm:prSet custT="1"/>
      <dgm:spPr/>
      <dgm:t>
        <a:bodyPr/>
        <a:lstStyle/>
        <a:p>
          <a:r>
            <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1" action="ppaction://hlinksldjump">
                <a:extLst>
                  <a:ext uri="{A12FA001-AC4F-418D-AE19-62706E023703}">
                    <ahyp:hlinkClr xmlns:ahyp="http://schemas.microsoft.com/office/drawing/2018/hyperlinkcolor" val="tx"/>
                  </a:ext>
                </a:extLst>
              </a:hlinkClick>
            </a:rPr>
            <a:t>Happening</a:t>
          </a:r>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1" action="ppaction://hlinksldjump">
                <a:extLst>
                  <a:ext uri="{A12FA001-AC4F-418D-AE19-62706E023703}">
                    <ahyp:hlinkClr xmlns:ahyp="http://schemas.microsoft.com/office/drawing/2018/hyperlinkcolor" val="tx"/>
                  </a:ext>
                </a:extLst>
              </a:hlinkClick>
            </a:rPr>
            <a:t>: cena e interação – Irrequieto e híbrido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A92DDE4D-7D4D-4C25-8642-19BB5D093002}" type="parTrans" cxnId="{0939A305-C428-4E4A-AC3C-D8FBC20436EE}">
      <dgm:prSet/>
      <dgm:spPr/>
      <dgm:t>
        <a:bodyPr/>
        <a:lstStyle/>
        <a:p>
          <a:endParaRPr lang="pt-BR">
            <a:solidFill>
              <a:schemeClr val="tx1"/>
            </a:solidFill>
          </a:endParaRPr>
        </a:p>
      </dgm:t>
    </dgm:pt>
    <dgm:pt modelId="{F0C21B76-739E-4121-8AA6-8A35BA1462F3}" type="sibTrans" cxnId="{0939A305-C428-4E4A-AC3C-D8FBC20436EE}">
      <dgm:prSet/>
      <dgm:spPr/>
      <dgm:t>
        <a:bodyPr/>
        <a:lstStyle/>
        <a:p>
          <a:endParaRPr lang="pt-BR">
            <a:solidFill>
              <a:schemeClr val="tx1"/>
            </a:solidFill>
          </a:endParaRPr>
        </a:p>
      </dgm:t>
    </dgm:pt>
    <dgm:pt modelId="{983EBE8F-2CFB-4918-8A71-8FB6106D1EE5}" type="pres">
      <dgm:prSet presAssocID="{9D9C0E9A-327C-40DB-A9EB-983EC9E0D98F}" presName="vert0" presStyleCnt="0">
        <dgm:presLayoutVars>
          <dgm:dir/>
          <dgm:animOne val="branch"/>
          <dgm:animLvl val="lvl"/>
        </dgm:presLayoutVars>
      </dgm:prSet>
      <dgm:spPr/>
    </dgm:pt>
    <dgm:pt modelId="{F3397C13-C361-4921-9002-F1730BC22E19}" type="pres">
      <dgm:prSet presAssocID="{25D85273-1CC7-4902-887D-FF90768B49EF}" presName="thickLine" presStyleLbl="alignNode1" presStyleIdx="0" presStyleCnt="11"/>
      <dgm:spPr>
        <a:effectLst/>
      </dgm:spPr>
    </dgm:pt>
    <dgm:pt modelId="{66DC9B2B-E238-4320-AC59-617EDDB02817}" type="pres">
      <dgm:prSet presAssocID="{25D85273-1CC7-4902-887D-FF90768B49EF}" presName="horz1" presStyleCnt="0"/>
      <dgm:spPr/>
    </dgm:pt>
    <dgm:pt modelId="{67162845-576A-4EC8-8E44-8AD95B7C6EF0}" type="pres">
      <dgm:prSet presAssocID="{25D85273-1CC7-4902-887D-FF90768B49EF}" presName="tx1" presStyleLbl="revTx" presStyleIdx="0" presStyleCnt="11"/>
      <dgm:spPr/>
    </dgm:pt>
    <dgm:pt modelId="{5D66602D-3953-4150-9433-92C83C327981}" type="pres">
      <dgm:prSet presAssocID="{25D85273-1CC7-4902-887D-FF90768B49EF}" presName="vert1" presStyleCnt="0"/>
      <dgm:spPr/>
    </dgm:pt>
    <dgm:pt modelId="{EDD43256-336B-4D7B-ABC1-19092AFB857E}" type="pres">
      <dgm:prSet presAssocID="{92424C35-F9B2-4CE6-A0A0-83A45CA93C43}" presName="thickLine" presStyleLbl="alignNode1" presStyleIdx="1" presStyleCnt="11"/>
      <dgm:spPr>
        <a:effectLst/>
      </dgm:spPr>
    </dgm:pt>
    <dgm:pt modelId="{5DCC9D83-638D-4BD7-A1D4-28A3BAFEDFE2}" type="pres">
      <dgm:prSet presAssocID="{92424C35-F9B2-4CE6-A0A0-83A45CA93C43}" presName="horz1" presStyleCnt="0"/>
      <dgm:spPr/>
    </dgm:pt>
    <dgm:pt modelId="{C05ABB05-A61D-41AE-808F-FD73C8CDBF83}" type="pres">
      <dgm:prSet presAssocID="{92424C35-F9B2-4CE6-A0A0-83A45CA93C43}" presName="tx1" presStyleLbl="revTx" presStyleIdx="1" presStyleCnt="11" custScaleY="104713"/>
      <dgm:spPr/>
    </dgm:pt>
    <dgm:pt modelId="{E907C291-3C0F-48C7-9F83-AA1C739FF12B}" type="pres">
      <dgm:prSet presAssocID="{92424C35-F9B2-4CE6-A0A0-83A45CA93C43}" presName="vert1" presStyleCnt="0"/>
      <dgm:spPr/>
    </dgm:pt>
    <dgm:pt modelId="{FB12B792-5576-40ED-B650-6655365D9E93}" type="pres">
      <dgm:prSet presAssocID="{F71F08AC-C979-43A2-BBF7-CEFD390ACEF9}" presName="thickLine" presStyleLbl="alignNode1" presStyleIdx="2" presStyleCnt="11"/>
      <dgm:spPr>
        <a:effectLst/>
      </dgm:spPr>
    </dgm:pt>
    <dgm:pt modelId="{15DCA0E9-03D8-49DD-899F-607B318B4296}" type="pres">
      <dgm:prSet presAssocID="{F71F08AC-C979-43A2-BBF7-CEFD390ACEF9}" presName="horz1" presStyleCnt="0"/>
      <dgm:spPr/>
    </dgm:pt>
    <dgm:pt modelId="{6882B609-FD89-4C4F-BB21-33FC238338AA}" type="pres">
      <dgm:prSet presAssocID="{F71F08AC-C979-43A2-BBF7-CEFD390ACEF9}" presName="tx1" presStyleLbl="revTx" presStyleIdx="2" presStyleCnt="11" custScaleY="178163"/>
      <dgm:spPr/>
    </dgm:pt>
    <dgm:pt modelId="{BD2078F9-59AD-4C0D-8BF5-B22FB93E201A}" type="pres">
      <dgm:prSet presAssocID="{F71F08AC-C979-43A2-BBF7-CEFD390ACEF9}" presName="vert1" presStyleCnt="0"/>
      <dgm:spPr/>
    </dgm:pt>
    <dgm:pt modelId="{6E31BAA4-9A5D-45E4-80F8-8A94C3983592}" type="pres">
      <dgm:prSet presAssocID="{576AF4D8-6553-49C9-AB70-113AEAD2297A}" presName="thickLine" presStyleLbl="alignNode1" presStyleIdx="3" presStyleCnt="11"/>
      <dgm:spPr>
        <a:effectLst/>
      </dgm:spPr>
    </dgm:pt>
    <dgm:pt modelId="{B85999F4-BBD8-4D07-A7D9-3A0A72BE7A16}" type="pres">
      <dgm:prSet presAssocID="{576AF4D8-6553-49C9-AB70-113AEAD2297A}" presName="horz1" presStyleCnt="0"/>
      <dgm:spPr/>
    </dgm:pt>
    <dgm:pt modelId="{2818C2B6-73D6-40DD-966B-D9B4D3DD0740}" type="pres">
      <dgm:prSet presAssocID="{576AF4D8-6553-49C9-AB70-113AEAD2297A}" presName="tx1" presStyleLbl="revTx" presStyleIdx="3" presStyleCnt="11" custScaleY="158549"/>
      <dgm:spPr/>
    </dgm:pt>
    <dgm:pt modelId="{97A1BFD4-E54D-4D77-93E5-C9F907F70AB8}" type="pres">
      <dgm:prSet presAssocID="{576AF4D8-6553-49C9-AB70-113AEAD2297A}" presName="vert1" presStyleCnt="0"/>
      <dgm:spPr/>
    </dgm:pt>
    <dgm:pt modelId="{4F10F980-43A1-4FEE-9CC4-E030123014FA}" type="pres">
      <dgm:prSet presAssocID="{8AC605D7-4DC6-4738-A7B7-2EA0A168FA3D}" presName="thickLine" presStyleLbl="alignNode1" presStyleIdx="4" presStyleCnt="11"/>
      <dgm:spPr>
        <a:effectLst/>
      </dgm:spPr>
    </dgm:pt>
    <dgm:pt modelId="{8E754A4F-F4F3-4CAD-8862-B40D8AA170AF}" type="pres">
      <dgm:prSet presAssocID="{8AC605D7-4DC6-4738-A7B7-2EA0A168FA3D}" presName="horz1" presStyleCnt="0"/>
      <dgm:spPr/>
    </dgm:pt>
    <dgm:pt modelId="{7FA088EA-3559-4FAD-91AB-5E86E02339D7}" type="pres">
      <dgm:prSet presAssocID="{8AC605D7-4DC6-4738-A7B7-2EA0A168FA3D}" presName="tx1" presStyleLbl="revTx" presStyleIdx="4" presStyleCnt="11" custScaleY="166983"/>
      <dgm:spPr/>
    </dgm:pt>
    <dgm:pt modelId="{FDD70BF9-C88A-4D13-97D2-1B87D18B593C}" type="pres">
      <dgm:prSet presAssocID="{8AC605D7-4DC6-4738-A7B7-2EA0A168FA3D}" presName="vert1" presStyleCnt="0"/>
      <dgm:spPr/>
    </dgm:pt>
    <dgm:pt modelId="{6D603044-3DED-4CCA-95AE-A58C5D033211}" type="pres">
      <dgm:prSet presAssocID="{B1ADE6C4-9E21-4709-85F4-CD4BE34B3F0B}" presName="thickLine" presStyleLbl="alignNode1" presStyleIdx="5" presStyleCnt="11"/>
      <dgm:spPr>
        <a:effectLst/>
      </dgm:spPr>
    </dgm:pt>
    <dgm:pt modelId="{CF46D7BB-C054-4D92-9704-BE949E3FA94A}" type="pres">
      <dgm:prSet presAssocID="{B1ADE6C4-9E21-4709-85F4-CD4BE34B3F0B}" presName="horz1" presStyleCnt="0"/>
      <dgm:spPr/>
    </dgm:pt>
    <dgm:pt modelId="{55176152-89BD-48F2-8A22-862947A1EE47}" type="pres">
      <dgm:prSet presAssocID="{B1ADE6C4-9E21-4709-85F4-CD4BE34B3F0B}" presName="tx1" presStyleLbl="revTx" presStyleIdx="5" presStyleCnt="11" custScaleY="167818"/>
      <dgm:spPr/>
    </dgm:pt>
    <dgm:pt modelId="{FA119355-A854-4533-A8D1-DB4DF3DCE978}" type="pres">
      <dgm:prSet presAssocID="{B1ADE6C4-9E21-4709-85F4-CD4BE34B3F0B}" presName="vert1" presStyleCnt="0"/>
      <dgm:spPr/>
    </dgm:pt>
    <dgm:pt modelId="{825B3AB3-F805-4DE9-9E21-BBE4A1047FCB}" type="pres">
      <dgm:prSet presAssocID="{02C8CFA0-0670-4E1F-8851-9CCE548B4CF0}" presName="thickLine" presStyleLbl="alignNode1" presStyleIdx="6" presStyleCnt="11"/>
      <dgm:spPr>
        <a:effectLst/>
      </dgm:spPr>
    </dgm:pt>
    <dgm:pt modelId="{1010D880-3932-4D58-86A1-A3F417EA999D}" type="pres">
      <dgm:prSet presAssocID="{02C8CFA0-0670-4E1F-8851-9CCE548B4CF0}" presName="horz1" presStyleCnt="0"/>
      <dgm:spPr/>
    </dgm:pt>
    <dgm:pt modelId="{BE2FD546-0E0A-4FF2-8C37-D8492F6A2384}" type="pres">
      <dgm:prSet presAssocID="{02C8CFA0-0670-4E1F-8851-9CCE548B4CF0}" presName="tx1" presStyleLbl="revTx" presStyleIdx="6" presStyleCnt="11" custScaleY="181160"/>
      <dgm:spPr/>
    </dgm:pt>
    <dgm:pt modelId="{A125CA5E-AD8E-405D-9909-646A7EE0ABA2}" type="pres">
      <dgm:prSet presAssocID="{02C8CFA0-0670-4E1F-8851-9CCE548B4CF0}" presName="vert1" presStyleCnt="0"/>
      <dgm:spPr/>
    </dgm:pt>
    <dgm:pt modelId="{971734A1-663A-49C7-985D-00F6AEB28F43}" type="pres">
      <dgm:prSet presAssocID="{946893CB-381D-4DCD-8F42-504599831871}" presName="thickLine" presStyleLbl="alignNode1" presStyleIdx="7" presStyleCnt="11"/>
      <dgm:spPr>
        <a:effectLst/>
      </dgm:spPr>
    </dgm:pt>
    <dgm:pt modelId="{6BE576E6-E62C-4530-8FA2-B2BA33493C5F}" type="pres">
      <dgm:prSet presAssocID="{946893CB-381D-4DCD-8F42-504599831871}" presName="horz1" presStyleCnt="0"/>
      <dgm:spPr/>
    </dgm:pt>
    <dgm:pt modelId="{76F9F157-88B0-4A3F-AF3D-5DE5C53E864D}" type="pres">
      <dgm:prSet presAssocID="{946893CB-381D-4DCD-8F42-504599831871}" presName="tx1" presStyleLbl="revTx" presStyleIdx="7" presStyleCnt="11" custScaleY="171381"/>
      <dgm:spPr/>
    </dgm:pt>
    <dgm:pt modelId="{7B402E88-612E-408B-A00F-9AE24AA52A9E}" type="pres">
      <dgm:prSet presAssocID="{946893CB-381D-4DCD-8F42-504599831871}" presName="vert1" presStyleCnt="0"/>
      <dgm:spPr/>
    </dgm:pt>
    <dgm:pt modelId="{3CCB17C7-E25E-4F0D-838A-01FD7FA7DA38}" type="pres">
      <dgm:prSet presAssocID="{F7315ABF-528B-4457-A582-7C742013E273}" presName="thickLine" presStyleLbl="alignNode1" presStyleIdx="8" presStyleCnt="11"/>
      <dgm:spPr>
        <a:effectLst/>
      </dgm:spPr>
    </dgm:pt>
    <dgm:pt modelId="{EF868238-16F8-4BF2-97AF-A2DE9BBD43D4}" type="pres">
      <dgm:prSet presAssocID="{F7315ABF-528B-4457-A582-7C742013E273}" presName="horz1" presStyleCnt="0"/>
      <dgm:spPr/>
    </dgm:pt>
    <dgm:pt modelId="{89CA986D-4344-4EB5-A03D-6E42B9833E5A}" type="pres">
      <dgm:prSet presAssocID="{F7315ABF-528B-4457-A582-7C742013E273}" presName="tx1" presStyleLbl="revTx" presStyleIdx="8" presStyleCnt="11"/>
      <dgm:spPr/>
    </dgm:pt>
    <dgm:pt modelId="{4BC90429-6AB2-43CC-97A4-CABEB8E2FA99}" type="pres">
      <dgm:prSet presAssocID="{F7315ABF-528B-4457-A582-7C742013E273}" presName="vert1" presStyleCnt="0"/>
      <dgm:spPr/>
    </dgm:pt>
    <dgm:pt modelId="{DEB35622-F582-45C6-80A8-5F7DF516C7BD}" type="pres">
      <dgm:prSet presAssocID="{C328DB2B-F1BA-417F-8296-D550D58450C6}" presName="thickLine" presStyleLbl="alignNode1" presStyleIdx="9" presStyleCnt="11"/>
      <dgm:spPr>
        <a:effectLst/>
      </dgm:spPr>
    </dgm:pt>
    <dgm:pt modelId="{B0699EC6-2266-46AD-BC45-48925CEA44AD}" type="pres">
      <dgm:prSet presAssocID="{C328DB2B-F1BA-417F-8296-D550D58450C6}" presName="horz1" presStyleCnt="0"/>
      <dgm:spPr/>
    </dgm:pt>
    <dgm:pt modelId="{D022D7FF-46D5-49FD-8C42-E746ABD3B02A}" type="pres">
      <dgm:prSet presAssocID="{C328DB2B-F1BA-417F-8296-D550D58450C6}" presName="tx1" presStyleLbl="revTx" presStyleIdx="9" presStyleCnt="11"/>
      <dgm:spPr/>
    </dgm:pt>
    <dgm:pt modelId="{3519A80B-605C-486B-BF58-D98C3D724866}" type="pres">
      <dgm:prSet presAssocID="{C328DB2B-F1BA-417F-8296-D550D58450C6}" presName="vert1" presStyleCnt="0"/>
      <dgm:spPr/>
    </dgm:pt>
    <dgm:pt modelId="{9BD6C845-607B-42EA-B948-F5B6EBFF0337}" type="pres">
      <dgm:prSet presAssocID="{EA8E630F-884B-42A7-912F-B1D73F75EB07}" presName="thickLine" presStyleLbl="alignNode1" presStyleIdx="10" presStyleCnt="11"/>
      <dgm:spPr>
        <a:effectLst/>
      </dgm:spPr>
    </dgm:pt>
    <dgm:pt modelId="{0C4A2065-C070-45B7-9DFB-ECAD7461C4C7}" type="pres">
      <dgm:prSet presAssocID="{EA8E630F-884B-42A7-912F-B1D73F75EB07}" presName="horz1" presStyleCnt="0"/>
      <dgm:spPr/>
    </dgm:pt>
    <dgm:pt modelId="{CB44EAA7-D28D-453B-8C1C-247AEC735E78}" type="pres">
      <dgm:prSet presAssocID="{EA8E630F-884B-42A7-912F-B1D73F75EB07}" presName="tx1" presStyleLbl="revTx" presStyleIdx="10" presStyleCnt="11"/>
      <dgm:spPr/>
    </dgm:pt>
    <dgm:pt modelId="{E9F29105-36A3-4AD6-9881-8697A44B1F21}" type="pres">
      <dgm:prSet presAssocID="{EA8E630F-884B-42A7-912F-B1D73F75EB07}" presName="vert1" presStyleCnt="0"/>
      <dgm:spPr/>
    </dgm:pt>
  </dgm:ptLst>
  <dgm:cxnLst>
    <dgm:cxn modelId="{D9ADEB02-12F9-42B3-859A-438758460D69}" type="presOf" srcId="{C328DB2B-F1BA-417F-8296-D550D58450C6}" destId="{D022D7FF-46D5-49FD-8C42-E746ABD3B02A}" srcOrd="0" destOrd="0" presId="urn:microsoft.com/office/officeart/2008/layout/LinedList"/>
    <dgm:cxn modelId="{0939A305-C428-4E4A-AC3C-D8FBC20436EE}" srcId="{9D9C0E9A-327C-40DB-A9EB-983EC9E0D98F}" destId="{25D85273-1CC7-4902-887D-FF90768B49EF}" srcOrd="0" destOrd="0" parTransId="{A92DDE4D-7D4D-4C25-8642-19BB5D093002}" sibTransId="{F0C21B76-739E-4121-8AA6-8A35BA1462F3}"/>
    <dgm:cxn modelId="{2DA9B507-7CB8-48CF-953B-82386B44C602}" type="presOf" srcId="{B1ADE6C4-9E21-4709-85F4-CD4BE34B3F0B}" destId="{55176152-89BD-48F2-8A22-862947A1EE47}" srcOrd="0" destOrd="0" presId="urn:microsoft.com/office/officeart/2008/layout/LinedList"/>
    <dgm:cxn modelId="{EA63392B-FE20-43B6-BD4D-572C60A4246C}" type="presOf" srcId="{F7315ABF-528B-4457-A582-7C742013E273}" destId="{89CA986D-4344-4EB5-A03D-6E42B9833E5A}" srcOrd="0" destOrd="0" presId="urn:microsoft.com/office/officeart/2008/layout/LinedList"/>
    <dgm:cxn modelId="{8ECA6B37-AB48-4B16-8A74-46DEAE6C6D18}" srcId="{9D9C0E9A-327C-40DB-A9EB-983EC9E0D98F}" destId="{B1ADE6C4-9E21-4709-85F4-CD4BE34B3F0B}" srcOrd="5" destOrd="0" parTransId="{7520116B-5D99-45B7-AA1B-993EC36C7155}" sibTransId="{BE4F26CD-865D-454A-8B14-307BCE5A065D}"/>
    <dgm:cxn modelId="{FB34D63E-1288-41B9-A18C-76118E579E1A}" type="presOf" srcId="{9D9C0E9A-327C-40DB-A9EB-983EC9E0D98F}" destId="{983EBE8F-2CFB-4918-8A71-8FB6106D1EE5}" srcOrd="0" destOrd="0" presId="urn:microsoft.com/office/officeart/2008/layout/LinedList"/>
    <dgm:cxn modelId="{E841E065-4DFD-4255-BFE2-849C38000F5B}" type="presOf" srcId="{8AC605D7-4DC6-4738-A7B7-2EA0A168FA3D}" destId="{7FA088EA-3559-4FAD-91AB-5E86E02339D7}" srcOrd="0" destOrd="0" presId="urn:microsoft.com/office/officeart/2008/layout/LinedList"/>
    <dgm:cxn modelId="{A0372F4E-3B79-42B1-A29A-CF39C9AAF9BA}" srcId="{9D9C0E9A-327C-40DB-A9EB-983EC9E0D98F}" destId="{C328DB2B-F1BA-417F-8296-D550D58450C6}" srcOrd="9" destOrd="0" parTransId="{A75D66F2-E373-498F-92DE-9CC0ADF029BA}" sibTransId="{8374763E-D851-4A75-8517-EFFF7994F84F}"/>
    <dgm:cxn modelId="{55347B6E-CB2D-44D2-BB69-7061562FFE6A}" srcId="{9D9C0E9A-327C-40DB-A9EB-983EC9E0D98F}" destId="{92424C35-F9B2-4CE6-A0A0-83A45CA93C43}" srcOrd="1" destOrd="0" parTransId="{CA9F8BB5-6624-48D5-B590-884286C24A69}" sibTransId="{952F8A2B-FBF8-4D52-8D7E-98156CE7FD5D}"/>
    <dgm:cxn modelId="{569AB77B-C1E7-4D63-94EA-67F4CB206006}" type="presOf" srcId="{92424C35-F9B2-4CE6-A0A0-83A45CA93C43}" destId="{C05ABB05-A61D-41AE-808F-FD73C8CDBF83}" srcOrd="0" destOrd="0" presId="urn:microsoft.com/office/officeart/2008/layout/LinedList"/>
    <dgm:cxn modelId="{708B138D-6666-4AE8-9A45-A749B97C4581}" type="presOf" srcId="{946893CB-381D-4DCD-8F42-504599831871}" destId="{76F9F157-88B0-4A3F-AF3D-5DE5C53E864D}" srcOrd="0" destOrd="0" presId="urn:microsoft.com/office/officeart/2008/layout/LinedList"/>
    <dgm:cxn modelId="{59BBA793-C81F-44F6-BFB4-D9A9CF3E3FF1}" srcId="{9D9C0E9A-327C-40DB-A9EB-983EC9E0D98F}" destId="{F7315ABF-528B-4457-A582-7C742013E273}" srcOrd="8" destOrd="0" parTransId="{2472F2A6-30F3-4C34-B1E6-2E7050CFF2EE}" sibTransId="{F18232C6-9599-485C-A3E7-D249DB5F3801}"/>
    <dgm:cxn modelId="{BF4DFD9D-7732-402E-8B6E-D53646948D14}" srcId="{9D9C0E9A-327C-40DB-A9EB-983EC9E0D98F}" destId="{EA8E630F-884B-42A7-912F-B1D73F75EB07}" srcOrd="10" destOrd="0" parTransId="{052AE685-C9E9-498C-82C2-9996F6E7E7B5}" sibTransId="{937C3BA9-8B5E-4445-B02E-51FF85C25CBD}"/>
    <dgm:cxn modelId="{683F9CA8-CAFA-4F4E-A835-AB2D89FAB5E4}" srcId="{9D9C0E9A-327C-40DB-A9EB-983EC9E0D98F}" destId="{946893CB-381D-4DCD-8F42-504599831871}" srcOrd="7" destOrd="0" parTransId="{51103BEE-CC67-4F07-80CE-1F1C11F5174C}" sibTransId="{31C49412-3F14-43AC-932F-AE49A0F0D0DD}"/>
    <dgm:cxn modelId="{B86DFFA8-6DB5-445F-9029-003506120336}" srcId="{9D9C0E9A-327C-40DB-A9EB-983EC9E0D98F}" destId="{576AF4D8-6553-49C9-AB70-113AEAD2297A}" srcOrd="3" destOrd="0" parTransId="{A99BBB29-E847-4EB4-A866-A1C81197BC93}" sibTransId="{73C5CE8C-D725-426A-A405-EE38817D8E3F}"/>
    <dgm:cxn modelId="{5CBF35C5-1AD1-49BB-8825-80232A45CE24}" srcId="{9D9C0E9A-327C-40DB-A9EB-983EC9E0D98F}" destId="{02C8CFA0-0670-4E1F-8851-9CCE548B4CF0}" srcOrd="6" destOrd="0" parTransId="{A261E2D7-C829-48D2-A148-0815F4330280}" sibTransId="{F15B5306-096B-4F1D-8B43-F651E0E0AF7E}"/>
    <dgm:cxn modelId="{2899B2C7-63D3-49C3-A3C8-F5436DE9EC9A}" type="presOf" srcId="{EA8E630F-884B-42A7-912F-B1D73F75EB07}" destId="{CB44EAA7-D28D-453B-8C1C-247AEC735E78}" srcOrd="0" destOrd="0" presId="urn:microsoft.com/office/officeart/2008/layout/LinedList"/>
    <dgm:cxn modelId="{887C8ED4-9EF6-4909-B003-A1E9E25EB4B5}" srcId="{9D9C0E9A-327C-40DB-A9EB-983EC9E0D98F}" destId="{8AC605D7-4DC6-4738-A7B7-2EA0A168FA3D}" srcOrd="4" destOrd="0" parTransId="{EC538841-E2AC-4DE9-A380-3FB6F3E7702D}" sibTransId="{7BF03C4C-63E2-49A0-8F77-A2791100213F}"/>
    <dgm:cxn modelId="{DBCC96D5-269C-4888-92C9-3B5010E30D31}" type="presOf" srcId="{25D85273-1CC7-4902-887D-FF90768B49EF}" destId="{67162845-576A-4EC8-8E44-8AD95B7C6EF0}" srcOrd="0" destOrd="0" presId="urn:microsoft.com/office/officeart/2008/layout/LinedList"/>
    <dgm:cxn modelId="{3C1238D7-02FD-48DD-9DEF-9B3B5CD45701}" srcId="{9D9C0E9A-327C-40DB-A9EB-983EC9E0D98F}" destId="{F71F08AC-C979-43A2-BBF7-CEFD390ACEF9}" srcOrd="2" destOrd="0" parTransId="{4D3079AC-B719-4071-BDFA-70CB56AA3B60}" sibTransId="{888D4E5D-F3E2-4992-AA4F-7521E91E9FE5}"/>
    <dgm:cxn modelId="{5ED9AAE7-3A66-4E57-8180-AA614333906D}" type="presOf" srcId="{02C8CFA0-0670-4E1F-8851-9CCE548B4CF0}" destId="{BE2FD546-0E0A-4FF2-8C37-D8492F6A2384}" srcOrd="0" destOrd="0" presId="urn:microsoft.com/office/officeart/2008/layout/LinedList"/>
    <dgm:cxn modelId="{108276EF-3C70-4A0E-93BC-CF78CC47F819}" type="presOf" srcId="{F71F08AC-C979-43A2-BBF7-CEFD390ACEF9}" destId="{6882B609-FD89-4C4F-BB21-33FC238338AA}" srcOrd="0" destOrd="0" presId="urn:microsoft.com/office/officeart/2008/layout/LinedList"/>
    <dgm:cxn modelId="{0DD5B2FE-1DC6-45E8-9F85-C38704C09D46}" type="presOf" srcId="{576AF4D8-6553-49C9-AB70-113AEAD2297A}" destId="{2818C2B6-73D6-40DD-966B-D9B4D3DD0740}" srcOrd="0" destOrd="0" presId="urn:microsoft.com/office/officeart/2008/layout/LinedList"/>
    <dgm:cxn modelId="{4A99A479-88AE-4DD7-A452-D1A8F86C0207}" type="presParOf" srcId="{983EBE8F-2CFB-4918-8A71-8FB6106D1EE5}" destId="{F3397C13-C361-4921-9002-F1730BC22E19}" srcOrd="0" destOrd="0" presId="urn:microsoft.com/office/officeart/2008/layout/LinedList"/>
    <dgm:cxn modelId="{466A763B-E8B1-4246-8054-587B43E7210C}" type="presParOf" srcId="{983EBE8F-2CFB-4918-8A71-8FB6106D1EE5}" destId="{66DC9B2B-E238-4320-AC59-617EDDB02817}" srcOrd="1" destOrd="0" presId="urn:microsoft.com/office/officeart/2008/layout/LinedList"/>
    <dgm:cxn modelId="{5FFC44B4-46E1-40BB-8634-A4C4139FE854}" type="presParOf" srcId="{66DC9B2B-E238-4320-AC59-617EDDB02817}" destId="{67162845-576A-4EC8-8E44-8AD95B7C6EF0}" srcOrd="0" destOrd="0" presId="urn:microsoft.com/office/officeart/2008/layout/LinedList"/>
    <dgm:cxn modelId="{D135E292-14F8-4C06-B37C-1D244D2C3F53}" type="presParOf" srcId="{66DC9B2B-E238-4320-AC59-617EDDB02817}" destId="{5D66602D-3953-4150-9433-92C83C327981}" srcOrd="1" destOrd="0" presId="urn:microsoft.com/office/officeart/2008/layout/LinedList"/>
    <dgm:cxn modelId="{6035E1C3-6C83-458E-BDC8-7915BE01D624}" type="presParOf" srcId="{983EBE8F-2CFB-4918-8A71-8FB6106D1EE5}" destId="{EDD43256-336B-4D7B-ABC1-19092AFB857E}" srcOrd="2" destOrd="0" presId="urn:microsoft.com/office/officeart/2008/layout/LinedList"/>
    <dgm:cxn modelId="{3630F25A-D670-461F-8741-F64B56BC7DAF}" type="presParOf" srcId="{983EBE8F-2CFB-4918-8A71-8FB6106D1EE5}" destId="{5DCC9D83-638D-4BD7-A1D4-28A3BAFEDFE2}" srcOrd="3" destOrd="0" presId="urn:microsoft.com/office/officeart/2008/layout/LinedList"/>
    <dgm:cxn modelId="{5C2ECC91-F7A8-4D0F-A15A-552CC9355D70}" type="presParOf" srcId="{5DCC9D83-638D-4BD7-A1D4-28A3BAFEDFE2}" destId="{C05ABB05-A61D-41AE-808F-FD73C8CDBF83}" srcOrd="0" destOrd="0" presId="urn:microsoft.com/office/officeart/2008/layout/LinedList"/>
    <dgm:cxn modelId="{B3032CBD-DB3A-4ABA-9F16-B67A2D48CDCB}" type="presParOf" srcId="{5DCC9D83-638D-4BD7-A1D4-28A3BAFEDFE2}" destId="{E907C291-3C0F-48C7-9F83-AA1C739FF12B}" srcOrd="1" destOrd="0" presId="urn:microsoft.com/office/officeart/2008/layout/LinedList"/>
    <dgm:cxn modelId="{C7F64AFE-C3CC-4986-9634-C65893F3518C}" type="presParOf" srcId="{983EBE8F-2CFB-4918-8A71-8FB6106D1EE5}" destId="{FB12B792-5576-40ED-B650-6655365D9E93}" srcOrd="4" destOrd="0" presId="urn:microsoft.com/office/officeart/2008/layout/LinedList"/>
    <dgm:cxn modelId="{4B2B33D1-DA1F-4298-96BF-53146A7BF338}" type="presParOf" srcId="{983EBE8F-2CFB-4918-8A71-8FB6106D1EE5}" destId="{15DCA0E9-03D8-49DD-899F-607B318B4296}" srcOrd="5" destOrd="0" presId="urn:microsoft.com/office/officeart/2008/layout/LinedList"/>
    <dgm:cxn modelId="{FF9E6520-8AB9-4AA1-85B2-3C49235BBBA6}" type="presParOf" srcId="{15DCA0E9-03D8-49DD-899F-607B318B4296}" destId="{6882B609-FD89-4C4F-BB21-33FC238338AA}" srcOrd="0" destOrd="0" presId="urn:microsoft.com/office/officeart/2008/layout/LinedList"/>
    <dgm:cxn modelId="{429401D2-CA3D-4F74-8D48-B4623A6604DB}" type="presParOf" srcId="{15DCA0E9-03D8-49DD-899F-607B318B4296}" destId="{BD2078F9-59AD-4C0D-8BF5-B22FB93E201A}" srcOrd="1" destOrd="0" presId="urn:microsoft.com/office/officeart/2008/layout/LinedList"/>
    <dgm:cxn modelId="{BE2A6359-6871-49A9-8C38-F686B7B07F53}" type="presParOf" srcId="{983EBE8F-2CFB-4918-8A71-8FB6106D1EE5}" destId="{6E31BAA4-9A5D-45E4-80F8-8A94C3983592}" srcOrd="6" destOrd="0" presId="urn:microsoft.com/office/officeart/2008/layout/LinedList"/>
    <dgm:cxn modelId="{AFA1C8AF-F322-4A07-AF0F-7BC03FB56DAB}" type="presParOf" srcId="{983EBE8F-2CFB-4918-8A71-8FB6106D1EE5}" destId="{B85999F4-BBD8-4D07-A7D9-3A0A72BE7A16}" srcOrd="7" destOrd="0" presId="urn:microsoft.com/office/officeart/2008/layout/LinedList"/>
    <dgm:cxn modelId="{0C258D32-B2D9-46C6-95A0-20946C04F0DA}" type="presParOf" srcId="{B85999F4-BBD8-4D07-A7D9-3A0A72BE7A16}" destId="{2818C2B6-73D6-40DD-966B-D9B4D3DD0740}" srcOrd="0" destOrd="0" presId="urn:microsoft.com/office/officeart/2008/layout/LinedList"/>
    <dgm:cxn modelId="{056ED80B-8EE9-4E4E-B0F7-D50C1B32E6C1}" type="presParOf" srcId="{B85999F4-BBD8-4D07-A7D9-3A0A72BE7A16}" destId="{97A1BFD4-E54D-4D77-93E5-C9F907F70AB8}" srcOrd="1" destOrd="0" presId="urn:microsoft.com/office/officeart/2008/layout/LinedList"/>
    <dgm:cxn modelId="{E610BA82-79A7-4F33-87E4-8C07DF701050}" type="presParOf" srcId="{983EBE8F-2CFB-4918-8A71-8FB6106D1EE5}" destId="{4F10F980-43A1-4FEE-9CC4-E030123014FA}" srcOrd="8" destOrd="0" presId="urn:microsoft.com/office/officeart/2008/layout/LinedList"/>
    <dgm:cxn modelId="{F1A01E2F-2E09-4040-9C03-5595191C0916}" type="presParOf" srcId="{983EBE8F-2CFB-4918-8A71-8FB6106D1EE5}" destId="{8E754A4F-F4F3-4CAD-8862-B40D8AA170AF}" srcOrd="9" destOrd="0" presId="urn:microsoft.com/office/officeart/2008/layout/LinedList"/>
    <dgm:cxn modelId="{4670C672-DD91-41BB-A733-2C17B8C09769}" type="presParOf" srcId="{8E754A4F-F4F3-4CAD-8862-B40D8AA170AF}" destId="{7FA088EA-3559-4FAD-91AB-5E86E02339D7}" srcOrd="0" destOrd="0" presId="urn:microsoft.com/office/officeart/2008/layout/LinedList"/>
    <dgm:cxn modelId="{C8176BF0-C706-4061-9252-5F1E2D44E751}" type="presParOf" srcId="{8E754A4F-F4F3-4CAD-8862-B40D8AA170AF}" destId="{FDD70BF9-C88A-4D13-97D2-1B87D18B593C}" srcOrd="1" destOrd="0" presId="urn:microsoft.com/office/officeart/2008/layout/LinedList"/>
    <dgm:cxn modelId="{B4FE2B97-8644-4642-9802-C30ECA60315A}" type="presParOf" srcId="{983EBE8F-2CFB-4918-8A71-8FB6106D1EE5}" destId="{6D603044-3DED-4CCA-95AE-A58C5D033211}" srcOrd="10" destOrd="0" presId="urn:microsoft.com/office/officeart/2008/layout/LinedList"/>
    <dgm:cxn modelId="{2593ED31-D045-4D4F-A9E5-019830D1E9F4}" type="presParOf" srcId="{983EBE8F-2CFB-4918-8A71-8FB6106D1EE5}" destId="{CF46D7BB-C054-4D92-9704-BE949E3FA94A}" srcOrd="11" destOrd="0" presId="urn:microsoft.com/office/officeart/2008/layout/LinedList"/>
    <dgm:cxn modelId="{8E5C9A1A-697B-43A6-9AD1-F4224E5BCBC4}" type="presParOf" srcId="{CF46D7BB-C054-4D92-9704-BE949E3FA94A}" destId="{55176152-89BD-48F2-8A22-862947A1EE47}" srcOrd="0" destOrd="0" presId="urn:microsoft.com/office/officeart/2008/layout/LinedList"/>
    <dgm:cxn modelId="{0CD30E27-8A24-4A2B-843D-15DE77A06817}" type="presParOf" srcId="{CF46D7BB-C054-4D92-9704-BE949E3FA94A}" destId="{FA119355-A854-4533-A8D1-DB4DF3DCE978}" srcOrd="1" destOrd="0" presId="urn:microsoft.com/office/officeart/2008/layout/LinedList"/>
    <dgm:cxn modelId="{DB9B4E9C-868C-4D0C-ADDD-10017A70564F}" type="presParOf" srcId="{983EBE8F-2CFB-4918-8A71-8FB6106D1EE5}" destId="{825B3AB3-F805-4DE9-9E21-BBE4A1047FCB}" srcOrd="12" destOrd="0" presId="urn:microsoft.com/office/officeart/2008/layout/LinedList"/>
    <dgm:cxn modelId="{66BB5B70-2CDC-4974-BD89-85BC5D2FA6CF}" type="presParOf" srcId="{983EBE8F-2CFB-4918-8A71-8FB6106D1EE5}" destId="{1010D880-3932-4D58-86A1-A3F417EA999D}" srcOrd="13" destOrd="0" presId="urn:microsoft.com/office/officeart/2008/layout/LinedList"/>
    <dgm:cxn modelId="{123FA0AA-0045-4233-8B70-8DB1B719FF53}" type="presParOf" srcId="{1010D880-3932-4D58-86A1-A3F417EA999D}" destId="{BE2FD546-0E0A-4FF2-8C37-D8492F6A2384}" srcOrd="0" destOrd="0" presId="urn:microsoft.com/office/officeart/2008/layout/LinedList"/>
    <dgm:cxn modelId="{FB3F166F-201F-4DB0-8E3F-AF65B93890F8}" type="presParOf" srcId="{1010D880-3932-4D58-86A1-A3F417EA999D}" destId="{A125CA5E-AD8E-405D-9909-646A7EE0ABA2}" srcOrd="1" destOrd="0" presId="urn:microsoft.com/office/officeart/2008/layout/LinedList"/>
    <dgm:cxn modelId="{915F5458-D95B-4487-BD40-8C0295C30C89}" type="presParOf" srcId="{983EBE8F-2CFB-4918-8A71-8FB6106D1EE5}" destId="{971734A1-663A-49C7-985D-00F6AEB28F43}" srcOrd="14" destOrd="0" presId="urn:microsoft.com/office/officeart/2008/layout/LinedList"/>
    <dgm:cxn modelId="{FAE7C9E1-08A0-4385-A9FA-56AEB36AD823}" type="presParOf" srcId="{983EBE8F-2CFB-4918-8A71-8FB6106D1EE5}" destId="{6BE576E6-E62C-4530-8FA2-B2BA33493C5F}" srcOrd="15" destOrd="0" presId="urn:microsoft.com/office/officeart/2008/layout/LinedList"/>
    <dgm:cxn modelId="{EB0EAAD1-5533-47A4-B74E-30CEE8DE3EF5}" type="presParOf" srcId="{6BE576E6-E62C-4530-8FA2-B2BA33493C5F}" destId="{76F9F157-88B0-4A3F-AF3D-5DE5C53E864D}" srcOrd="0" destOrd="0" presId="urn:microsoft.com/office/officeart/2008/layout/LinedList"/>
    <dgm:cxn modelId="{543650EA-2CFD-4104-9817-4A70235A1F55}" type="presParOf" srcId="{6BE576E6-E62C-4530-8FA2-B2BA33493C5F}" destId="{7B402E88-612E-408B-A00F-9AE24AA52A9E}" srcOrd="1" destOrd="0" presId="urn:microsoft.com/office/officeart/2008/layout/LinedList"/>
    <dgm:cxn modelId="{50BDBFCD-7FAC-405B-8B6E-11454640F3D9}" type="presParOf" srcId="{983EBE8F-2CFB-4918-8A71-8FB6106D1EE5}" destId="{3CCB17C7-E25E-4F0D-838A-01FD7FA7DA38}" srcOrd="16" destOrd="0" presId="urn:microsoft.com/office/officeart/2008/layout/LinedList"/>
    <dgm:cxn modelId="{769F9B25-4D95-4545-A818-FFFEC3AE9C43}" type="presParOf" srcId="{983EBE8F-2CFB-4918-8A71-8FB6106D1EE5}" destId="{EF868238-16F8-4BF2-97AF-A2DE9BBD43D4}" srcOrd="17" destOrd="0" presId="urn:microsoft.com/office/officeart/2008/layout/LinedList"/>
    <dgm:cxn modelId="{775B071C-4A7A-44E8-A151-EB72222510DC}" type="presParOf" srcId="{EF868238-16F8-4BF2-97AF-A2DE9BBD43D4}" destId="{89CA986D-4344-4EB5-A03D-6E42B9833E5A}" srcOrd="0" destOrd="0" presId="urn:microsoft.com/office/officeart/2008/layout/LinedList"/>
    <dgm:cxn modelId="{41953CFB-C70A-4D38-8B96-5AAACBE9959C}" type="presParOf" srcId="{EF868238-16F8-4BF2-97AF-A2DE9BBD43D4}" destId="{4BC90429-6AB2-43CC-97A4-CABEB8E2FA99}" srcOrd="1" destOrd="0" presId="urn:microsoft.com/office/officeart/2008/layout/LinedList"/>
    <dgm:cxn modelId="{CA977AA6-70A0-438F-86EA-FACDAE6EA0FB}" type="presParOf" srcId="{983EBE8F-2CFB-4918-8A71-8FB6106D1EE5}" destId="{DEB35622-F582-45C6-80A8-5F7DF516C7BD}" srcOrd="18" destOrd="0" presId="urn:microsoft.com/office/officeart/2008/layout/LinedList"/>
    <dgm:cxn modelId="{8D5E428C-FDCC-43A5-849C-24C54C2B148A}" type="presParOf" srcId="{983EBE8F-2CFB-4918-8A71-8FB6106D1EE5}" destId="{B0699EC6-2266-46AD-BC45-48925CEA44AD}" srcOrd="19" destOrd="0" presId="urn:microsoft.com/office/officeart/2008/layout/LinedList"/>
    <dgm:cxn modelId="{66917D4C-C995-4B67-AA40-33E34179B896}" type="presParOf" srcId="{B0699EC6-2266-46AD-BC45-48925CEA44AD}" destId="{D022D7FF-46D5-49FD-8C42-E746ABD3B02A}" srcOrd="0" destOrd="0" presId="urn:microsoft.com/office/officeart/2008/layout/LinedList"/>
    <dgm:cxn modelId="{DC0F077E-6809-4D16-9FC0-36298F6E9A4A}" type="presParOf" srcId="{B0699EC6-2266-46AD-BC45-48925CEA44AD}" destId="{3519A80B-605C-486B-BF58-D98C3D724866}" srcOrd="1" destOrd="0" presId="urn:microsoft.com/office/officeart/2008/layout/LinedList"/>
    <dgm:cxn modelId="{8A7F1C32-8DDF-4A03-AC1A-3A84AC62BA81}" type="presParOf" srcId="{983EBE8F-2CFB-4918-8A71-8FB6106D1EE5}" destId="{9BD6C845-607B-42EA-B948-F5B6EBFF0337}" srcOrd="20" destOrd="0" presId="urn:microsoft.com/office/officeart/2008/layout/LinedList"/>
    <dgm:cxn modelId="{65F658DD-1B1F-45B4-AEA4-9B8AE491F51B}" type="presParOf" srcId="{983EBE8F-2CFB-4918-8A71-8FB6106D1EE5}" destId="{0C4A2065-C070-45B7-9DFB-ECAD7461C4C7}" srcOrd="21" destOrd="0" presId="urn:microsoft.com/office/officeart/2008/layout/LinedList"/>
    <dgm:cxn modelId="{689CB66F-875E-4642-9DAB-41300164AD20}" type="presParOf" srcId="{0C4A2065-C070-45B7-9DFB-ECAD7461C4C7}" destId="{CB44EAA7-D28D-453B-8C1C-247AEC735E78}" srcOrd="0" destOrd="0" presId="urn:microsoft.com/office/officeart/2008/layout/LinedList"/>
    <dgm:cxn modelId="{35282C30-7625-4CA0-B766-1D1C942C91E6}" type="presParOf" srcId="{0C4A2065-C070-45B7-9DFB-ECAD7461C4C7}" destId="{E9F29105-36A3-4AD6-9881-8697A44B1F21}"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CC95-B65C-489A-97C1-DD3F5726BB73}">
      <dsp:nvSpPr>
        <dsp:cNvPr id="0" name=""/>
        <dsp:cNvSpPr/>
      </dsp:nvSpPr>
      <dsp:spPr>
        <a:xfrm>
          <a:off x="0" y="2786"/>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BF86662-0E6D-440F-968E-5B5E57FBB264}">
      <dsp:nvSpPr>
        <dsp:cNvPr id="0" name=""/>
        <dsp:cNvSpPr/>
      </dsp:nvSpPr>
      <dsp:spPr>
        <a:xfrm>
          <a:off x="0" y="2786"/>
          <a:ext cx="5036872" cy="307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Capítulo 1</a:t>
          </a:r>
          <a:endParaRPr lang="pt-BR" sz="1600" b="1" kern="1200" noProof="0" dirty="0">
            <a:solidFill>
              <a:schemeClr val="tx1"/>
            </a:solidFill>
          </a:endParaRPr>
        </a:p>
      </dsp:txBody>
      <dsp:txXfrm>
        <a:off x="0" y="2786"/>
        <a:ext cx="5036872" cy="307807"/>
      </dsp:txXfrm>
    </dsp:sp>
    <dsp:sp modelId="{9DFD053A-7BF7-4A21-8CED-DF51AFF8521D}">
      <dsp:nvSpPr>
        <dsp:cNvPr id="0" name=""/>
        <dsp:cNvSpPr/>
      </dsp:nvSpPr>
      <dsp:spPr>
        <a:xfrm>
          <a:off x="0" y="310593"/>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D6EB9F2-3501-4E7D-AFA2-08D465589A43}">
      <dsp:nvSpPr>
        <dsp:cNvPr id="0" name=""/>
        <dsp:cNvSpPr/>
      </dsp:nvSpPr>
      <dsp:spPr>
        <a:xfrm>
          <a:off x="0" y="310593"/>
          <a:ext cx="5031953" cy="530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conceito e ação artística – Combinando linguagens artísticas</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10593"/>
        <a:ext cx="5031953" cy="530362"/>
      </dsp:txXfrm>
    </dsp:sp>
    <dsp:sp modelId="{3DCB6411-05ED-40C9-B60C-875A3A0A7CBF}">
      <dsp:nvSpPr>
        <dsp:cNvPr id="0" name=""/>
        <dsp:cNvSpPr/>
      </dsp:nvSpPr>
      <dsp:spPr>
        <a:xfrm>
          <a:off x="0" y="840955"/>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26B8F14-7E4A-4E84-BC1A-BC1693A4AA34}">
      <dsp:nvSpPr>
        <dsp:cNvPr id="0" name=""/>
        <dsp:cNvSpPr/>
      </dsp:nvSpPr>
      <dsp:spPr>
        <a:xfrm>
          <a:off x="0" y="840955"/>
          <a:ext cx="5031960" cy="295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conceito e ação artística – </a:t>
          </a: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840955"/>
        <a:ext cx="5031960" cy="295229"/>
      </dsp:txXfrm>
    </dsp:sp>
    <dsp:sp modelId="{B6FD1163-4051-49BD-9126-09328ADB4678}">
      <dsp:nvSpPr>
        <dsp:cNvPr id="0" name=""/>
        <dsp:cNvSpPr/>
      </dsp:nvSpPr>
      <dsp:spPr>
        <a:xfrm>
          <a:off x="0" y="1136185"/>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0C939BB-D3D0-499F-803D-1E5D7EE3C824}">
      <dsp:nvSpPr>
        <dsp:cNvPr id="0" name=""/>
        <dsp:cNvSpPr/>
      </dsp:nvSpPr>
      <dsp:spPr>
        <a:xfrm>
          <a:off x="0" y="1136185"/>
          <a:ext cx="5031953" cy="533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conceito e ação artística – Arte conceitual</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136185"/>
        <a:ext cx="5031953" cy="533897"/>
      </dsp:txXfrm>
    </dsp:sp>
    <dsp:sp modelId="{BF1F663C-B4A0-4A74-9A84-F0979A0FAB67}">
      <dsp:nvSpPr>
        <dsp:cNvPr id="0" name=""/>
        <dsp:cNvSpPr/>
      </dsp:nvSpPr>
      <dsp:spPr>
        <a:xfrm>
          <a:off x="0" y="1670082"/>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D3380FE-C8E0-4142-A61C-2D7E570D20A6}">
      <dsp:nvSpPr>
        <dsp:cNvPr id="0" name=""/>
        <dsp:cNvSpPr/>
      </dsp:nvSpPr>
      <dsp:spPr>
        <a:xfrm>
          <a:off x="0" y="1670082"/>
          <a:ext cx="5031953" cy="57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conceito e ação artística – Corpo, arte e ancestralidades</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670082"/>
        <a:ext cx="5031953" cy="573183"/>
      </dsp:txXfrm>
    </dsp:sp>
    <dsp:sp modelId="{3C93E00C-2EE8-4C99-96DF-297201A28CDE}">
      <dsp:nvSpPr>
        <dsp:cNvPr id="0" name=""/>
        <dsp:cNvSpPr/>
      </dsp:nvSpPr>
      <dsp:spPr>
        <a:xfrm>
          <a:off x="0" y="2243265"/>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1A4760C-4D4D-4F6F-9D8A-9A0878D14487}">
      <dsp:nvSpPr>
        <dsp:cNvPr id="0" name=""/>
        <dsp:cNvSpPr/>
      </dsp:nvSpPr>
      <dsp:spPr>
        <a:xfrm>
          <a:off x="0" y="2243265"/>
          <a:ext cx="5031953" cy="544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conceito e ação artística – </a:t>
          </a: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e </a:t>
          </a: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happening</a:t>
          </a:r>
          <a:endPar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243265"/>
        <a:ext cx="5031953" cy="544197"/>
      </dsp:txXfrm>
    </dsp:sp>
    <dsp:sp modelId="{AF39DB50-A2B3-4F9E-A13B-62E0B022C4CC}">
      <dsp:nvSpPr>
        <dsp:cNvPr id="0" name=""/>
        <dsp:cNvSpPr/>
      </dsp:nvSpPr>
      <dsp:spPr>
        <a:xfrm>
          <a:off x="0" y="2787463"/>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030C696-838E-4FC6-BDED-8244888BF020}">
      <dsp:nvSpPr>
        <dsp:cNvPr id="0" name=""/>
        <dsp:cNvSpPr/>
      </dsp:nvSpPr>
      <dsp:spPr>
        <a:xfrm>
          <a:off x="0" y="2787463"/>
          <a:ext cx="5031953" cy="51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conceito e ação artística – Experiência estética</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787463"/>
        <a:ext cx="5031953" cy="516762"/>
      </dsp:txXfrm>
    </dsp:sp>
    <dsp:sp modelId="{E5B20767-4AD0-4B98-BC4E-6C23A6BB9C30}">
      <dsp:nvSpPr>
        <dsp:cNvPr id="0" name=""/>
        <dsp:cNvSpPr/>
      </dsp:nvSpPr>
      <dsp:spPr>
        <a:xfrm>
          <a:off x="0" y="3304226"/>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9556DD0-8DF5-4861-8DD6-C45D53636828}">
      <dsp:nvSpPr>
        <dsp:cNvPr id="0" name=""/>
        <dsp:cNvSpPr/>
      </dsp:nvSpPr>
      <dsp:spPr>
        <a:xfrm>
          <a:off x="0" y="3304226"/>
          <a:ext cx="5031953" cy="519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conceito e ação artística – Invenções e </a:t>
          </a: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performances</a:t>
          </a:r>
          <a:endPar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304226"/>
        <a:ext cx="5031953" cy="519668"/>
      </dsp:txXfrm>
    </dsp:sp>
    <dsp:sp modelId="{41582AF7-FECF-4946-BDAC-1CE4CA4E0DFE}">
      <dsp:nvSpPr>
        <dsp:cNvPr id="0" name=""/>
        <dsp:cNvSpPr/>
      </dsp:nvSpPr>
      <dsp:spPr>
        <a:xfrm>
          <a:off x="0" y="3823894"/>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A4EEDC4-7B08-4160-B039-C8748830A175}">
      <dsp:nvSpPr>
        <dsp:cNvPr id="0" name=""/>
        <dsp:cNvSpPr/>
      </dsp:nvSpPr>
      <dsp:spPr>
        <a:xfrm>
          <a:off x="0" y="3823894"/>
          <a:ext cx="5036872" cy="333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integradas – Arte no corpo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823894"/>
        <a:ext cx="5036872" cy="333977"/>
      </dsp:txXfrm>
    </dsp:sp>
    <dsp:sp modelId="{13B6E6FF-917B-4FE1-AB30-7C19CEAFD3E5}">
      <dsp:nvSpPr>
        <dsp:cNvPr id="0" name=""/>
        <dsp:cNvSpPr/>
      </dsp:nvSpPr>
      <dsp:spPr>
        <a:xfrm>
          <a:off x="0" y="4157872"/>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0245A7C-96AE-4683-93D0-1E65F66913BA}">
      <dsp:nvSpPr>
        <dsp:cNvPr id="0" name=""/>
        <dsp:cNvSpPr/>
      </dsp:nvSpPr>
      <dsp:spPr>
        <a:xfrm>
          <a:off x="0" y="4157872"/>
          <a:ext cx="5036872" cy="336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Happening</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cena e interação – Parangolés</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157872"/>
        <a:ext cx="5036872" cy="336298"/>
      </dsp:txXfrm>
    </dsp:sp>
    <dsp:sp modelId="{CB7F6649-C6D5-475C-8E2F-01940140AA92}">
      <dsp:nvSpPr>
        <dsp:cNvPr id="0" name=""/>
        <dsp:cNvSpPr/>
      </dsp:nvSpPr>
      <dsp:spPr>
        <a:xfrm>
          <a:off x="0" y="4494170"/>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888BA34-7F47-4BA8-8F9B-4C5B508EBF41}">
      <dsp:nvSpPr>
        <dsp:cNvPr id="0" name=""/>
        <dsp:cNvSpPr/>
      </dsp:nvSpPr>
      <dsp:spPr>
        <a:xfrm>
          <a:off x="0" y="4494170"/>
          <a:ext cx="5036872" cy="336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Happening</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cena e interação – Arte e ecologia</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494170"/>
        <a:ext cx="5036872" cy="336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97C13-C361-4921-9002-F1730BC22E19}">
      <dsp:nvSpPr>
        <dsp:cNvPr id="0" name=""/>
        <dsp:cNvSpPr/>
      </dsp:nvSpPr>
      <dsp:spPr>
        <a:xfrm>
          <a:off x="0" y="3863"/>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7162845-576A-4EC8-8E44-8AD95B7C6EF0}">
      <dsp:nvSpPr>
        <dsp:cNvPr id="0" name=""/>
        <dsp:cNvSpPr/>
      </dsp:nvSpPr>
      <dsp:spPr>
        <a:xfrm>
          <a:off x="0" y="3863"/>
          <a:ext cx="4792823" cy="315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Happening</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cena e interação – Irrequieto e híbrido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863"/>
        <a:ext cx="4792823" cy="315648"/>
      </dsp:txXfrm>
    </dsp:sp>
    <dsp:sp modelId="{EDD43256-336B-4D7B-ABC1-19092AFB857E}">
      <dsp:nvSpPr>
        <dsp:cNvPr id="0" name=""/>
        <dsp:cNvSpPr/>
      </dsp:nvSpPr>
      <dsp:spPr>
        <a:xfrm>
          <a:off x="0" y="319511"/>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05ABB05-A61D-41AE-808F-FD73C8CDBF83}">
      <dsp:nvSpPr>
        <dsp:cNvPr id="0" name=""/>
        <dsp:cNvSpPr/>
      </dsp:nvSpPr>
      <dsp:spPr>
        <a:xfrm>
          <a:off x="0" y="319511"/>
          <a:ext cx="4788143" cy="33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i="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Capítulo 2</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19511"/>
        <a:ext cx="4788143" cy="330524"/>
      </dsp:txXfrm>
    </dsp:sp>
    <dsp:sp modelId="{FB12B792-5576-40ED-B650-6655365D9E93}">
      <dsp:nvSpPr>
        <dsp:cNvPr id="0" name=""/>
        <dsp:cNvSpPr/>
      </dsp:nvSpPr>
      <dsp:spPr>
        <a:xfrm>
          <a:off x="0" y="650036"/>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882B609-FD89-4C4F-BB21-33FC238338AA}">
      <dsp:nvSpPr>
        <dsp:cNvPr id="0" name=""/>
        <dsp:cNvSpPr/>
      </dsp:nvSpPr>
      <dsp:spPr>
        <a:xfrm>
          <a:off x="0" y="650036"/>
          <a:ext cx="4788143" cy="56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Saltos, passos, quedas e volteios – Dança e movimento</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650036"/>
        <a:ext cx="4788143" cy="562368"/>
      </dsp:txXfrm>
    </dsp:sp>
    <dsp:sp modelId="{6E31BAA4-9A5D-45E4-80F8-8A94C3983592}">
      <dsp:nvSpPr>
        <dsp:cNvPr id="0" name=""/>
        <dsp:cNvSpPr/>
      </dsp:nvSpPr>
      <dsp:spPr>
        <a:xfrm>
          <a:off x="0" y="1212405"/>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818C2B6-73D6-40DD-966B-D9B4D3DD0740}">
      <dsp:nvSpPr>
        <dsp:cNvPr id="0" name=""/>
        <dsp:cNvSpPr/>
      </dsp:nvSpPr>
      <dsp:spPr>
        <a:xfrm>
          <a:off x="0" y="1212405"/>
          <a:ext cx="4788143" cy="500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Saltos, passos, quedas e volteios – Movimentos e trocas culturais</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212405"/>
        <a:ext cx="4788143" cy="500457"/>
      </dsp:txXfrm>
    </dsp:sp>
    <dsp:sp modelId="{4F10F980-43A1-4FEE-9CC4-E030123014FA}">
      <dsp:nvSpPr>
        <dsp:cNvPr id="0" name=""/>
        <dsp:cNvSpPr/>
      </dsp:nvSpPr>
      <dsp:spPr>
        <a:xfrm>
          <a:off x="0" y="1712862"/>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FA088EA-3559-4FAD-91AB-5E86E02339D7}">
      <dsp:nvSpPr>
        <dsp:cNvPr id="0" name=""/>
        <dsp:cNvSpPr/>
      </dsp:nvSpPr>
      <dsp:spPr>
        <a:xfrm>
          <a:off x="0" y="1712862"/>
          <a:ext cx="4788143" cy="527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Saltos, passos, quedas e volteios – Fatores de movimento</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712862"/>
        <a:ext cx="4788143" cy="527079"/>
      </dsp:txXfrm>
    </dsp:sp>
    <dsp:sp modelId="{6D603044-3DED-4CCA-95AE-A58C5D033211}">
      <dsp:nvSpPr>
        <dsp:cNvPr id="0" name=""/>
        <dsp:cNvSpPr/>
      </dsp:nvSpPr>
      <dsp:spPr>
        <a:xfrm>
          <a:off x="0" y="2239941"/>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5176152-89BD-48F2-8A22-862947A1EE47}">
      <dsp:nvSpPr>
        <dsp:cNvPr id="0" name=""/>
        <dsp:cNvSpPr/>
      </dsp:nvSpPr>
      <dsp:spPr>
        <a:xfrm>
          <a:off x="0" y="2239941"/>
          <a:ext cx="4788143" cy="52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Saltos, passos, quedas e volteios – A minha, a sua, a nossa dança</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239941"/>
        <a:ext cx="4788143" cy="529714"/>
      </dsp:txXfrm>
    </dsp:sp>
    <dsp:sp modelId="{825B3AB3-F805-4DE9-9E21-BBE4A1047FCB}">
      <dsp:nvSpPr>
        <dsp:cNvPr id="0" name=""/>
        <dsp:cNvSpPr/>
      </dsp:nvSpPr>
      <dsp:spPr>
        <a:xfrm>
          <a:off x="0" y="2769656"/>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E2FD546-0E0A-4FF2-8C37-D8492F6A2384}">
      <dsp:nvSpPr>
        <dsp:cNvPr id="0" name=""/>
        <dsp:cNvSpPr/>
      </dsp:nvSpPr>
      <dsp:spPr>
        <a:xfrm>
          <a:off x="0" y="2769656"/>
          <a:ext cx="4788143" cy="57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Saltos, passos, quedas e volteios – Movimentos na cultura quilombola</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769656"/>
        <a:ext cx="4788143" cy="571828"/>
      </dsp:txXfrm>
    </dsp:sp>
    <dsp:sp modelId="{971734A1-663A-49C7-985D-00F6AEB28F43}">
      <dsp:nvSpPr>
        <dsp:cNvPr id="0" name=""/>
        <dsp:cNvSpPr/>
      </dsp:nvSpPr>
      <dsp:spPr>
        <a:xfrm>
          <a:off x="0" y="3341485"/>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6F9F157-88B0-4A3F-AF3D-5DE5C53E864D}">
      <dsp:nvSpPr>
        <dsp:cNvPr id="0" name=""/>
        <dsp:cNvSpPr/>
      </dsp:nvSpPr>
      <dsp:spPr>
        <a:xfrm>
          <a:off x="0" y="3341485"/>
          <a:ext cx="4788143" cy="540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Saltos, passos, quedas e volteios – Exploração do movimento</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341485"/>
        <a:ext cx="4788143" cy="540961"/>
      </dsp:txXfrm>
    </dsp:sp>
    <dsp:sp modelId="{3CCB17C7-E25E-4F0D-838A-01FD7FA7DA38}">
      <dsp:nvSpPr>
        <dsp:cNvPr id="0" name=""/>
        <dsp:cNvSpPr/>
      </dsp:nvSpPr>
      <dsp:spPr>
        <a:xfrm>
          <a:off x="0" y="3882446"/>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9CA986D-4344-4EB5-A03D-6E42B9833E5A}">
      <dsp:nvSpPr>
        <dsp:cNvPr id="0" name=""/>
        <dsp:cNvSpPr/>
      </dsp:nvSpPr>
      <dsp:spPr>
        <a:xfrm>
          <a:off x="0" y="3882446"/>
          <a:ext cx="4792823" cy="315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Dança de pensamentos – Dança e butô</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882446"/>
        <a:ext cx="4792823" cy="315648"/>
      </dsp:txXfrm>
    </dsp:sp>
    <dsp:sp modelId="{DEB35622-F582-45C6-80A8-5F7DF516C7BD}">
      <dsp:nvSpPr>
        <dsp:cNvPr id="0" name=""/>
        <dsp:cNvSpPr/>
      </dsp:nvSpPr>
      <dsp:spPr>
        <a:xfrm>
          <a:off x="0" y="4198094"/>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022D7FF-46D5-49FD-8C42-E746ABD3B02A}">
      <dsp:nvSpPr>
        <dsp:cNvPr id="0" name=""/>
        <dsp:cNvSpPr/>
      </dsp:nvSpPr>
      <dsp:spPr>
        <a:xfrm>
          <a:off x="0" y="4198094"/>
          <a:ext cx="4792823" cy="315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Dança de pensamentos – </a:t>
          </a:r>
          <a:r>
            <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Funk</a:t>
          </a: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Brasil</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198094"/>
        <a:ext cx="4792823" cy="315648"/>
      </dsp:txXfrm>
    </dsp:sp>
    <dsp:sp modelId="{9BD6C845-607B-42EA-B948-F5B6EBFF0337}">
      <dsp:nvSpPr>
        <dsp:cNvPr id="0" name=""/>
        <dsp:cNvSpPr/>
      </dsp:nvSpPr>
      <dsp:spPr>
        <a:xfrm>
          <a:off x="0" y="4513743"/>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B44EAA7-D28D-453B-8C1C-247AEC735E78}">
      <dsp:nvSpPr>
        <dsp:cNvPr id="0" name=""/>
        <dsp:cNvSpPr/>
      </dsp:nvSpPr>
      <dsp:spPr>
        <a:xfrm>
          <a:off x="0" y="4513743"/>
          <a:ext cx="4792823" cy="315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Dança de pensamentos – Ausência do igual</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513743"/>
        <a:ext cx="4792823" cy="31564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AA537-8141-4672-BEDA-B33592DC5019}" type="datetimeFigureOut">
              <a:rPr lang="pt-BR" smtClean="0"/>
              <a:t>22/06/2023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720DB-F001-4A7F-B1AE-E369E3CC8B71}" type="slidenum">
              <a:rPr lang="pt-BR" smtClean="0"/>
              <a:t>‹nº›</a:t>
            </a:fld>
            <a:endParaRPr lang="pt-BR"/>
          </a:p>
        </p:txBody>
      </p:sp>
    </p:spTree>
    <p:extLst>
      <p:ext uri="{BB962C8B-B14F-4D97-AF65-F5344CB8AC3E}">
        <p14:creationId xmlns:p14="http://schemas.microsoft.com/office/powerpoint/2010/main" val="197046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219761350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99479508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2430639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414868707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8060289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416680505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57695099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22357253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87829398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7257357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23856027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A3FC873-72E5-46FC-B4FF-BDB0DD4463B9}" type="datetime1">
              <a:rPr lang="en-US" smtClean="0"/>
              <a:t>6/22/2023</a:t>
            </a:fld>
            <a:endParaRPr lang="en-US" dirty="0"/>
          </a:p>
        </p:txBody>
      </p:sp>
      <p:sp>
        <p:nvSpPr>
          <p:cNvPr id="8" name="Footer Placeholder 7"/>
          <p:cNvSpPr>
            <a:spLocks noGrp="1"/>
          </p:cNvSpPr>
          <p:nvPr>
            <p:ph type="ftr" sz="quarter" idx="11"/>
          </p:nvPr>
        </p:nvSpPr>
        <p:spPr/>
        <p:txBody>
          <a:bodyPr/>
          <a:lstStyle/>
          <a:p>
            <a:r>
              <a:rPr lang="en-US"/>
              <a:t>COMPONENTE | 9º ANO</a:t>
            </a:r>
            <a:endParaRPr lang="en-US" dirty="0"/>
          </a:p>
        </p:txBody>
      </p:sp>
      <p:sp>
        <p:nvSpPr>
          <p:cNvPr id="9" name="Slide Number Placeholder 8"/>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6022422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A3FC873-72E5-46FC-B4FF-BDB0DD4463B9}" type="datetime1">
              <a:rPr lang="en-US" smtClean="0"/>
              <a:t>6/22/2023</a:t>
            </a:fld>
            <a:endParaRPr lang="en-US" dirty="0"/>
          </a:p>
        </p:txBody>
      </p:sp>
      <p:sp>
        <p:nvSpPr>
          <p:cNvPr id="4" name="Footer Placeholder 3"/>
          <p:cNvSpPr>
            <a:spLocks noGrp="1"/>
          </p:cNvSpPr>
          <p:nvPr>
            <p:ph type="ftr" sz="quarter" idx="11"/>
          </p:nvPr>
        </p:nvSpPr>
        <p:spPr/>
        <p:txBody>
          <a:bodyPr/>
          <a:lstStyle/>
          <a:p>
            <a:r>
              <a:rPr lang="en-US"/>
              <a:t>COMPONENTE | 9º ANO</a:t>
            </a:r>
            <a:endParaRPr lang="en-US" dirty="0"/>
          </a:p>
        </p:txBody>
      </p:sp>
      <p:sp>
        <p:nvSpPr>
          <p:cNvPr id="5" name="Slide Number Placeholder 4"/>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82568565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FC873-72E5-46FC-B4FF-BDB0DD4463B9}" type="datetime1">
              <a:rPr lang="en-US" smtClean="0"/>
              <a:t>6/22/2023</a:t>
            </a:fld>
            <a:endParaRPr lang="en-US" dirty="0"/>
          </a:p>
        </p:txBody>
      </p:sp>
      <p:sp>
        <p:nvSpPr>
          <p:cNvPr id="3" name="Footer Placeholder 2"/>
          <p:cNvSpPr>
            <a:spLocks noGrp="1"/>
          </p:cNvSpPr>
          <p:nvPr>
            <p:ph type="ftr" sz="quarter" idx="11"/>
          </p:nvPr>
        </p:nvSpPr>
        <p:spPr/>
        <p:txBody>
          <a:bodyPr/>
          <a:lstStyle/>
          <a:p>
            <a:r>
              <a:rPr lang="en-US"/>
              <a:t>COMPONENTE | 9º ANO</a:t>
            </a:r>
            <a:endParaRPr lang="en-US" dirty="0"/>
          </a:p>
        </p:txBody>
      </p:sp>
      <p:sp>
        <p:nvSpPr>
          <p:cNvPr id="4" name="Slide Number Placeholder 3"/>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78346820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35887601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26772130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3FC873-72E5-46FC-B4FF-BDB0DD4463B9}" type="datetime1">
              <a:rPr lang="en-US" smtClean="0"/>
              <a:t>6/22/2023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COMPONENTE | 9º ANO</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F646F3F-274D-499B-ABBE-824EB4ABDC3D}" type="slidenum">
              <a:rPr lang="en-US" smtClean="0"/>
              <a:pPr/>
              <a:t>‹nº›</a:t>
            </a:fld>
            <a:endParaRPr lang="en-US"/>
          </a:p>
        </p:txBody>
      </p:sp>
    </p:spTree>
    <p:extLst>
      <p:ext uri="{BB962C8B-B14F-4D97-AF65-F5344CB8AC3E}">
        <p14:creationId xmlns:p14="http://schemas.microsoft.com/office/powerpoint/2010/main" val="221166080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4" name="Rectangle 23">
            <a:extLst>
              <a:ext uri="{FF2B5EF4-FFF2-40B4-BE49-F238E27FC236}">
                <a16:creationId xmlns:a16="http://schemas.microsoft.com/office/drawing/2014/main" id="{264B994A-F034-DD2E-F979-4586DEB65D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16" name="Picture 3">
            <a:extLst>
              <a:ext uri="{FF2B5EF4-FFF2-40B4-BE49-F238E27FC236}">
                <a16:creationId xmlns:a16="http://schemas.microsoft.com/office/drawing/2014/main" id="{5C4646C8-3366-8D16-8216-71CD87F9F689}"/>
              </a:ext>
            </a:extLst>
          </p:cNvPr>
          <p:cNvPicPr>
            <a:picLocks noGrp="1" noRot="1" noChangeAspect="1" noMove="1" noResize="1" noEditPoints="1" noAdjustHandles="1" noChangeArrowheads="1" noChangeShapeType="1" noCrop="1"/>
          </p:cNvPicPr>
          <p:nvPr/>
        </p:nvPicPr>
        <p:blipFill rotWithShape="1">
          <a:blip r:embed="rId2">
            <a:alphaModFix/>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6300"/>
                    </a14:imgEffect>
                    <a14:imgEffect>
                      <a14:brightnessContrast contrast="-6000"/>
                    </a14:imgEffect>
                  </a14:imgLayer>
                </a14:imgProps>
              </a:ext>
            </a:extLst>
          </a:blip>
          <a:srcRect l="7985" r="19735" b="-1"/>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
        <p:nvSpPr>
          <p:cNvPr id="10" name="Título 1">
            <a:extLst>
              <a:ext uri="{FF2B5EF4-FFF2-40B4-BE49-F238E27FC236}">
                <a16:creationId xmlns:a16="http://schemas.microsoft.com/office/drawing/2014/main" id="{3E9E7A2C-CEC8-8DF8-B046-E7890FDF952C}"/>
              </a:ext>
            </a:extLst>
          </p:cNvPr>
          <p:cNvSpPr>
            <a:spLocks noGrp="1" noRot="1" noMove="1" noResize="1" noEditPoints="1" noAdjustHandles="1" noChangeArrowheads="1" noChangeShapeType="1"/>
          </p:cNvSpPr>
          <p:nvPr>
            <p:ph type="ctrTitle"/>
          </p:nvPr>
        </p:nvSpPr>
        <p:spPr>
          <a:xfrm>
            <a:off x="612648" y="557783"/>
            <a:ext cx="4014770" cy="3130807"/>
          </a:xfrm>
        </p:spPr>
        <p:txBody>
          <a:bodyPr>
            <a:normAutofit/>
          </a:bodyPr>
          <a:lstStyle/>
          <a:p>
            <a:pPr algn="l"/>
            <a:r>
              <a:rPr lang="pt-BR" sz="10000" dirty="0">
                <a:solidFill>
                  <a:schemeClr val="bg1"/>
                </a:solidFill>
                <a:latin typeface="Posterama" panose="020B0504020200020000" pitchFamily="34" charset="0"/>
                <a:cs typeface="Posterama" panose="020B0504020200020000" pitchFamily="34" charset="0"/>
              </a:rPr>
              <a:t>ARTE</a:t>
            </a:r>
          </a:p>
        </p:txBody>
      </p:sp>
      <p:sp>
        <p:nvSpPr>
          <p:cNvPr id="11" name="Subtítulo 2">
            <a:extLst>
              <a:ext uri="{FF2B5EF4-FFF2-40B4-BE49-F238E27FC236}">
                <a16:creationId xmlns:a16="http://schemas.microsoft.com/office/drawing/2014/main" id="{85C0A55A-543B-5D00-F544-386EFCB29CCE}"/>
              </a:ext>
            </a:extLst>
          </p:cNvPr>
          <p:cNvSpPr>
            <a:spLocks noGrp="1" noRot="1" noMove="1" noResize="1" noEditPoints="1" noAdjustHandles="1" noChangeArrowheads="1" noChangeShapeType="1"/>
          </p:cNvSpPr>
          <p:nvPr>
            <p:ph type="subTitle" idx="1"/>
          </p:nvPr>
        </p:nvSpPr>
        <p:spPr>
          <a:xfrm>
            <a:off x="612648" y="3902206"/>
            <a:ext cx="4014770" cy="2240529"/>
          </a:xfrm>
        </p:spPr>
        <p:txBody>
          <a:bodyPr>
            <a:noAutofit/>
          </a:bodyPr>
          <a:lstStyle/>
          <a:p>
            <a:pPr algn="l">
              <a:lnSpc>
                <a:spcPct val="110000"/>
              </a:lnSpc>
            </a:pP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9</a:t>
            </a:r>
            <a:r>
              <a:rPr lang="pt-BR" sz="2000" u="sng" baseline="30000" dirty="0">
                <a:solidFill>
                  <a:schemeClr val="bg1"/>
                </a:solidFill>
                <a:latin typeface="Roboto" panose="02000000000000000000" pitchFamily="2" charset="0"/>
                <a:ea typeface="Roboto" panose="02000000000000000000" pitchFamily="2" charset="0"/>
                <a:cs typeface="Roboto" panose="02000000000000000000" pitchFamily="2" charset="0"/>
              </a:rPr>
              <a:t>o</a:t>
            </a: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 ANO</a:t>
            </a:r>
          </a:p>
          <a:p>
            <a:pPr algn="l">
              <a:lnSpc>
                <a:spcPct val="110000"/>
              </a:lnSpc>
            </a:pP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APOIO PARA AULAS E ESTUDOS</a:t>
            </a:r>
          </a:p>
        </p:txBody>
      </p:sp>
    </p:spTree>
    <p:extLst>
      <p:ext uri="{BB962C8B-B14F-4D97-AF65-F5344CB8AC3E}">
        <p14:creationId xmlns:p14="http://schemas.microsoft.com/office/powerpoint/2010/main" val="35863980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i="1" dirty="0">
                <a:solidFill>
                  <a:schemeClr val="accent1"/>
                </a:solidFill>
                <a:latin typeface="Posterama" panose="020B0504020200020000" pitchFamily="34" charset="0"/>
                <a:cs typeface="Posterama" panose="020B0504020200020000" pitchFamily="34" charset="0"/>
              </a:rPr>
              <a:t>Performance</a:t>
            </a:r>
            <a:r>
              <a:rPr lang="pt-BR" sz="2400" dirty="0">
                <a:solidFill>
                  <a:schemeClr val="accent1"/>
                </a:solidFill>
                <a:latin typeface="Posterama" panose="020B0504020200020000" pitchFamily="34" charset="0"/>
                <a:cs typeface="Posterama" panose="020B0504020200020000" pitchFamily="34" charset="0"/>
              </a:rPr>
              <a:t> e </a:t>
            </a:r>
            <a:r>
              <a:rPr lang="pt-BR" sz="2400" i="1" dirty="0">
                <a:solidFill>
                  <a:schemeClr val="accent1"/>
                </a:solidFill>
                <a:latin typeface="Posterama" panose="020B0504020200020000" pitchFamily="34" charset="0"/>
                <a:cs typeface="Posterama" panose="020B0504020200020000" pitchFamily="34" charset="0"/>
              </a:rPr>
              <a:t>happening</a:t>
            </a:r>
          </a:p>
        </p:txBody>
      </p:sp>
      <p:sp>
        <p:nvSpPr>
          <p:cNvPr id="9" name="CaixaDeTexto 8">
            <a:extLst>
              <a:ext uri="{FF2B5EF4-FFF2-40B4-BE49-F238E27FC236}">
                <a16:creationId xmlns:a16="http://schemas.microsoft.com/office/drawing/2014/main" id="{BB8F041A-762F-03D9-FCE7-549ACEBE4610}"/>
              </a:ext>
            </a:extLst>
          </p:cNvPr>
          <p:cNvSpPr txBox="1"/>
          <p:nvPr/>
        </p:nvSpPr>
        <p:spPr>
          <a:xfrm>
            <a:off x="445110" y="1688190"/>
            <a:ext cx="11292800" cy="683264"/>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Às vezes, como linguagens conceituais, 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e o </a:t>
            </a:r>
            <a:r>
              <a:rPr lang="pt-BR" sz="1800" i="1" dirty="0">
                <a:latin typeface="Roboto" panose="02000000000000000000" pitchFamily="2" charset="0"/>
                <a:ea typeface="Roboto" panose="02000000000000000000" pitchFamily="2" charset="0"/>
                <a:cs typeface="Roboto" panose="02000000000000000000" pitchFamily="2" charset="0"/>
              </a:rPr>
              <a:t>happening</a:t>
            </a:r>
            <a:r>
              <a:rPr lang="pt-BR" sz="1800" dirty="0">
                <a:latin typeface="Roboto" panose="02000000000000000000" pitchFamily="2" charset="0"/>
                <a:ea typeface="Roboto" panose="02000000000000000000" pitchFamily="2" charset="0"/>
                <a:cs typeface="Roboto" panose="02000000000000000000" pitchFamily="2" charset="0"/>
              </a:rPr>
              <a:t> podem ser bem parecidos. Contudo, existem algumas diferenças.</a:t>
            </a:r>
          </a:p>
        </p:txBody>
      </p:sp>
      <p:sp>
        <p:nvSpPr>
          <p:cNvPr id="7" name="Espaço Reservado para Conteúdo 2">
            <a:extLst>
              <a:ext uri="{FF2B5EF4-FFF2-40B4-BE49-F238E27FC236}">
                <a16:creationId xmlns:a16="http://schemas.microsoft.com/office/drawing/2014/main" id="{1CD9440B-315D-C19B-BFA2-05243FC0DB75}"/>
              </a:ext>
            </a:extLst>
          </p:cNvPr>
          <p:cNvSpPr txBox="1">
            <a:spLocks/>
          </p:cNvSpPr>
          <p:nvPr/>
        </p:nvSpPr>
        <p:spPr>
          <a:xfrm>
            <a:off x="481863" y="2649383"/>
            <a:ext cx="11100537" cy="1271433"/>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pt-BR" sz="1800" b="1"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performance</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geralmente, segue um roteiro criado pelo artista, para a realização de uma ação poética. Não é obrigatória a presença de público para a sua realização, uma vez que, dependendo da concepção, pode-se fazer uma performance para ser registrada em vídeo ou fotografia e, posteriormente, apresentá-la ao público. </a:t>
            </a:r>
          </a:p>
        </p:txBody>
      </p:sp>
      <p:sp>
        <p:nvSpPr>
          <p:cNvPr id="10" name="Espaço Reservado para Conteúdo 2">
            <a:extLst>
              <a:ext uri="{FF2B5EF4-FFF2-40B4-BE49-F238E27FC236}">
                <a16:creationId xmlns:a16="http://schemas.microsoft.com/office/drawing/2014/main" id="{DAF0832C-978E-E689-CE89-D01C3EE13D86}"/>
              </a:ext>
            </a:extLst>
          </p:cNvPr>
          <p:cNvSpPr txBox="1">
            <a:spLocks/>
          </p:cNvSpPr>
          <p:nvPr/>
        </p:nvSpPr>
        <p:spPr>
          <a:xfrm>
            <a:off x="481863" y="4322327"/>
            <a:ext cx="11082484" cy="1381408"/>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a:t>
            </a:r>
            <a:r>
              <a:rPr lang="pt-BR" sz="1800" b="1" i="1" dirty="0">
                <a:latin typeface="Roboto" panose="02000000000000000000" pitchFamily="2" charset="0"/>
                <a:ea typeface="Roboto" panose="02000000000000000000" pitchFamily="2" charset="0"/>
                <a:cs typeface="Roboto" panose="02000000000000000000" pitchFamily="2" charset="0"/>
              </a:rPr>
              <a:t>happening</a:t>
            </a:r>
            <a:r>
              <a:rPr lang="pt-BR" sz="1800" dirty="0">
                <a:latin typeface="Roboto" panose="02000000000000000000" pitchFamily="2" charset="0"/>
                <a:ea typeface="Roboto" panose="02000000000000000000" pitchFamily="2" charset="0"/>
                <a:cs typeface="Roboto" panose="02000000000000000000" pitchFamily="2" charset="0"/>
              </a:rPr>
              <a:t>, por sua vez, para se concretizar, precisa da participação do público, e carrega elementos teatrais. Essa linguagem faz, necessariamente, uma intervenção e chama o espectador a participar da apresentação, a experimentar o fazer artístico, a construir uma experiência artística e estética em diferentes linguagens artísticas.</a:t>
            </a:r>
          </a:p>
        </p:txBody>
      </p:sp>
    </p:spTree>
    <p:extLst>
      <p:ext uri="{BB962C8B-B14F-4D97-AF65-F5344CB8AC3E}">
        <p14:creationId xmlns:p14="http://schemas.microsoft.com/office/powerpoint/2010/main" val="4198895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i="1" dirty="0">
                <a:solidFill>
                  <a:schemeClr val="accent1"/>
                </a:solidFill>
                <a:latin typeface="Posterama" panose="020B0504020200020000" pitchFamily="34" charset="0"/>
                <a:cs typeface="Posterama" panose="020B0504020200020000" pitchFamily="34" charset="0"/>
              </a:rPr>
              <a:t>Performance</a:t>
            </a:r>
            <a:r>
              <a:rPr lang="pt-BR" sz="2400" dirty="0">
                <a:solidFill>
                  <a:schemeClr val="accent1"/>
                </a:solidFill>
                <a:latin typeface="Posterama" panose="020B0504020200020000" pitchFamily="34" charset="0"/>
                <a:cs typeface="Posterama" panose="020B0504020200020000" pitchFamily="34" charset="0"/>
              </a:rPr>
              <a:t> e </a:t>
            </a:r>
            <a:r>
              <a:rPr lang="pt-BR" sz="2400" i="1" dirty="0">
                <a:solidFill>
                  <a:schemeClr val="accent1"/>
                </a:solidFill>
                <a:latin typeface="Posterama" panose="020B0504020200020000" pitchFamily="34" charset="0"/>
                <a:cs typeface="Posterama" panose="020B0504020200020000" pitchFamily="34" charset="0"/>
              </a:rPr>
              <a:t>happening</a:t>
            </a:r>
          </a:p>
        </p:txBody>
      </p:sp>
      <p:sp>
        <p:nvSpPr>
          <p:cNvPr id="9" name="CaixaDeTexto 8">
            <a:extLst>
              <a:ext uri="{FF2B5EF4-FFF2-40B4-BE49-F238E27FC236}">
                <a16:creationId xmlns:a16="http://schemas.microsoft.com/office/drawing/2014/main" id="{BB8F041A-762F-03D9-FCE7-549ACEBE4610}"/>
              </a:ext>
            </a:extLst>
          </p:cNvPr>
          <p:cNvSpPr txBox="1"/>
          <p:nvPr/>
        </p:nvSpPr>
        <p:spPr>
          <a:xfrm>
            <a:off x="693266" y="1522566"/>
            <a:ext cx="3076094"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Esta é uma cena do ensaio da </a:t>
            </a:r>
            <a:r>
              <a:rPr lang="pt-BR" sz="1800" i="1" dirty="0">
                <a:latin typeface="Roboto" panose="02000000000000000000" pitchFamily="2" charset="0"/>
                <a:ea typeface="Roboto" panose="02000000000000000000" pitchFamily="2" charset="0"/>
                <a:cs typeface="Roboto" panose="02000000000000000000" pitchFamily="2" charset="0"/>
              </a:rPr>
              <a:t>performance </a:t>
            </a:r>
            <a:r>
              <a:rPr lang="pt-BR" sz="1800" b="1" dirty="0">
                <a:latin typeface="Roboto" panose="02000000000000000000" pitchFamily="2" charset="0"/>
                <a:ea typeface="Roboto" panose="02000000000000000000" pitchFamily="2" charset="0"/>
                <a:cs typeface="Roboto" panose="02000000000000000000" pitchFamily="2" charset="0"/>
              </a:rPr>
              <a:t>Einstein on the beach </a:t>
            </a:r>
            <a:r>
              <a:rPr lang="pt-BR" sz="1800" dirty="0">
                <a:latin typeface="Roboto" panose="02000000000000000000" pitchFamily="2" charset="0"/>
                <a:ea typeface="Roboto" panose="02000000000000000000" pitchFamily="2" charset="0"/>
                <a:cs typeface="Roboto" panose="02000000000000000000" pitchFamily="2" charset="0"/>
              </a:rPr>
              <a:t>(</a:t>
            </a:r>
            <a:r>
              <a:rPr lang="pt-BR" sz="1800" b="1" dirty="0">
                <a:latin typeface="Roboto" panose="02000000000000000000" pitchFamily="2" charset="0"/>
                <a:ea typeface="Roboto" panose="02000000000000000000" pitchFamily="2" charset="0"/>
                <a:cs typeface="Roboto" panose="02000000000000000000" pitchFamily="2" charset="0"/>
              </a:rPr>
              <a:t>Einstein na praia</a:t>
            </a:r>
            <a:r>
              <a:rPr lang="pt-BR" sz="1800" dirty="0">
                <a:latin typeface="Roboto" panose="02000000000000000000" pitchFamily="2" charset="0"/>
                <a:ea typeface="Roboto" panose="02000000000000000000" pitchFamily="2" charset="0"/>
                <a:cs typeface="Roboto" panose="02000000000000000000" pitchFamily="2" charset="0"/>
              </a:rPr>
              <a:t>, em português), 1976, do músico e compositor estadunidense Philip Glass (1937-) e dos dançarinos e coreógrafos Lucinda Childs (1940-) e Robert Wilson (1941-), exemplo de integração entre linguagens artísticas.</a:t>
            </a:r>
          </a:p>
        </p:txBody>
      </p:sp>
      <p:pic>
        <p:nvPicPr>
          <p:cNvPr id="6" name="Imagem 5">
            <a:extLst>
              <a:ext uri="{FF2B5EF4-FFF2-40B4-BE49-F238E27FC236}">
                <a16:creationId xmlns:a16="http://schemas.microsoft.com/office/drawing/2014/main" id="{BBD950FB-BB40-98A3-17EA-D4308C7E8ADB}"/>
              </a:ext>
            </a:extLst>
          </p:cNvPr>
          <p:cNvPicPr>
            <a:picLocks noChangeAspect="1"/>
          </p:cNvPicPr>
          <p:nvPr/>
        </p:nvPicPr>
        <p:blipFill>
          <a:blip r:embed="rId2"/>
          <a:stretch>
            <a:fillRect/>
          </a:stretch>
        </p:blipFill>
        <p:spPr>
          <a:xfrm>
            <a:off x="4145643" y="1688190"/>
            <a:ext cx="8046357" cy="4820565"/>
          </a:xfrm>
          <a:prstGeom prst="rect">
            <a:avLst/>
          </a:prstGeom>
          <a:effectLst>
            <a:outerShdw blurRad="50800" dist="38100" dir="13500000" algn="br" rotWithShape="0">
              <a:prstClr val="black">
                <a:alpha val="40000"/>
              </a:prstClr>
            </a:outerShdw>
          </a:effectLst>
        </p:spPr>
      </p:pic>
      <p:sp>
        <p:nvSpPr>
          <p:cNvPr id="13" name="CaixaDeTexto 12">
            <a:extLst>
              <a:ext uri="{FF2B5EF4-FFF2-40B4-BE49-F238E27FC236}">
                <a16:creationId xmlns:a16="http://schemas.microsoft.com/office/drawing/2014/main" id="{2BFF7749-DCDF-15B4-F6A5-318309EFD3D1}"/>
              </a:ext>
            </a:extLst>
          </p:cNvPr>
          <p:cNvSpPr txBox="1"/>
          <p:nvPr/>
        </p:nvSpPr>
        <p:spPr>
          <a:xfrm>
            <a:off x="973988" y="5664704"/>
            <a:ext cx="3004974" cy="584775"/>
          </a:xfrm>
          <a:prstGeom prst="rect">
            <a:avLst/>
          </a:prstGeom>
          <a:noFill/>
        </p:spPr>
        <p:txBody>
          <a:bodyPr wrap="square">
            <a:spAutoFit/>
          </a:bodyPr>
          <a:lstStyle/>
          <a:p>
            <a:pPr algn="r"/>
            <a:r>
              <a:rPr lang="de-DE"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Ensaio de </a:t>
            </a:r>
            <a:r>
              <a:rPr lang="de-DE" sz="16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Einstein on the beach</a:t>
            </a: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1976.</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15" name="CaixaDeTexto 14">
            <a:extLst>
              <a:ext uri="{FF2B5EF4-FFF2-40B4-BE49-F238E27FC236}">
                <a16:creationId xmlns:a16="http://schemas.microsoft.com/office/drawing/2014/main" id="{F1240BC9-0BD8-368F-6F84-17F6018A7891}"/>
              </a:ext>
            </a:extLst>
          </p:cNvPr>
          <p:cNvSpPr txBox="1"/>
          <p:nvPr/>
        </p:nvSpPr>
        <p:spPr>
          <a:xfrm>
            <a:off x="8899851" y="1450830"/>
            <a:ext cx="3292149"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LAWRENCE K. HO/LOS ANGELES TIMES/GETTY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0441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C8F19C7F-1FC3-F976-CE54-8BA20CA862C2}"/>
              </a:ext>
            </a:extLst>
          </p:cNvPr>
          <p:cNvPicPr>
            <a:picLocks noChangeAspect="1"/>
          </p:cNvPicPr>
          <p:nvPr/>
        </p:nvPicPr>
        <p:blipFill>
          <a:blip r:embed="rId2"/>
          <a:stretch>
            <a:fillRect/>
          </a:stretch>
        </p:blipFill>
        <p:spPr>
          <a:xfrm>
            <a:off x="7956834" y="1642152"/>
            <a:ext cx="4235165" cy="4938133"/>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Experiência estética</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485196" y="5585657"/>
            <a:ext cx="7248900" cy="811367"/>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Cena de público participando de obra colaborativa da artista Yoko Ono (1933-), na exposição </a:t>
            </a:r>
            <a:r>
              <a:rPr lang="pt-BR" sz="1600" b="1" dirty="0">
                <a:latin typeface="Roboto" panose="02000000000000000000" pitchFamily="2" charset="0"/>
                <a:ea typeface="Roboto" panose="02000000000000000000" pitchFamily="2" charset="0"/>
                <a:cs typeface="Roboto" panose="02000000000000000000" pitchFamily="2" charset="0"/>
              </a:rPr>
              <a:t>Dream come true </a:t>
            </a:r>
            <a:r>
              <a:rPr lang="pt-BR" sz="1600" dirty="0">
                <a:latin typeface="Roboto" panose="02000000000000000000" pitchFamily="2" charset="0"/>
                <a:ea typeface="Roboto" panose="02000000000000000000" pitchFamily="2" charset="0"/>
                <a:cs typeface="Roboto" panose="02000000000000000000" pitchFamily="2" charset="0"/>
              </a:rPr>
              <a:t>(</a:t>
            </a:r>
            <a:r>
              <a:rPr lang="pt-BR" sz="1600" b="1" dirty="0">
                <a:latin typeface="Roboto" panose="02000000000000000000" pitchFamily="2" charset="0"/>
                <a:ea typeface="Roboto" panose="02000000000000000000" pitchFamily="2" charset="0"/>
                <a:cs typeface="Roboto" panose="02000000000000000000" pitchFamily="2" charset="0"/>
              </a:rPr>
              <a:t>Sonho realizado</a:t>
            </a:r>
            <a:r>
              <a:rPr lang="pt-BR" sz="1600" dirty="0">
                <a:latin typeface="Roboto" panose="02000000000000000000" pitchFamily="2" charset="0"/>
                <a:ea typeface="Roboto" panose="02000000000000000000" pitchFamily="2" charset="0"/>
                <a:cs typeface="Roboto" panose="02000000000000000000" pitchFamily="2" charset="0"/>
              </a:rPr>
              <a:t>, em tradução livre), no Museu de Arte Latinoamericano de Buenos Aires (Malba), na Argentina, 2016.</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8827072" y="1416190"/>
            <a:ext cx="3364928"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GABRIEL ROSSI/LATINCONTENT/GETTY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599" y="1606910"/>
            <a:ext cx="7059180"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experiência estética ocorre quando as pessoas têm contato com algo que toca seus sentimentos e provoca reflexões, sensações e memórias ao apreciar uma pintura, ouvir uma música, participar de um happening, entre outras vivências artísticas, mas também ao saborear um alimento, sentir um aroma ou apreciar uma paisagem.</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Nesse </a:t>
            </a:r>
            <a:r>
              <a:rPr lang="pt-BR" sz="1800" i="1" dirty="0">
                <a:latin typeface="Roboto" panose="02000000000000000000" pitchFamily="2" charset="0"/>
                <a:ea typeface="Roboto" panose="02000000000000000000" pitchFamily="2" charset="0"/>
                <a:cs typeface="Roboto" panose="02000000000000000000" pitchFamily="2" charset="0"/>
              </a:rPr>
              <a:t>happening</a:t>
            </a:r>
            <a:r>
              <a:rPr lang="pt-BR" sz="1800" dirty="0">
                <a:latin typeface="Roboto" panose="02000000000000000000" pitchFamily="2" charset="0"/>
                <a:ea typeface="Roboto" panose="02000000000000000000" pitchFamily="2" charset="0"/>
                <a:cs typeface="Roboto" panose="02000000000000000000" pitchFamily="2" charset="0"/>
              </a:rPr>
              <a:t>, Yoko Ono propõe uma experiência artística com a intenção de provocar empatia e reflexões. Ela convida as pessoas a tentar juntar os cacos a fim de reconstituir as peças. Mas, será que é possível consertar o que se quebrou? A proposta é estabelecer uma metáfora, comparando a fragilidade de uma peça de cerâmica com a fragilidade da vida diante de um ato violento.</a:t>
            </a:r>
          </a:p>
        </p:txBody>
      </p:sp>
    </p:spTree>
    <p:extLst>
      <p:ext uri="{BB962C8B-B14F-4D97-AF65-F5344CB8AC3E}">
        <p14:creationId xmlns:p14="http://schemas.microsoft.com/office/powerpoint/2010/main" val="1687755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9C1F7F99-2FAA-9ACA-142E-9B6C0B4140DB}"/>
              </a:ext>
            </a:extLst>
          </p:cNvPr>
          <p:cNvPicPr>
            <a:picLocks noChangeAspect="1"/>
          </p:cNvPicPr>
          <p:nvPr/>
        </p:nvPicPr>
        <p:blipFill>
          <a:blip r:embed="rId2"/>
          <a:stretch>
            <a:fillRect/>
          </a:stretch>
        </p:blipFill>
        <p:spPr>
          <a:xfrm>
            <a:off x="0" y="3722848"/>
            <a:ext cx="10414519" cy="2791439"/>
          </a:xfrm>
          <a:prstGeom prst="rect">
            <a:avLst/>
          </a:prstGeom>
          <a:effectLst>
            <a:outerShdw blurRad="50800" dist="38100" dir="16200000"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Invenções e </a:t>
            </a:r>
            <a:r>
              <a:rPr lang="pt-BR" sz="2400" i="1" dirty="0">
                <a:solidFill>
                  <a:schemeClr val="accent1"/>
                </a:solidFill>
                <a:latin typeface="Posterama" panose="020B0504020200020000" pitchFamily="34" charset="0"/>
                <a:cs typeface="Posterama" panose="020B0504020200020000" pitchFamily="34" charset="0"/>
              </a:rPr>
              <a:t>performances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10539705" y="4351330"/>
            <a:ext cx="1527109" cy="2042473"/>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da </a:t>
            </a:r>
            <a:r>
              <a:rPr lang="pt-BR" sz="1600" i="1" dirty="0">
                <a:latin typeface="Roboto" panose="02000000000000000000" pitchFamily="2" charset="0"/>
                <a:ea typeface="Roboto" panose="02000000000000000000" pitchFamily="2" charset="0"/>
                <a:cs typeface="Roboto" panose="02000000000000000000" pitchFamily="2" charset="0"/>
              </a:rPr>
              <a:t>performance</a:t>
            </a:r>
            <a:r>
              <a:rPr lang="pt-BR" sz="1600" dirty="0">
                <a:latin typeface="Roboto" panose="02000000000000000000" pitchFamily="2" charset="0"/>
                <a:ea typeface="Roboto" panose="02000000000000000000" pitchFamily="2" charset="0"/>
                <a:cs typeface="Roboto" panose="02000000000000000000" pitchFamily="2" charset="0"/>
              </a:rPr>
              <a:t> </a:t>
            </a:r>
            <a:r>
              <a:rPr lang="pt-BR" sz="1600" b="1" dirty="0">
                <a:latin typeface="Roboto" panose="02000000000000000000" pitchFamily="2" charset="0"/>
                <a:ea typeface="Roboto" panose="02000000000000000000" pitchFamily="2" charset="0"/>
                <a:cs typeface="Roboto" panose="02000000000000000000" pitchFamily="2" charset="0"/>
              </a:rPr>
              <a:t>Cegos</a:t>
            </a:r>
            <a:r>
              <a:rPr lang="pt-BR" sz="1600" dirty="0">
                <a:latin typeface="Roboto" panose="02000000000000000000" pitchFamily="2" charset="0"/>
                <a:ea typeface="Roboto" panose="02000000000000000000" pitchFamily="2" charset="0"/>
                <a:cs typeface="Roboto" panose="02000000000000000000" pitchFamily="2" charset="0"/>
              </a:rPr>
              <a:t>, do grupo Desvio Coletivo, na Avenida Paulista, em São Paulo (SP), 2012.</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7128122" y="3481512"/>
            <a:ext cx="3364928"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EDUARDO BERNARDINO/GRUPO DESVIO COLETIVO</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599" y="1688189"/>
            <a:ext cx="10972800" cy="1642839"/>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Intervir no espaço urbano, trazendo o novo de forma inesperada, faz com que os ocupantes desse espaço construam novos olhares e novas leituras sobre o ambiente visto habitualmente.</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Cegos</a:t>
            </a:r>
            <a:r>
              <a:rPr lang="pt-BR" sz="1800" dirty="0">
                <a:latin typeface="Roboto" panose="02000000000000000000" pitchFamily="2" charset="0"/>
                <a:ea typeface="Roboto" panose="02000000000000000000" pitchFamily="2" charset="0"/>
                <a:cs typeface="Roboto" panose="02000000000000000000" pitchFamily="2" charset="0"/>
              </a:rPr>
              <a:t> foi inspirada na pintura </a:t>
            </a:r>
            <a:r>
              <a:rPr lang="pt-BR" sz="1800" b="1" dirty="0">
                <a:latin typeface="Roboto" panose="02000000000000000000" pitchFamily="2" charset="0"/>
                <a:ea typeface="Roboto" panose="02000000000000000000" pitchFamily="2" charset="0"/>
                <a:cs typeface="Roboto" panose="02000000000000000000" pitchFamily="2" charset="0"/>
              </a:rPr>
              <a:t>A parábola dos cegos </a:t>
            </a:r>
            <a:r>
              <a:rPr lang="pt-BR" sz="1800" dirty="0">
                <a:latin typeface="Roboto" panose="02000000000000000000" pitchFamily="2" charset="0"/>
                <a:ea typeface="Roboto" panose="02000000000000000000" pitchFamily="2" charset="0"/>
                <a:cs typeface="Roboto" panose="02000000000000000000" pitchFamily="2" charset="0"/>
              </a:rPr>
              <a:t>(1568), de Pieter Bruegel, o Velho (c. 1525-1569), que retrata a cegueira física originária de doenças e síndromes, com base em uma parábola sobre a percepção de mundo e o que impede a nossa noção de totalidade.</a:t>
            </a:r>
          </a:p>
        </p:txBody>
      </p:sp>
    </p:spTree>
    <p:extLst>
      <p:ext uri="{BB962C8B-B14F-4D97-AF65-F5344CB8AC3E}">
        <p14:creationId xmlns:p14="http://schemas.microsoft.com/office/powerpoint/2010/main" val="631755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55897D2E-9E13-BC1F-5A82-EA6A6F65900F}"/>
              </a:ext>
            </a:extLst>
          </p:cNvPr>
          <p:cNvPicPr>
            <a:picLocks noChangeAspect="1"/>
          </p:cNvPicPr>
          <p:nvPr/>
        </p:nvPicPr>
        <p:blipFill>
          <a:blip r:embed="rId2"/>
          <a:stretch>
            <a:fillRect/>
          </a:stretch>
        </p:blipFill>
        <p:spPr>
          <a:xfrm>
            <a:off x="219005" y="1474925"/>
            <a:ext cx="3102692" cy="4701940"/>
          </a:xfrm>
          <a:prstGeom prst="rect">
            <a:avLst/>
          </a:prstGeom>
          <a:effectLst>
            <a:outerShdw blurRad="50800" dist="38100" dir="2700000" algn="t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a:ln>
                  <a:noFill/>
                </a:ln>
                <a:solidFill>
                  <a:schemeClr val="accent1"/>
                </a:solidFill>
                <a:effectLst/>
                <a:uLnTx/>
                <a:uFillTx/>
                <a:latin typeface="Posterama"/>
                <a:ea typeface="+mj-ea"/>
                <a:cs typeface="+mj-cs"/>
              </a:rPr>
              <a:t>Artes integradas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no corpo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6" name="CaixaDeTexto 5">
            <a:extLst>
              <a:ext uri="{FF2B5EF4-FFF2-40B4-BE49-F238E27FC236}">
                <a16:creationId xmlns:a16="http://schemas.microsoft.com/office/drawing/2014/main" id="{B2BA721C-0954-2842-96D7-38C621BC52B6}"/>
              </a:ext>
            </a:extLst>
          </p:cNvPr>
          <p:cNvSpPr txBox="1"/>
          <p:nvPr/>
        </p:nvSpPr>
        <p:spPr>
          <a:xfrm>
            <a:off x="3457289" y="5479405"/>
            <a:ext cx="1527109" cy="811367"/>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Homem do povo maori, da Nova Zelândia.</a:t>
            </a:r>
          </a:p>
        </p:txBody>
      </p:sp>
      <p:sp>
        <p:nvSpPr>
          <p:cNvPr id="17" name="CaixaDeTexto 16">
            <a:extLst>
              <a:ext uri="{FF2B5EF4-FFF2-40B4-BE49-F238E27FC236}">
                <a16:creationId xmlns:a16="http://schemas.microsoft.com/office/drawing/2014/main" id="{F5979B86-4C4C-175D-F2ED-15E44DC227AB}"/>
              </a:ext>
            </a:extLst>
          </p:cNvPr>
          <p:cNvSpPr txBox="1"/>
          <p:nvPr/>
        </p:nvSpPr>
        <p:spPr>
          <a:xfrm rot="16200000">
            <a:off x="-869774" y="2274300"/>
            <a:ext cx="2010978"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BRIDGEMAN IMAGES/EASYPIX BRASIL</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214188" y="1414985"/>
            <a:ext cx="5274479" cy="4949047"/>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Há ações permanentes e temporárias na linguagem artística da </a:t>
            </a:r>
            <a:r>
              <a:rPr lang="pt-BR" sz="1800" i="1" dirty="0">
                <a:latin typeface="Roboto" panose="02000000000000000000" pitchFamily="2" charset="0"/>
                <a:ea typeface="Roboto" panose="02000000000000000000" pitchFamily="2" charset="0"/>
                <a:cs typeface="Roboto" panose="02000000000000000000" pitchFamily="2" charset="0"/>
              </a:rPr>
              <a:t>body art</a:t>
            </a:r>
            <a:r>
              <a:rPr lang="pt-BR" sz="1800" dirty="0">
                <a:latin typeface="Roboto" panose="02000000000000000000" pitchFamily="2" charset="0"/>
                <a:ea typeface="Roboto" panose="02000000000000000000" pitchFamily="2" charset="0"/>
                <a:cs typeface="Roboto" panose="02000000000000000000" pitchFamily="2" charset="0"/>
              </a:rPr>
              <a:t>. Fazer marcas ou gravações no corpo é um hábito muito antigo, adotado por motivos diversos e nas mais variadas culturas. Tatuagens, modificações, pinturas corporais e maquiagens fazem parte desse tipo de arte.</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povo maori, que habita as ilhas da Nova Zelândia, é identificado pelo uso de tatuagens no rosto, conhecidas como </a:t>
            </a:r>
            <a:r>
              <a:rPr lang="pt-BR" sz="1800" i="1" dirty="0">
                <a:latin typeface="Roboto" panose="02000000000000000000" pitchFamily="2" charset="0"/>
                <a:ea typeface="Roboto" panose="02000000000000000000" pitchFamily="2" charset="0"/>
                <a:cs typeface="Roboto" panose="02000000000000000000" pitchFamily="2" charset="0"/>
              </a:rPr>
              <a:t>moko</a:t>
            </a:r>
            <a:r>
              <a:rPr lang="pt-BR" sz="1800" dirty="0">
                <a:latin typeface="Roboto" panose="02000000000000000000" pitchFamily="2" charset="0"/>
                <a:ea typeface="Roboto" panose="02000000000000000000" pitchFamily="2" charset="0"/>
                <a:cs typeface="Roboto" panose="02000000000000000000" pitchFamily="2" charset="0"/>
              </a:rPr>
              <a:t>, fruto de uma tradição milenar. No Brasil, muitos indígenas e seus descendentes, atuantes na cultura contemporânea, sustentam e exibem sua arte corporal ancestral e suas inovações, não como simples adornos, mas sim como marcas culturais e identitárias.</a:t>
            </a:r>
          </a:p>
        </p:txBody>
      </p:sp>
      <p:pic>
        <p:nvPicPr>
          <p:cNvPr id="10" name="Imagem 9">
            <a:extLst>
              <a:ext uri="{FF2B5EF4-FFF2-40B4-BE49-F238E27FC236}">
                <a16:creationId xmlns:a16="http://schemas.microsoft.com/office/drawing/2014/main" id="{D4E4ED25-88B5-14E8-9FD2-27447E7D28AB}"/>
              </a:ext>
            </a:extLst>
          </p:cNvPr>
          <p:cNvPicPr>
            <a:picLocks noChangeAspect="1"/>
          </p:cNvPicPr>
          <p:nvPr/>
        </p:nvPicPr>
        <p:blipFill>
          <a:blip r:embed="rId3"/>
          <a:stretch>
            <a:fillRect/>
          </a:stretch>
        </p:blipFill>
        <p:spPr>
          <a:xfrm>
            <a:off x="3556652" y="1474924"/>
            <a:ext cx="2142083" cy="2879259"/>
          </a:xfrm>
          <a:prstGeom prst="rect">
            <a:avLst/>
          </a:prstGeom>
          <a:effectLst>
            <a:outerShdw blurRad="50800" dist="38100" dir="2700000" algn="tl" rotWithShape="0">
              <a:prstClr val="black">
                <a:alpha val="40000"/>
              </a:prstClr>
            </a:outerShdw>
          </a:effectLst>
        </p:spPr>
      </p:pic>
      <p:sp>
        <p:nvSpPr>
          <p:cNvPr id="15" name="CaixaDeTexto 14">
            <a:extLst>
              <a:ext uri="{FF2B5EF4-FFF2-40B4-BE49-F238E27FC236}">
                <a16:creationId xmlns:a16="http://schemas.microsoft.com/office/drawing/2014/main" id="{FC973639-50E8-80CE-04ED-36E9E5329681}"/>
              </a:ext>
            </a:extLst>
          </p:cNvPr>
          <p:cNvSpPr txBox="1"/>
          <p:nvPr/>
        </p:nvSpPr>
        <p:spPr>
          <a:xfrm>
            <a:off x="3633972" y="4363514"/>
            <a:ext cx="2194538" cy="584775"/>
          </a:xfrm>
          <a:prstGeom prst="rect">
            <a:avLst/>
          </a:prstGeom>
          <a:noFill/>
        </p:spPr>
        <p:txBody>
          <a:bodyPr wrap="square">
            <a:spAutoFit/>
          </a:bodyPr>
          <a:lstStyle/>
          <a:p>
            <a:pPr algn="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Indígena da etnia yawanawá.</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18" name="CaixaDeTexto 17">
            <a:extLst>
              <a:ext uri="{FF2B5EF4-FFF2-40B4-BE49-F238E27FC236}">
                <a16:creationId xmlns:a16="http://schemas.microsoft.com/office/drawing/2014/main" id="{1BD86F5B-BDDA-A0AF-B27C-0ED55A2CF76E}"/>
              </a:ext>
            </a:extLst>
          </p:cNvPr>
          <p:cNvSpPr txBox="1"/>
          <p:nvPr/>
        </p:nvSpPr>
        <p:spPr>
          <a:xfrm rot="16200000">
            <a:off x="2300711" y="2454419"/>
            <a:ext cx="2360644"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SIMON PLESTENJAK/PULSAR IMAGENS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57480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8B48A943-84C3-FB93-0135-604E97801302}"/>
              </a:ext>
            </a:extLst>
          </p:cNvPr>
          <p:cNvPicPr>
            <a:picLocks noChangeAspect="1"/>
          </p:cNvPicPr>
          <p:nvPr/>
        </p:nvPicPr>
        <p:blipFill>
          <a:blip r:embed="rId2"/>
          <a:stretch>
            <a:fillRect/>
          </a:stretch>
        </p:blipFill>
        <p:spPr>
          <a:xfrm>
            <a:off x="6238001" y="1035091"/>
            <a:ext cx="5944474" cy="5554226"/>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Happening</a:t>
            </a:r>
            <a:r>
              <a:rPr kumimoji="0" lang="pt-BR" sz="3600" b="1" u="none" strike="noStrike" kern="1200" cap="none" spc="0" normalizeH="0" baseline="0" noProof="0" dirty="0">
                <a:ln>
                  <a:noFill/>
                </a:ln>
                <a:solidFill>
                  <a:schemeClr val="accent1"/>
                </a:solidFill>
                <a:effectLst/>
                <a:uLnTx/>
                <a:uFillTx/>
                <a:latin typeface="Posterama"/>
                <a:ea typeface="+mj-ea"/>
                <a:cs typeface="+mj-cs"/>
              </a:rPr>
              <a:t>: cena e interação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Parangolés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6" name="CaixaDeTexto 5">
            <a:extLst>
              <a:ext uri="{FF2B5EF4-FFF2-40B4-BE49-F238E27FC236}">
                <a16:creationId xmlns:a16="http://schemas.microsoft.com/office/drawing/2014/main" id="{B2BA721C-0954-2842-96D7-38C621BC52B6}"/>
              </a:ext>
            </a:extLst>
          </p:cNvPr>
          <p:cNvSpPr txBox="1"/>
          <p:nvPr/>
        </p:nvSpPr>
        <p:spPr>
          <a:xfrm>
            <a:off x="-233118" y="6017878"/>
            <a:ext cx="6260726" cy="318924"/>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Cena do </a:t>
            </a:r>
            <a:r>
              <a:rPr lang="pt-BR" sz="1600" i="1" dirty="0">
                <a:latin typeface="Roboto" panose="02000000000000000000" pitchFamily="2" charset="0"/>
                <a:ea typeface="Roboto" panose="02000000000000000000" pitchFamily="2" charset="0"/>
                <a:cs typeface="Roboto" panose="02000000000000000000" pitchFamily="2" charset="0"/>
              </a:rPr>
              <a:t>rapper</a:t>
            </a:r>
            <a:r>
              <a:rPr lang="pt-BR" sz="1600" dirty="0">
                <a:latin typeface="Roboto" panose="02000000000000000000" pitchFamily="2" charset="0"/>
                <a:ea typeface="Roboto" panose="02000000000000000000" pitchFamily="2" charset="0"/>
                <a:cs typeface="Roboto" panose="02000000000000000000" pitchFamily="2" charset="0"/>
              </a:rPr>
              <a:t> brasiliense Murica (2000-) usando o parangolé.</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10171924" y="820164"/>
            <a:ext cx="2010978"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EDUARDO KNAPP/FOLHAPRESS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504843"/>
            <a:ext cx="5212702"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projeto </a:t>
            </a:r>
            <a:r>
              <a:rPr lang="pt-BR" sz="1800" b="1" dirty="0">
                <a:latin typeface="Roboto" panose="02000000000000000000" pitchFamily="2" charset="0"/>
                <a:ea typeface="Roboto" panose="02000000000000000000" pitchFamily="2" charset="0"/>
                <a:cs typeface="Roboto" panose="02000000000000000000" pitchFamily="2" charset="0"/>
              </a:rPr>
              <a:t>Parangolés</a:t>
            </a:r>
            <a:r>
              <a:rPr lang="pt-BR" sz="1800" dirty="0">
                <a:latin typeface="Roboto" panose="02000000000000000000" pitchFamily="2" charset="0"/>
                <a:ea typeface="Roboto" panose="02000000000000000000" pitchFamily="2" charset="0"/>
                <a:cs typeface="Roboto" panose="02000000000000000000" pitchFamily="2" charset="0"/>
              </a:rPr>
              <a:t>, do artista Hélio Oiticica é uma obra que não se completa sem que outras pessoas usem os trajes que a compõem, ou seja, ela só adquire significado artístico quando alguém a veste e se movimenta. É uma obra conceitual que convida à ação. Assim, ela pode ser considerada parte de um </a:t>
            </a:r>
            <a:r>
              <a:rPr lang="pt-BR" sz="1800" i="1" dirty="0">
                <a:latin typeface="Roboto" panose="02000000000000000000" pitchFamily="2" charset="0"/>
                <a:ea typeface="Roboto" panose="02000000000000000000" pitchFamily="2" charset="0"/>
                <a:cs typeface="Roboto" panose="02000000000000000000" pitchFamily="2" charset="0"/>
              </a:rPr>
              <a:t>happening</a:t>
            </a:r>
            <a:r>
              <a:rPr lang="pt-BR" sz="1800" dirty="0">
                <a:latin typeface="Roboto" panose="02000000000000000000" pitchFamily="2" charset="0"/>
                <a:ea typeface="Roboto" panose="02000000000000000000" pitchFamily="2" charset="0"/>
                <a:cs typeface="Roboto" panose="02000000000000000000" pitchFamily="2" charset="0"/>
              </a:rPr>
              <a:t>, cujo fundamento é o espetáculo do artista em interação com o público. O </a:t>
            </a:r>
            <a:r>
              <a:rPr lang="pt-BR" sz="1800" i="1" dirty="0">
                <a:latin typeface="Roboto" panose="02000000000000000000" pitchFamily="2" charset="0"/>
                <a:ea typeface="Roboto" panose="02000000000000000000" pitchFamily="2" charset="0"/>
                <a:cs typeface="Roboto" panose="02000000000000000000" pitchFamily="2" charset="0"/>
              </a:rPr>
              <a:t>happening</a:t>
            </a:r>
            <a:r>
              <a:rPr lang="pt-BR" sz="1800" dirty="0">
                <a:latin typeface="Roboto" panose="02000000000000000000" pitchFamily="2" charset="0"/>
                <a:ea typeface="Roboto" panose="02000000000000000000" pitchFamily="2" charset="0"/>
                <a:cs typeface="Roboto" panose="02000000000000000000" pitchFamily="2" charset="0"/>
              </a:rPr>
              <a:t> é basicamente um improviso. </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Artistas que criam </a:t>
            </a:r>
            <a:r>
              <a:rPr lang="pt-BR" sz="1800" i="1" dirty="0">
                <a:latin typeface="Roboto" panose="02000000000000000000" pitchFamily="2" charset="0"/>
                <a:ea typeface="Roboto" panose="02000000000000000000" pitchFamily="2" charset="0"/>
                <a:cs typeface="Roboto" panose="02000000000000000000" pitchFamily="2" charset="0"/>
              </a:rPr>
              <a:t>happening</a:t>
            </a:r>
            <a:r>
              <a:rPr lang="pt-BR" sz="1800" dirty="0">
                <a:latin typeface="Roboto" panose="02000000000000000000" pitchFamily="2" charset="0"/>
                <a:ea typeface="Roboto" panose="02000000000000000000" pitchFamily="2" charset="0"/>
                <a:cs typeface="Roboto" panose="02000000000000000000" pitchFamily="2" charset="0"/>
              </a:rPr>
              <a:t> não podem prever como os participantes vão agir ou reagir às provocações e aos convites que essa forma de arte propõe: trata-se de um acontecimento!</a:t>
            </a:r>
          </a:p>
        </p:txBody>
      </p:sp>
    </p:spTree>
    <p:extLst>
      <p:ext uri="{BB962C8B-B14F-4D97-AF65-F5344CB8AC3E}">
        <p14:creationId xmlns:p14="http://schemas.microsoft.com/office/powerpoint/2010/main" val="3453863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Happening</a:t>
            </a:r>
            <a:r>
              <a:rPr kumimoji="0" lang="pt-BR" sz="3600" b="1" u="none" strike="noStrike" kern="1200" cap="none" spc="0" normalizeH="0" baseline="0" noProof="0" dirty="0">
                <a:ln>
                  <a:noFill/>
                </a:ln>
                <a:solidFill>
                  <a:schemeClr val="accent1"/>
                </a:solidFill>
                <a:effectLst/>
                <a:uLnTx/>
                <a:uFillTx/>
                <a:latin typeface="Posterama"/>
                <a:ea typeface="+mj-ea"/>
                <a:cs typeface="+mj-cs"/>
              </a:rPr>
              <a:t>: cena e interação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e ecologia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6" name="CaixaDeTexto 5">
            <a:extLst>
              <a:ext uri="{FF2B5EF4-FFF2-40B4-BE49-F238E27FC236}">
                <a16:creationId xmlns:a16="http://schemas.microsoft.com/office/drawing/2014/main" id="{B2BA721C-0954-2842-96D7-38C621BC52B6}"/>
              </a:ext>
            </a:extLst>
          </p:cNvPr>
          <p:cNvSpPr txBox="1"/>
          <p:nvPr/>
        </p:nvSpPr>
        <p:spPr>
          <a:xfrm>
            <a:off x="3082212" y="6074881"/>
            <a:ext cx="8500188" cy="318924"/>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de Peri Pane vestindo o seu </a:t>
            </a:r>
            <a:r>
              <a:rPr lang="pt-BR" sz="1600" b="1" dirty="0">
                <a:latin typeface="Roboto" panose="02000000000000000000" pitchFamily="2" charset="0"/>
                <a:ea typeface="Roboto" panose="02000000000000000000" pitchFamily="2" charset="0"/>
                <a:cs typeface="Roboto" panose="02000000000000000000" pitchFamily="2" charset="0"/>
              </a:rPr>
              <a:t>Parangolixo luxo</a:t>
            </a:r>
            <a:r>
              <a:rPr lang="pt-BR" sz="1600" dirty="0">
                <a:latin typeface="Roboto" panose="02000000000000000000" pitchFamily="2" charset="0"/>
                <a:ea typeface="Roboto" panose="02000000000000000000" pitchFamily="2" charset="0"/>
                <a:cs typeface="Roboto" panose="02000000000000000000" pitchFamily="2" charset="0"/>
              </a:rPr>
              <a:t>, na </a:t>
            </a:r>
            <a:r>
              <a:rPr lang="pt-BR" sz="1600" i="1" dirty="0">
                <a:latin typeface="Roboto" panose="02000000000000000000" pitchFamily="2" charset="0"/>
                <a:ea typeface="Roboto" panose="02000000000000000000" pitchFamily="2" charset="0"/>
                <a:cs typeface="Roboto" panose="02000000000000000000" pitchFamily="2" charset="0"/>
              </a:rPr>
              <a:t>performance </a:t>
            </a:r>
            <a:r>
              <a:rPr lang="pt-BR" sz="1600" b="1" dirty="0">
                <a:latin typeface="Roboto" panose="02000000000000000000" pitchFamily="2" charset="0"/>
                <a:ea typeface="Roboto" panose="02000000000000000000" pitchFamily="2" charset="0"/>
                <a:cs typeface="Roboto" panose="02000000000000000000" pitchFamily="2" charset="0"/>
              </a:rPr>
              <a:t>Homem-refluxo </a:t>
            </a:r>
            <a:r>
              <a:rPr lang="pt-BR" sz="1600" dirty="0">
                <a:latin typeface="Roboto" panose="02000000000000000000" pitchFamily="2" charset="0"/>
                <a:ea typeface="Roboto" panose="02000000000000000000" pitchFamily="2" charset="0"/>
                <a:cs typeface="Roboto" panose="02000000000000000000" pitchFamily="2" charset="0"/>
              </a:rPr>
              <a:t>(2011).</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0" y="1585329"/>
            <a:ext cx="2010978"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MARLENE BERGAMO/FOLHAPRESS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3209730" y="1326266"/>
            <a:ext cx="8372669"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As </a:t>
            </a:r>
            <a:r>
              <a:rPr lang="pt-BR" sz="1800" i="1" dirty="0">
                <a:latin typeface="Roboto" panose="02000000000000000000" pitchFamily="2" charset="0"/>
                <a:ea typeface="Roboto" panose="02000000000000000000" pitchFamily="2" charset="0"/>
                <a:cs typeface="Roboto" panose="02000000000000000000" pitchFamily="2" charset="0"/>
              </a:rPr>
              <a:t>performances</a:t>
            </a:r>
            <a:r>
              <a:rPr lang="pt-BR" sz="1800" dirty="0">
                <a:latin typeface="Roboto" panose="02000000000000000000" pitchFamily="2" charset="0"/>
                <a:ea typeface="Roboto" panose="02000000000000000000" pitchFamily="2" charset="0"/>
                <a:cs typeface="Roboto" panose="02000000000000000000" pitchFamily="2" charset="0"/>
              </a:rPr>
              <a:t>, por serem uma arte conceitual, nos fazem pensar e refletir. O músico e </a:t>
            </a:r>
            <a:r>
              <a:rPr lang="pt-BR" sz="1800" i="1" dirty="0">
                <a:latin typeface="Roboto" panose="02000000000000000000" pitchFamily="2" charset="0"/>
                <a:ea typeface="Roboto" panose="02000000000000000000" pitchFamily="2" charset="0"/>
                <a:cs typeface="Roboto" panose="02000000000000000000" pitchFamily="2" charset="0"/>
              </a:rPr>
              <a:t>performer</a:t>
            </a:r>
            <a:r>
              <a:rPr lang="pt-BR" sz="1800" dirty="0">
                <a:latin typeface="Roboto" panose="02000000000000000000" pitchFamily="2" charset="0"/>
                <a:ea typeface="Roboto" panose="02000000000000000000" pitchFamily="2" charset="0"/>
                <a:cs typeface="Roboto" panose="02000000000000000000" pitchFamily="2" charset="0"/>
              </a:rPr>
              <a:t> Peri Pane (1975-) criou o traje </a:t>
            </a:r>
            <a:r>
              <a:rPr lang="pt-BR" sz="1800" b="1" dirty="0">
                <a:latin typeface="Roboto" panose="02000000000000000000" pitchFamily="2" charset="0"/>
                <a:ea typeface="Roboto" panose="02000000000000000000" pitchFamily="2" charset="0"/>
                <a:cs typeface="Roboto" panose="02000000000000000000" pitchFamily="2" charset="0"/>
              </a:rPr>
              <a:t>Parangolixo luxo</a:t>
            </a:r>
            <a:r>
              <a:rPr lang="pt-BR" sz="1800" dirty="0">
                <a:latin typeface="Roboto" panose="02000000000000000000" pitchFamily="2" charset="0"/>
                <a:ea typeface="Roboto" panose="02000000000000000000" pitchFamily="2" charset="0"/>
                <a:cs typeface="Roboto" panose="02000000000000000000" pitchFamily="2" charset="0"/>
              </a:rPr>
              <a:t>. Ele reuniu todo o lixo que produziu em uma semana e, literalmente, vestindo a sua arte, criou 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Homem-refluxo</a:t>
            </a:r>
            <a:r>
              <a:rPr lang="pt-BR" sz="1800" dirty="0">
                <a:latin typeface="Roboto" panose="02000000000000000000" pitchFamily="2" charset="0"/>
                <a:ea typeface="Roboto" panose="02000000000000000000" pitchFamily="2" charset="0"/>
                <a:cs typeface="Roboto" panose="02000000000000000000" pitchFamily="2" charset="0"/>
              </a:rPr>
              <a:t> (2011).</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Reciclar implica em existir um reprocessamento de materialidades para gerar novas materialidades. Já quando citamos o processo de reutilização de alguma materialidade, não estamos falando em reprocessamento (transformação de matéria), mas em usar uma materialidade ou parte dela na construção de algo novo, aplicando-a em um novo uso, ressignificando ou atribuindo novas funções a ela, que, na arte, são poéticas e estéticas.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Atualmente, também tem aparecido um novo termo: </a:t>
            </a:r>
            <a:r>
              <a:rPr lang="pt-BR" sz="1800" i="1" dirty="0">
                <a:latin typeface="Roboto" panose="02000000000000000000" pitchFamily="2" charset="0"/>
                <a:ea typeface="Roboto" panose="02000000000000000000" pitchFamily="2" charset="0"/>
                <a:cs typeface="Roboto" panose="02000000000000000000" pitchFamily="2" charset="0"/>
              </a:rPr>
              <a:t>upcycling</a:t>
            </a:r>
            <a:r>
              <a:rPr lang="pt-BR" sz="1800" dirty="0">
                <a:latin typeface="Roboto" panose="02000000000000000000" pitchFamily="2" charset="0"/>
                <a:ea typeface="Roboto" panose="02000000000000000000" pitchFamily="2" charset="0"/>
                <a:cs typeface="Roboto" panose="02000000000000000000" pitchFamily="2" charset="0"/>
              </a:rPr>
              <a:t>, termo em inglês sem uma tradução específica. Esse termo faz referência ao processo de criar novos objetos usando materialidades reaproveitadas, podendo ou não atribuir significados diferentes ao uso original da materialidade escolhida.</a:t>
            </a:r>
          </a:p>
        </p:txBody>
      </p:sp>
      <p:pic>
        <p:nvPicPr>
          <p:cNvPr id="7" name="Imagem 6">
            <a:extLst>
              <a:ext uri="{FF2B5EF4-FFF2-40B4-BE49-F238E27FC236}">
                <a16:creationId xmlns:a16="http://schemas.microsoft.com/office/drawing/2014/main" id="{F004843F-F79C-83B5-7363-05257AFE63F2}"/>
              </a:ext>
            </a:extLst>
          </p:cNvPr>
          <p:cNvPicPr>
            <a:picLocks noChangeAspect="1"/>
          </p:cNvPicPr>
          <p:nvPr/>
        </p:nvPicPr>
        <p:blipFill>
          <a:blip r:embed="rId2"/>
          <a:stretch>
            <a:fillRect/>
          </a:stretch>
        </p:blipFill>
        <p:spPr>
          <a:xfrm>
            <a:off x="0" y="1814511"/>
            <a:ext cx="2864498" cy="4694244"/>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25019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D137AB6-2B8B-AAFB-1A1A-71C9C77A6B47}"/>
              </a:ext>
            </a:extLst>
          </p:cNvPr>
          <p:cNvPicPr>
            <a:picLocks noChangeAspect="1"/>
          </p:cNvPicPr>
          <p:nvPr/>
        </p:nvPicPr>
        <p:blipFill>
          <a:blip r:embed="rId2"/>
          <a:stretch>
            <a:fillRect/>
          </a:stretch>
        </p:blipFill>
        <p:spPr>
          <a:xfrm>
            <a:off x="6438953" y="1565009"/>
            <a:ext cx="5753048" cy="4961882"/>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Happening</a:t>
            </a:r>
            <a:r>
              <a:rPr kumimoji="0" lang="pt-BR" sz="3600" b="1" u="none" strike="noStrike" kern="1200" cap="none" spc="0" normalizeH="0" baseline="0" noProof="0" dirty="0">
                <a:ln>
                  <a:noFill/>
                </a:ln>
                <a:solidFill>
                  <a:schemeClr val="accent1"/>
                </a:solidFill>
                <a:effectLst/>
                <a:uLnTx/>
                <a:uFillTx/>
                <a:latin typeface="Posterama"/>
                <a:ea typeface="+mj-ea"/>
                <a:cs typeface="+mj-cs"/>
              </a:rPr>
              <a:t>: cena e interação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Irrequieto e híbrido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6" name="CaixaDeTexto 5">
            <a:extLst>
              <a:ext uri="{FF2B5EF4-FFF2-40B4-BE49-F238E27FC236}">
                <a16:creationId xmlns:a16="http://schemas.microsoft.com/office/drawing/2014/main" id="{B2BA721C-0954-2842-96D7-38C621BC52B6}"/>
              </a:ext>
            </a:extLst>
          </p:cNvPr>
          <p:cNvSpPr txBox="1"/>
          <p:nvPr/>
        </p:nvSpPr>
        <p:spPr>
          <a:xfrm>
            <a:off x="2621903" y="5815235"/>
            <a:ext cx="3645574"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Capa do álbum </a:t>
            </a:r>
            <a:r>
              <a:rPr lang="pt-BR" sz="1600" b="1" dirty="0">
                <a:latin typeface="Roboto" panose="02000000000000000000" pitchFamily="2" charset="0"/>
                <a:ea typeface="Roboto" panose="02000000000000000000" pitchFamily="2" charset="0"/>
                <a:cs typeface="Roboto" panose="02000000000000000000" pitchFamily="2" charset="0"/>
              </a:rPr>
              <a:t>Maritmo</a:t>
            </a:r>
            <a:r>
              <a:rPr lang="pt-BR" sz="1600" dirty="0">
                <a:latin typeface="Roboto" panose="02000000000000000000" pitchFamily="2" charset="0"/>
                <a:ea typeface="Roboto" panose="02000000000000000000" pitchFamily="2" charset="0"/>
                <a:cs typeface="Roboto" panose="02000000000000000000" pitchFamily="2" charset="0"/>
              </a:rPr>
              <a:t> (1997), de Adriana Calcanhotto.</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8341567" y="1336951"/>
            <a:ext cx="3850433"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MARITMO.ADRIANA CALCANHOTTO. GRAVADORA: SONY MUSIC.1997</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651911"/>
            <a:ext cx="5486400"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Adriana Calcanhotto (1965-) vestiu um parangolé em homenagem a Hélio Oiticica, para compor a capa de seu álbum Maritmo (escrito dessa forma, porque é um jogo com as palavras “mar”, “ritmo” e “marítimo”), no qual também gravou a música “Parangolé Pamplona”.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arte transforma as pessoas. Ela própria se transforma; não para; é um fenômeno irrequieto e híbrido (forma de arte que combina diferentes linguagens artísticas e diferentes suportes).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Dessa forma, podemos dizer que a arte ampliou o próprio horizonte, deixando mais flexível o conceito do que é ou não arte.</a:t>
            </a:r>
          </a:p>
        </p:txBody>
      </p:sp>
    </p:spTree>
    <p:extLst>
      <p:ext uri="{BB962C8B-B14F-4D97-AF65-F5344CB8AC3E}">
        <p14:creationId xmlns:p14="http://schemas.microsoft.com/office/powerpoint/2010/main" val="2986464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F0039B9D-38C0-8697-6B34-F4C5DF0EE2F8}"/>
              </a:ext>
            </a:extLst>
          </p:cNvPr>
          <p:cNvPicPr>
            <a:picLocks noChangeAspect="1"/>
          </p:cNvPicPr>
          <p:nvPr/>
        </p:nvPicPr>
        <p:blipFill>
          <a:blip r:embed="rId2"/>
          <a:stretch>
            <a:fillRect/>
          </a:stretch>
        </p:blipFill>
        <p:spPr>
          <a:xfrm>
            <a:off x="0" y="-1975"/>
            <a:ext cx="12192000" cy="6836488"/>
          </a:xfrm>
          <a:prstGeom prst="rect">
            <a:avLst/>
          </a:prstGeom>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CaixaDeTexto 3">
            <a:extLst>
              <a:ext uri="{FF2B5EF4-FFF2-40B4-BE49-F238E27FC236}">
                <a16:creationId xmlns:a16="http://schemas.microsoft.com/office/drawing/2014/main" id="{92A056FF-7CF2-B2FA-2B90-FDF441700C0A}"/>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16" name="CaixaDeTexto 15">
            <a:extLst>
              <a:ext uri="{FF2B5EF4-FFF2-40B4-BE49-F238E27FC236}">
                <a16:creationId xmlns:a16="http://schemas.microsoft.com/office/drawing/2014/main" id="{00303698-E2DF-1E10-7880-4ADC30572502}"/>
              </a:ext>
            </a:extLst>
          </p:cNvPr>
          <p:cNvSpPr txBox="1"/>
          <p:nvPr/>
        </p:nvSpPr>
        <p:spPr>
          <a:xfrm>
            <a:off x="177282" y="128830"/>
            <a:ext cx="6979299" cy="565146"/>
          </a:xfrm>
          <a:prstGeom prst="rect">
            <a:avLst/>
          </a:prstGeom>
          <a:noFill/>
          <a:ln>
            <a:noFill/>
          </a:ln>
          <a:effectLst/>
        </p:spPr>
        <p:txBody>
          <a:bodyPr wrap="square" lIns="0" tIns="36000" rIns="0" bIns="36000">
            <a:spAutoFit/>
          </a:bodyPr>
          <a:lstStyle/>
          <a:p>
            <a:pPr algn="r"/>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Fotografia da chinesa Hou Bo (1924-2017), com duas imagens sobrepostas de apresentação de dançarinos chineses, em Chengdu (China), 2007.</a:t>
            </a:r>
          </a:p>
        </p:txBody>
      </p:sp>
      <p:sp>
        <p:nvSpPr>
          <p:cNvPr id="14" name="CaixaDeTexto 13">
            <a:extLst>
              <a:ext uri="{FF2B5EF4-FFF2-40B4-BE49-F238E27FC236}">
                <a16:creationId xmlns:a16="http://schemas.microsoft.com/office/drawing/2014/main" id="{F66F7F94-C6C5-0FAD-2E7E-DA4466384172}"/>
              </a:ext>
            </a:extLst>
          </p:cNvPr>
          <p:cNvSpPr txBox="1"/>
          <p:nvPr/>
        </p:nvSpPr>
        <p:spPr>
          <a:xfrm rot="16200000">
            <a:off x="-765037" y="5295121"/>
            <a:ext cx="1709834" cy="215444"/>
          </a:xfrm>
          <a:prstGeom prst="rect">
            <a:avLst/>
          </a:prstGeom>
          <a:noFill/>
        </p:spPr>
        <p:txBody>
          <a:bodyPr wrap="square">
            <a:spAutoFit/>
          </a:bodyPr>
          <a:lstStyle/>
          <a:p>
            <a:r>
              <a:rPr lang="pt-BR" sz="800" i="0" u="none" strike="noStrike" baseline="0" dirty="0">
                <a:solidFill>
                  <a:schemeClr val="bg1"/>
                </a:solidFill>
                <a:latin typeface="HelveticaLTStd-BoldCond"/>
              </a:rPr>
              <a:t>JACK.Q/SHUTTERSTOCK.COM</a:t>
            </a:r>
            <a:endParaRPr lang="pt-BR" dirty="0">
              <a:solidFill>
                <a:schemeClr val="bg1"/>
              </a:solidFill>
            </a:endParaRPr>
          </a:p>
        </p:txBody>
      </p:sp>
    </p:spTree>
    <p:extLst>
      <p:ext uri="{BB962C8B-B14F-4D97-AF65-F5344CB8AC3E}">
        <p14:creationId xmlns:p14="http://schemas.microsoft.com/office/powerpoint/2010/main" val="2818953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9194A452-2CFD-79E4-A1F2-1A31E048D013}"/>
              </a:ext>
            </a:extLst>
          </p:cNvPr>
          <p:cNvPicPr>
            <a:picLocks noChangeAspect="1"/>
          </p:cNvPicPr>
          <p:nvPr/>
        </p:nvPicPr>
        <p:blipFill>
          <a:blip r:embed="rId2"/>
          <a:stretch>
            <a:fillRect/>
          </a:stretch>
        </p:blipFill>
        <p:spPr>
          <a:xfrm>
            <a:off x="7669763" y="871847"/>
            <a:ext cx="4522237" cy="5887718"/>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Saltos, passos, quedas e volteios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Dança e movimento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6" name="CaixaDeTexto 5">
            <a:extLst>
              <a:ext uri="{FF2B5EF4-FFF2-40B4-BE49-F238E27FC236}">
                <a16:creationId xmlns:a16="http://schemas.microsoft.com/office/drawing/2014/main" id="{B2BA721C-0954-2842-96D7-38C621BC52B6}"/>
              </a:ext>
            </a:extLst>
          </p:cNvPr>
          <p:cNvSpPr txBox="1"/>
          <p:nvPr/>
        </p:nvSpPr>
        <p:spPr>
          <a:xfrm>
            <a:off x="2884715" y="5815235"/>
            <a:ext cx="4522236"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Cena de Antônio Nóbrega executando um passo do samba, em São Paulo (SP), 2016.</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8341567" y="656403"/>
            <a:ext cx="3850433"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MARITMO.ADRIANA CALCANHOTTO. GRAVADORA: SONY MUSIC.1997</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599" y="1651911"/>
            <a:ext cx="6534540"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Para dançar, as pessoas movimentam-se. Mas será que se trata de qualquer tipo de movimento?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Músico, dançarino e coreógrafo nascido no Recife (PE), Antonio Nóbrega (1952-), com seu olhar poético e cuidadoso a respeito da cultura tradicional brasileira, dá algumas dicas para que a dança seja reconhecida como linguagem. Ele acredita que existem conjuntos de movimentos que constituem o vocabulário da dança, como saltos, quedas, passos, volteios e gestos.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Com base na visão de Antonio Nóbrega, é possível considerar que os estilos de dança forró e samba, por exemplo, possuem um “vocabulário” característico, isto é, um conjunto de movimentos próprios.</a:t>
            </a:r>
          </a:p>
        </p:txBody>
      </p:sp>
    </p:spTree>
    <p:extLst>
      <p:ext uri="{BB962C8B-B14F-4D97-AF65-F5344CB8AC3E}">
        <p14:creationId xmlns:p14="http://schemas.microsoft.com/office/powerpoint/2010/main" val="892749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6968F598-A68E-74B8-D812-DA648A793844}"/>
              </a:ext>
            </a:extLst>
          </p:cNvPr>
          <p:cNvSpPr txBox="1">
            <a:spLocks/>
          </p:cNvSpPr>
          <p:nvPr/>
        </p:nvSpPr>
        <p:spPr>
          <a:xfrm>
            <a:off x="765051" y="382385"/>
            <a:ext cx="7339858" cy="65331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600" b="0" i="0" u="none" strike="noStrike" kern="1200" cap="none" spc="0" normalizeH="0" baseline="0" noProof="0" dirty="0">
                <a:ln>
                  <a:noFill/>
                </a:ln>
                <a:solidFill>
                  <a:schemeClr val="accent1"/>
                </a:solidFill>
                <a:effectLst/>
                <a:uLnTx/>
                <a:uFillTx/>
                <a:latin typeface="Posterama"/>
                <a:ea typeface="+mj-ea"/>
                <a:cs typeface="+mj-cs"/>
              </a:rPr>
              <a:t>UNIDADE 2</a:t>
            </a:r>
          </a:p>
        </p:txBody>
      </p:sp>
      <p:sp>
        <p:nvSpPr>
          <p:cNvPr id="19" name="Espaço Reservado para Rodapé 3">
            <a:extLst>
              <a:ext uri="{FF2B5EF4-FFF2-40B4-BE49-F238E27FC236}">
                <a16:creationId xmlns:a16="http://schemas.microsoft.com/office/drawing/2014/main" id="{D45DA014-24B4-898E-B0F1-FA0A98D8A93B}"/>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20" name="Espaço Reservado para Número de Slide 4">
            <a:extLst>
              <a:ext uri="{FF2B5EF4-FFF2-40B4-BE49-F238E27FC236}">
                <a16:creationId xmlns:a16="http://schemas.microsoft.com/office/drawing/2014/main" id="{D4820357-96C7-52C0-99B9-818D651460F9}"/>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12" name="Espaço Reservado para Conteúdo 2">
            <a:extLst>
              <a:ext uri="{FF2B5EF4-FFF2-40B4-BE49-F238E27FC236}">
                <a16:creationId xmlns:a16="http://schemas.microsoft.com/office/drawing/2014/main" id="{27D3E82E-F5EF-A1B6-934D-1C66BA7FAD34}"/>
              </a:ext>
            </a:extLst>
          </p:cNvPr>
          <p:cNvGraphicFramePr>
            <a:graphicFrameLocks noGrp="1"/>
          </p:cNvGraphicFramePr>
          <p:nvPr>
            <p:ph idx="1"/>
            <p:extLst>
              <p:ext uri="{D42A27DB-BD31-4B8C-83A1-F6EECF244321}">
                <p14:modId xmlns:p14="http://schemas.microsoft.com/office/powerpoint/2010/main" val="2210084835"/>
              </p:ext>
            </p:extLst>
          </p:nvPr>
        </p:nvGraphicFramePr>
        <p:xfrm>
          <a:off x="886408" y="1268965"/>
          <a:ext cx="5036872" cy="4833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Espaço Reservado para Conteúdo 2">
            <a:extLst>
              <a:ext uri="{FF2B5EF4-FFF2-40B4-BE49-F238E27FC236}">
                <a16:creationId xmlns:a16="http://schemas.microsoft.com/office/drawing/2014/main" id="{C2E3B57A-FD78-C306-43F8-200340F3349B}"/>
              </a:ext>
            </a:extLst>
          </p:cNvPr>
          <p:cNvGraphicFramePr>
            <a:graphicFrameLocks/>
          </p:cNvGraphicFramePr>
          <p:nvPr>
            <p:extLst>
              <p:ext uri="{D42A27DB-BD31-4B8C-83A1-F6EECF244321}">
                <p14:modId xmlns:p14="http://schemas.microsoft.com/office/powerpoint/2010/main" val="2594216417"/>
              </p:ext>
            </p:extLst>
          </p:nvPr>
        </p:nvGraphicFramePr>
        <p:xfrm>
          <a:off x="6268722" y="1268965"/>
          <a:ext cx="4792824" cy="48332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1771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A2AF134C-77D1-AF21-76F5-08511452B480}"/>
              </a:ext>
            </a:extLst>
          </p:cNvPr>
          <p:cNvPicPr>
            <a:picLocks noChangeAspect="1"/>
          </p:cNvPicPr>
          <p:nvPr/>
        </p:nvPicPr>
        <p:blipFill>
          <a:blip r:embed="rId2"/>
          <a:stretch>
            <a:fillRect/>
          </a:stretch>
        </p:blipFill>
        <p:spPr>
          <a:xfrm>
            <a:off x="7970608" y="1084343"/>
            <a:ext cx="4221392" cy="4769738"/>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Saltos, passos, quedas e volteios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Movimentos e trocas culturais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6" name="CaixaDeTexto 5">
            <a:extLst>
              <a:ext uri="{FF2B5EF4-FFF2-40B4-BE49-F238E27FC236}">
                <a16:creationId xmlns:a16="http://schemas.microsoft.com/office/drawing/2014/main" id="{B2BA721C-0954-2842-96D7-38C621BC52B6}"/>
              </a:ext>
            </a:extLst>
          </p:cNvPr>
          <p:cNvSpPr txBox="1"/>
          <p:nvPr/>
        </p:nvSpPr>
        <p:spPr>
          <a:xfrm>
            <a:off x="7970608" y="5885435"/>
            <a:ext cx="3964946"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O bailarino Vinicius Santi (1983-) fotografado por Claire Jean, em 2014.</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11224727" y="868899"/>
            <a:ext cx="967273"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CLAIRE JEAN</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599" y="1651911"/>
            <a:ext cx="6873552" cy="464434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universo da dança foi impactado pelas trocas culturais entre os povos e também por novas ideias, com destaque para as que se desenvolveram durante o Modernismo (final do século XIX e início do XX). Naquele período, destacou-se o legado do coreógrafo e dançarino Rudolf Laban (1879-1958), que propôs novas formas de pensar a dança. </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 dança, um movimento com intenção artística tem muitas possibilidades expressivas. Laban identificou e descreveu as qualidades e as características desses movimentos, desde o modo como são realizados e expressados no cotidiano até seu uso artístico e cultural na dança.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Ele identificou duas categorias principais de movimento: a </a:t>
            </a:r>
            <a:r>
              <a:rPr lang="pt-BR" sz="1800" b="1" dirty="0">
                <a:latin typeface="Roboto" panose="02000000000000000000" pitchFamily="2" charset="0"/>
                <a:ea typeface="Roboto" panose="02000000000000000000" pitchFamily="2" charset="0"/>
                <a:cs typeface="Roboto" panose="02000000000000000000" pitchFamily="2" charset="0"/>
              </a:rPr>
              <a:t>ação física</a:t>
            </a:r>
            <a:r>
              <a:rPr lang="pt-BR" sz="1800" dirty="0">
                <a:latin typeface="Roboto" panose="02000000000000000000" pitchFamily="2" charset="0"/>
                <a:ea typeface="Roboto" panose="02000000000000000000" pitchFamily="2" charset="0"/>
                <a:cs typeface="Roboto" panose="02000000000000000000" pitchFamily="2" charset="0"/>
              </a:rPr>
              <a:t>, que se refere aos movimentos feitos de forma mecânica, e a </a:t>
            </a:r>
            <a:r>
              <a:rPr lang="pt-BR" sz="1800" b="1" dirty="0">
                <a:latin typeface="Roboto" panose="02000000000000000000" pitchFamily="2" charset="0"/>
                <a:ea typeface="Roboto" panose="02000000000000000000" pitchFamily="2" charset="0"/>
                <a:cs typeface="Roboto" panose="02000000000000000000" pitchFamily="2" charset="0"/>
              </a:rPr>
              <a:t>ação corporal</a:t>
            </a:r>
            <a:r>
              <a:rPr lang="pt-BR" sz="1800" dirty="0">
                <a:latin typeface="Roboto" panose="02000000000000000000" pitchFamily="2" charset="0"/>
                <a:ea typeface="Roboto" panose="02000000000000000000" pitchFamily="2" charset="0"/>
                <a:cs typeface="Roboto" panose="02000000000000000000" pitchFamily="2" charset="0"/>
              </a:rPr>
              <a:t>, que é relacionada tanto aos aspectos físicos quanto ao racional e emocional.</a:t>
            </a:r>
          </a:p>
        </p:txBody>
      </p:sp>
    </p:spTree>
    <p:extLst>
      <p:ext uri="{BB962C8B-B14F-4D97-AF65-F5344CB8AC3E}">
        <p14:creationId xmlns:p14="http://schemas.microsoft.com/office/powerpoint/2010/main" val="864633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Saltos, passos, quedas e volteios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Fatores de movimento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597" y="1606648"/>
            <a:ext cx="10972799" cy="683264"/>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Rudolf Laban estabeleceu alguns parâmetros de ações que podem ser realizados pelo esforço do corpo e os dividiu em quatro categorias, as quais nomeou </a:t>
            </a:r>
            <a:r>
              <a:rPr lang="pt-BR" sz="1800" b="1" dirty="0">
                <a:latin typeface="Roboto" panose="02000000000000000000" pitchFamily="2" charset="0"/>
                <a:ea typeface="Roboto" panose="02000000000000000000" pitchFamily="2" charset="0"/>
                <a:cs typeface="Roboto" panose="02000000000000000000" pitchFamily="2" charset="0"/>
              </a:rPr>
              <a:t>fatores de movimento</a:t>
            </a:r>
            <a:r>
              <a:rPr lang="pt-BR" sz="1800" dirty="0">
                <a:latin typeface="Roboto" panose="02000000000000000000" pitchFamily="2" charset="0"/>
                <a:ea typeface="Roboto" panose="02000000000000000000" pitchFamily="2" charset="0"/>
                <a:cs typeface="Roboto" panose="02000000000000000000" pitchFamily="2" charset="0"/>
              </a:rPr>
              <a:t>.</a:t>
            </a:r>
          </a:p>
        </p:txBody>
      </p:sp>
      <p:pic>
        <p:nvPicPr>
          <p:cNvPr id="8" name="Imagem 7">
            <a:extLst>
              <a:ext uri="{FF2B5EF4-FFF2-40B4-BE49-F238E27FC236}">
                <a16:creationId xmlns:a16="http://schemas.microsoft.com/office/drawing/2014/main" id="{73F3A1E2-AAE2-92C0-3373-8272B78DCB97}"/>
              </a:ext>
            </a:extLst>
          </p:cNvPr>
          <p:cNvPicPr>
            <a:picLocks noChangeAspect="1"/>
          </p:cNvPicPr>
          <p:nvPr/>
        </p:nvPicPr>
        <p:blipFill>
          <a:blip r:embed="rId2"/>
          <a:stretch>
            <a:fillRect/>
          </a:stretch>
        </p:blipFill>
        <p:spPr>
          <a:xfrm>
            <a:off x="632233" y="2428241"/>
            <a:ext cx="10942966" cy="362711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50611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BAAAB8F0-6EF0-39A8-ACDE-5978A2DD5676}"/>
              </a:ext>
            </a:extLst>
          </p:cNvPr>
          <p:cNvPicPr>
            <a:picLocks noChangeAspect="1"/>
          </p:cNvPicPr>
          <p:nvPr/>
        </p:nvPicPr>
        <p:blipFill>
          <a:blip r:embed="rId2"/>
          <a:stretch>
            <a:fillRect/>
          </a:stretch>
        </p:blipFill>
        <p:spPr>
          <a:xfrm>
            <a:off x="0" y="2092960"/>
            <a:ext cx="6003932" cy="4415795"/>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Saltos, passos, quedas e volteios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 minha, a sua, a nossa dança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391472" y="1227591"/>
            <a:ext cx="5190924"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Um passo, mais um passinho e, assim, são criados os movimentos dançados, gestos na coreografia. Ritmo e pulso bem marcados. Na espontaneidade das ruas, no meio do povo, sempre pode surgir algo de novo. A dança e a cultura jovem sempre estiveram juntas.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sentimento de pertencimento é a sensação de estar incluído a um contexto ou grupo. O pertencimento cultural é quando se sente a cultura reverberando em criações, participações e valorizações de nossas identidades, ancestralidades e afetos.</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6315272" y="5204505"/>
            <a:ext cx="5470328" cy="1057588"/>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do documentário </a:t>
            </a:r>
            <a:r>
              <a:rPr lang="pt-BR" sz="1600" b="1" dirty="0">
                <a:latin typeface="Roboto" panose="02000000000000000000" pitchFamily="2" charset="0"/>
                <a:ea typeface="Roboto" panose="02000000000000000000" pitchFamily="2" charset="0"/>
                <a:cs typeface="Roboto" panose="02000000000000000000" pitchFamily="2" charset="0"/>
              </a:rPr>
              <a:t>A batalha do passinho</a:t>
            </a:r>
            <a:r>
              <a:rPr lang="pt-BR" sz="1600" dirty="0">
                <a:latin typeface="Roboto" panose="02000000000000000000" pitchFamily="2" charset="0"/>
                <a:ea typeface="Roboto" panose="02000000000000000000" pitchFamily="2" charset="0"/>
                <a:cs typeface="Roboto" panose="02000000000000000000" pitchFamily="2" charset="0"/>
              </a:rPr>
              <a:t>, de Emílio Domingos (1972-), vencedor do prêmio de Melhor Filme Longa-Metragem da Mostra Novos Rumos do Festival do Rio, no Rio de Janeiro (RJ), em 2012.</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0" y="1853736"/>
            <a:ext cx="1658620"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JOÃO XAVI/OSMOSE FILMES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9672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DFEB899-5A4C-188F-0497-2F0027FE22E4}"/>
              </a:ext>
            </a:extLst>
          </p:cNvPr>
          <p:cNvPicPr>
            <a:picLocks noChangeAspect="1"/>
          </p:cNvPicPr>
          <p:nvPr/>
        </p:nvPicPr>
        <p:blipFill>
          <a:blip r:embed="rId2"/>
          <a:stretch>
            <a:fillRect/>
          </a:stretch>
        </p:blipFill>
        <p:spPr>
          <a:xfrm>
            <a:off x="6035041" y="1448279"/>
            <a:ext cx="6156959" cy="5107277"/>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Saltos, passos, quedas e volteios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5313679"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Movimentos na cultura quilombola</a:t>
            </a: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586754"/>
            <a:ext cx="5080000"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Pelo Brasil, há comunidades quilombolas que mantêm seus cantos e danças tradicionais.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São grupos remanescentes das comunidades dos antigos quilombos, que, em sua trajetória histórica, mantêm viva a luta antirracista e a resistência cultural, preservando suas tradições e valorizando suas ancestralidades africana e afrodescendente. Contudo, cada comunidade quilombola tem sua própria história e suas tradições culturais; porém, todas formam uma rica e diversa cultura.</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345907" y="5812994"/>
            <a:ext cx="5470328"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Cena do grupo Samba de Roda do Quilombo, cujas</a:t>
            </a:r>
          </a:p>
          <a:p>
            <a:pPr algn="r"/>
            <a:r>
              <a:rPr lang="pt-BR" sz="1600" dirty="0">
                <a:latin typeface="Roboto" panose="02000000000000000000" pitchFamily="2" charset="0"/>
                <a:ea typeface="Roboto" panose="02000000000000000000" pitchFamily="2" charset="0"/>
                <a:cs typeface="Roboto" panose="02000000000000000000" pitchFamily="2" charset="0"/>
              </a:rPr>
              <a:t>integrantes dançam livremente. Laranjeiras (SE), 2013.</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7919440" y="1222675"/>
            <a:ext cx="4272560"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MARCO ANTONIO SÁ/PULSAR IMAGENS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22981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Saltos, passos, quedas e volteios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Exploração do movimento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1" y="1778043"/>
            <a:ext cx="5486400"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fluência mostra como os movimentos estão integrados e como eles progridem. Michael Jackson executava, em suas danças coreografadas, uma série de movimentos controlados.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Para pressionar, usa-se o peso firme, pois com leveza não seria possível fazer pressão. A ação de pressionar é contínua; portanto, o tempo é sustentado. Em resumo, quando </a:t>
            </a:r>
            <a:r>
              <a:rPr lang="pt-BR" sz="1800" b="1" dirty="0">
                <a:latin typeface="Roboto" panose="02000000000000000000" pitchFamily="2" charset="0"/>
                <a:ea typeface="Roboto" panose="02000000000000000000" pitchFamily="2" charset="0"/>
                <a:cs typeface="Roboto" panose="02000000000000000000" pitchFamily="2" charset="0"/>
              </a:rPr>
              <a:t>pressionamos</a:t>
            </a:r>
            <a:r>
              <a:rPr lang="pt-BR" sz="1800" dirty="0">
                <a:latin typeface="Roboto" panose="02000000000000000000" pitchFamily="2" charset="0"/>
                <a:ea typeface="Roboto" panose="02000000000000000000" pitchFamily="2" charset="0"/>
                <a:cs typeface="Roboto" panose="02000000000000000000" pitchFamily="2" charset="0"/>
              </a:rPr>
              <a:t>, a qualidade de </a:t>
            </a:r>
            <a:r>
              <a:rPr lang="pt-BR" sz="1800" b="1" dirty="0">
                <a:latin typeface="Roboto" panose="02000000000000000000" pitchFamily="2" charset="0"/>
                <a:ea typeface="Roboto" panose="02000000000000000000" pitchFamily="2" charset="0"/>
                <a:cs typeface="Roboto" panose="02000000000000000000" pitchFamily="2" charset="0"/>
              </a:rPr>
              <a:t>espaço</a:t>
            </a:r>
            <a:r>
              <a:rPr lang="pt-BR" sz="1800" dirty="0">
                <a:latin typeface="Roboto" panose="02000000000000000000" pitchFamily="2" charset="0"/>
                <a:ea typeface="Roboto" panose="02000000000000000000" pitchFamily="2" charset="0"/>
                <a:cs typeface="Roboto" panose="02000000000000000000" pitchFamily="2" charset="0"/>
              </a:rPr>
              <a:t> é direta, o </a:t>
            </a:r>
            <a:r>
              <a:rPr lang="pt-BR" sz="1800" b="1" dirty="0">
                <a:latin typeface="Roboto" panose="02000000000000000000" pitchFamily="2" charset="0"/>
                <a:ea typeface="Roboto" panose="02000000000000000000" pitchFamily="2" charset="0"/>
                <a:cs typeface="Roboto" panose="02000000000000000000" pitchFamily="2" charset="0"/>
              </a:rPr>
              <a:t>peso</a:t>
            </a:r>
            <a:r>
              <a:rPr lang="pt-BR" sz="1800" dirty="0">
                <a:latin typeface="Roboto" panose="02000000000000000000" pitchFamily="2" charset="0"/>
                <a:ea typeface="Roboto" panose="02000000000000000000" pitchFamily="2" charset="0"/>
                <a:cs typeface="Roboto" panose="02000000000000000000" pitchFamily="2" charset="0"/>
              </a:rPr>
              <a:t> é firme, e o </a:t>
            </a:r>
            <a:r>
              <a:rPr lang="pt-BR" sz="1800" b="1" dirty="0">
                <a:latin typeface="Roboto" panose="02000000000000000000" pitchFamily="2" charset="0"/>
                <a:ea typeface="Roboto" panose="02000000000000000000" pitchFamily="2" charset="0"/>
                <a:cs typeface="Roboto" panose="02000000000000000000" pitchFamily="2" charset="0"/>
              </a:rPr>
              <a:t>tempo</a:t>
            </a:r>
            <a:r>
              <a:rPr lang="pt-BR" sz="1800" dirty="0">
                <a:latin typeface="Roboto" panose="02000000000000000000" pitchFamily="2" charset="0"/>
                <a:ea typeface="Roboto" panose="02000000000000000000" pitchFamily="2" charset="0"/>
                <a:cs typeface="Roboto" panose="02000000000000000000" pitchFamily="2" charset="0"/>
              </a:rPr>
              <a:t>, sustentado. Combinando esses três fatores de movimento, teremos oito </a:t>
            </a:r>
            <a:r>
              <a:rPr lang="pt-BR" sz="1800" b="1" dirty="0">
                <a:latin typeface="Roboto" panose="02000000000000000000" pitchFamily="2" charset="0"/>
                <a:ea typeface="Roboto" panose="02000000000000000000" pitchFamily="2" charset="0"/>
                <a:cs typeface="Roboto" panose="02000000000000000000" pitchFamily="2" charset="0"/>
              </a:rPr>
              <a:t>ações básicas</a:t>
            </a:r>
            <a:r>
              <a:rPr lang="pt-BR" sz="1800" dirty="0">
                <a:latin typeface="Roboto" panose="02000000000000000000" pitchFamily="2" charset="0"/>
                <a:ea typeface="Roboto" panose="02000000000000000000" pitchFamily="2" charset="0"/>
                <a:cs typeface="Roboto" panose="02000000000000000000" pitchFamily="2" charset="0"/>
              </a:rPr>
              <a:t>: torcer, pressionar, chicotear, socar, flutuar, deslizar, pontuar e sacudir.</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6624320" y="5531088"/>
            <a:ext cx="5090160" cy="811367"/>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Jovem recria as poses e os passos de dança que marcaram a carreira do compositor, cantor e dançarino estadunidense Michael Jackson (1958-2009).</a:t>
            </a:r>
          </a:p>
        </p:txBody>
      </p:sp>
      <p:sp>
        <p:nvSpPr>
          <p:cNvPr id="15" name="CaixaDeTexto 14">
            <a:extLst>
              <a:ext uri="{FF2B5EF4-FFF2-40B4-BE49-F238E27FC236}">
                <a16:creationId xmlns:a16="http://schemas.microsoft.com/office/drawing/2014/main" id="{C6110063-A30D-9E3A-1B7D-7AB4EDDC9D16}"/>
              </a:ext>
            </a:extLst>
          </p:cNvPr>
          <p:cNvSpPr txBox="1"/>
          <p:nvPr/>
        </p:nvSpPr>
        <p:spPr>
          <a:xfrm rot="16200000">
            <a:off x="10938680" y="2698344"/>
            <a:ext cx="1985720"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OSTILL/SHUTTERSTOCK.COM</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4D38A3FF-CF19-C214-68BE-C0A6164F9FEF}"/>
              </a:ext>
            </a:extLst>
          </p:cNvPr>
          <p:cNvPicPr>
            <a:picLocks noChangeAspect="1"/>
          </p:cNvPicPr>
          <p:nvPr/>
        </p:nvPicPr>
        <p:blipFill>
          <a:blip r:embed="rId2"/>
          <a:stretch>
            <a:fillRect/>
          </a:stretch>
        </p:blipFill>
        <p:spPr>
          <a:xfrm>
            <a:off x="6654800" y="1914041"/>
            <a:ext cx="2597820" cy="3509821"/>
          </a:xfrm>
          <a:prstGeom prst="rect">
            <a:avLst/>
          </a:prstGeom>
          <a:ln w="3175">
            <a:solidFill>
              <a:schemeClr val="tx1"/>
            </a:solidFill>
          </a:ln>
          <a:effectLst>
            <a:outerShdw blurRad="50800" dist="38100" dir="2700000" algn="tl" rotWithShape="0">
              <a:prstClr val="black">
                <a:alpha val="40000"/>
              </a:prstClr>
            </a:outerShdw>
          </a:effectLst>
        </p:spPr>
      </p:pic>
      <p:pic>
        <p:nvPicPr>
          <p:cNvPr id="13" name="Imagem 12">
            <a:extLst>
              <a:ext uri="{FF2B5EF4-FFF2-40B4-BE49-F238E27FC236}">
                <a16:creationId xmlns:a16="http://schemas.microsoft.com/office/drawing/2014/main" id="{8419D4ED-9837-6786-BF27-8FF016EC7573}"/>
              </a:ext>
            </a:extLst>
          </p:cNvPr>
          <p:cNvPicPr>
            <a:picLocks noChangeAspect="1"/>
          </p:cNvPicPr>
          <p:nvPr/>
        </p:nvPicPr>
        <p:blipFill>
          <a:blip r:embed="rId3"/>
          <a:stretch>
            <a:fillRect/>
          </a:stretch>
        </p:blipFill>
        <p:spPr>
          <a:xfrm>
            <a:off x="9365118" y="1914041"/>
            <a:ext cx="2448844" cy="3509821"/>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2012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A68620C-3D3B-13AA-500B-B50D27FDB75E}"/>
              </a:ext>
            </a:extLst>
          </p:cNvPr>
          <p:cNvPicPr>
            <a:picLocks noChangeAspect="1"/>
          </p:cNvPicPr>
          <p:nvPr/>
        </p:nvPicPr>
        <p:blipFill>
          <a:blip r:embed="rId2"/>
          <a:stretch>
            <a:fillRect/>
          </a:stretch>
        </p:blipFill>
        <p:spPr>
          <a:xfrm>
            <a:off x="8648700" y="4720"/>
            <a:ext cx="3543300" cy="6667500"/>
          </a:xfrm>
          <a:prstGeom prst="rect">
            <a:avLst/>
          </a:prstGeom>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Dança de pensamentos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Dança e butô</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24840" y="1775182"/>
            <a:ext cx="7711440"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professora e crítica de dança Helena Katz (1964-) defende uma interessante ideia: a dança é o pensamento do corpo! Segundo essa ideia, a dança é uma linguagem que tem seus próprios códigos; portanto, nela existe uma linguagem corporal, uma “língua que a dança fala”. </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a:t>
            </a:r>
            <a:r>
              <a:rPr lang="pt-BR" sz="1800" b="1" dirty="0">
                <a:latin typeface="Roboto" panose="02000000000000000000" pitchFamily="2" charset="0"/>
                <a:ea typeface="Roboto" panose="02000000000000000000" pitchFamily="2" charset="0"/>
                <a:cs typeface="Roboto" panose="02000000000000000000" pitchFamily="2" charset="0"/>
              </a:rPr>
              <a:t>butô</a:t>
            </a:r>
            <a:r>
              <a:rPr lang="pt-BR" sz="1800" dirty="0">
                <a:latin typeface="Roboto" panose="02000000000000000000" pitchFamily="2" charset="0"/>
                <a:ea typeface="Roboto" panose="02000000000000000000" pitchFamily="2" charset="0"/>
                <a:cs typeface="Roboto" panose="02000000000000000000" pitchFamily="2" charset="0"/>
              </a:rPr>
              <a:t>, dança japonesa que emergiu após a Segunda Guerra Mundial (1939-1945), contém uma preocupação filosófica que se transforma em dança. Essa palavra, composta pelos ideogramas japoneses </a:t>
            </a:r>
            <a:r>
              <a:rPr lang="pt-BR" sz="1800" i="1" dirty="0">
                <a:latin typeface="Roboto" panose="02000000000000000000" pitchFamily="2" charset="0"/>
                <a:ea typeface="Roboto" panose="02000000000000000000" pitchFamily="2" charset="0"/>
                <a:cs typeface="Roboto" panose="02000000000000000000" pitchFamily="2" charset="0"/>
              </a:rPr>
              <a:t>bu</a:t>
            </a:r>
            <a:r>
              <a:rPr lang="pt-BR" sz="1800" dirty="0">
                <a:latin typeface="Roboto" panose="02000000000000000000" pitchFamily="2" charset="0"/>
                <a:ea typeface="Roboto" panose="02000000000000000000" pitchFamily="2" charset="0"/>
                <a:cs typeface="Roboto" panose="02000000000000000000" pitchFamily="2" charset="0"/>
              </a:rPr>
              <a:t> (dança) e </a:t>
            </a:r>
            <a:r>
              <a:rPr lang="pt-BR" sz="1800" i="1" dirty="0">
                <a:latin typeface="Roboto" panose="02000000000000000000" pitchFamily="2" charset="0"/>
                <a:ea typeface="Roboto" panose="02000000000000000000" pitchFamily="2" charset="0"/>
                <a:cs typeface="Roboto" panose="02000000000000000000" pitchFamily="2" charset="0"/>
              </a:rPr>
              <a:t>tô</a:t>
            </a:r>
            <a:r>
              <a:rPr lang="pt-BR" sz="1800" dirty="0">
                <a:latin typeface="Roboto" panose="02000000000000000000" pitchFamily="2" charset="0"/>
                <a:ea typeface="Roboto" panose="02000000000000000000" pitchFamily="2" charset="0"/>
                <a:cs typeface="Roboto" panose="02000000000000000000" pitchFamily="2" charset="0"/>
              </a:rPr>
              <a:t> (bater o pé, andar pesadamente), traz ideias que ganham expressão em uma forma artística, mas que não abrange os passos convencionais de dança. O butô e as criações do dançarino e coreógrafo japonês Kazuo Ohno (1906-2010) são exemplos legítimos de que a dança é a expressão do corpo e uma forma de exprimir ideias e sentimentos.</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4480560" y="5755181"/>
            <a:ext cx="3942080"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Cena de Kazuo Ohno dançando no Festival d'Avignon, em Avignon (França), 1990.</a:t>
            </a:r>
          </a:p>
        </p:txBody>
      </p:sp>
      <p:sp>
        <p:nvSpPr>
          <p:cNvPr id="15" name="CaixaDeTexto 14">
            <a:extLst>
              <a:ext uri="{FF2B5EF4-FFF2-40B4-BE49-F238E27FC236}">
                <a16:creationId xmlns:a16="http://schemas.microsoft.com/office/drawing/2014/main" id="{C6110063-A30D-9E3A-1B7D-7AB4EDDC9D16}"/>
              </a:ext>
            </a:extLst>
          </p:cNvPr>
          <p:cNvSpPr txBox="1"/>
          <p:nvPr/>
        </p:nvSpPr>
        <p:spPr>
          <a:xfrm rot="16200000">
            <a:off x="10918360" y="2688184"/>
            <a:ext cx="1985720"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OSTILL/SHUTTERSTOCK.COM</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83D73335-C5D7-D289-C2B3-C23C5D75DF49}"/>
              </a:ext>
            </a:extLst>
          </p:cNvPr>
          <p:cNvSpPr txBox="1"/>
          <p:nvPr/>
        </p:nvSpPr>
        <p:spPr>
          <a:xfrm rot="16200000">
            <a:off x="10173941" y="4006044"/>
            <a:ext cx="3842740" cy="220680"/>
          </a:xfrm>
          <a:prstGeom prst="rect">
            <a:avLst/>
          </a:prstGeom>
          <a:noFill/>
        </p:spPr>
        <p:txBody>
          <a:bodyPr wrap="square">
            <a:spAutoFit/>
          </a:bodyPr>
          <a:lstStyle/>
          <a:p>
            <a:r>
              <a:rPr lang="pt-BR" sz="800" b="0" i="0" u="none" strike="noStrike" baseline="0" dirty="0">
                <a:solidFill>
                  <a:schemeClr val="bg1"/>
                </a:solidFill>
                <a:latin typeface="Roboto" panose="02000000000000000000" pitchFamily="2" charset="0"/>
                <a:ea typeface="Roboto" panose="02000000000000000000" pitchFamily="2" charset="0"/>
                <a:cs typeface="Roboto" panose="02000000000000000000" pitchFamily="2" charset="0"/>
              </a:rPr>
              <a:t>PASCAL VICTOR/ARTCOMPRESS/BRIDGEMAN IMAGES/FOTOARENA</a:t>
            </a:r>
            <a:endParaRPr lang="pt-BR"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87239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Dança de pensamentos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i="1" dirty="0">
                <a:solidFill>
                  <a:schemeClr val="accent1"/>
                </a:solidFill>
                <a:latin typeface="Posterama" panose="020B0504020200020000" pitchFamily="34" charset="0"/>
                <a:cs typeface="Posterama" panose="020B0504020200020000" pitchFamily="34" charset="0"/>
              </a:rPr>
              <a:t>Funk </a:t>
            </a:r>
            <a:r>
              <a:rPr lang="pt-BR" sz="2400" dirty="0">
                <a:solidFill>
                  <a:schemeClr val="accent1"/>
                </a:solidFill>
                <a:latin typeface="Posterama" panose="020B0504020200020000" pitchFamily="34" charset="0"/>
                <a:cs typeface="Posterama" panose="020B0504020200020000" pitchFamily="34" charset="0"/>
              </a:rPr>
              <a:t>Brasil</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5830011" y="1180031"/>
            <a:ext cx="5865682"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a:t>
            </a:r>
            <a:r>
              <a:rPr lang="pt-BR" sz="1800" i="1" dirty="0">
                <a:latin typeface="Roboto" panose="02000000000000000000" pitchFamily="2" charset="0"/>
                <a:ea typeface="Roboto" panose="02000000000000000000" pitchFamily="2" charset="0"/>
                <a:cs typeface="Roboto" panose="02000000000000000000" pitchFamily="2" charset="0"/>
              </a:rPr>
              <a:t>funk</a:t>
            </a:r>
            <a:r>
              <a:rPr lang="pt-BR" sz="1800" dirty="0">
                <a:latin typeface="Roboto" panose="02000000000000000000" pitchFamily="2" charset="0"/>
                <a:ea typeface="Roboto" panose="02000000000000000000" pitchFamily="2" charset="0"/>
                <a:cs typeface="Roboto" panose="02000000000000000000" pitchFamily="2" charset="0"/>
              </a:rPr>
              <a:t> brasileiro é um fenômeno cultural que nasceu nas comunidades dos morros do Rio de Janeiro (por isso, inicialmente, foi chamado de </a:t>
            </a:r>
            <a:r>
              <a:rPr lang="pt-BR" sz="1800" i="1" dirty="0">
                <a:latin typeface="Roboto" panose="02000000000000000000" pitchFamily="2" charset="0"/>
                <a:ea typeface="Roboto" panose="02000000000000000000" pitchFamily="2" charset="0"/>
                <a:cs typeface="Roboto" panose="02000000000000000000" pitchFamily="2" charset="0"/>
              </a:rPr>
              <a:t>funk</a:t>
            </a:r>
            <a:r>
              <a:rPr lang="pt-BR" sz="1800" dirty="0">
                <a:latin typeface="Roboto" panose="02000000000000000000" pitchFamily="2" charset="0"/>
                <a:ea typeface="Roboto" panose="02000000000000000000" pitchFamily="2" charset="0"/>
                <a:cs typeface="Roboto" panose="02000000000000000000" pitchFamily="2" charset="0"/>
              </a:rPr>
              <a:t> carioca) e, ao longo dos anos, foi conquistando cada vez mais espaço em todo o país e nos mais diferentes contextos.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Se o </a:t>
            </a:r>
            <a:r>
              <a:rPr lang="pt-BR" sz="1800" i="1" dirty="0">
                <a:latin typeface="Roboto" panose="02000000000000000000" pitchFamily="2" charset="0"/>
                <a:ea typeface="Roboto" panose="02000000000000000000" pitchFamily="2" charset="0"/>
                <a:cs typeface="Roboto" panose="02000000000000000000" pitchFamily="2" charset="0"/>
              </a:rPr>
              <a:t>funk</a:t>
            </a:r>
            <a:r>
              <a:rPr lang="pt-BR" sz="1800" dirty="0">
                <a:latin typeface="Roboto" panose="02000000000000000000" pitchFamily="2" charset="0"/>
                <a:ea typeface="Roboto" panose="02000000000000000000" pitchFamily="2" charset="0"/>
                <a:cs typeface="Roboto" panose="02000000000000000000" pitchFamily="2" charset="0"/>
              </a:rPr>
              <a:t> brasileiro for comparado com a sonoridade e a dança do </a:t>
            </a:r>
            <a:r>
              <a:rPr lang="pt-BR" sz="1800" i="1" dirty="0">
                <a:latin typeface="Roboto" panose="02000000000000000000" pitchFamily="2" charset="0"/>
                <a:ea typeface="Roboto" panose="02000000000000000000" pitchFamily="2" charset="0"/>
                <a:cs typeface="Roboto" panose="02000000000000000000" pitchFamily="2" charset="0"/>
              </a:rPr>
              <a:t>funk</a:t>
            </a:r>
            <a:r>
              <a:rPr lang="pt-BR" sz="1800" dirty="0">
                <a:latin typeface="Roboto" panose="02000000000000000000" pitchFamily="2" charset="0"/>
                <a:ea typeface="Roboto" panose="02000000000000000000" pitchFamily="2" charset="0"/>
                <a:cs typeface="Roboto" panose="02000000000000000000" pitchFamily="2" charset="0"/>
              </a:rPr>
              <a:t> surgido nos Estados Unidos na década de 1960, mal dá para reconhecer qualquer ligação entre eles. O som original do </a:t>
            </a:r>
            <a:r>
              <a:rPr lang="pt-BR" sz="1800" i="1" dirty="0">
                <a:latin typeface="Roboto" panose="02000000000000000000" pitchFamily="2" charset="0"/>
                <a:ea typeface="Roboto" panose="02000000000000000000" pitchFamily="2" charset="0"/>
                <a:cs typeface="Roboto" panose="02000000000000000000" pitchFamily="2" charset="0"/>
              </a:rPr>
              <a:t>funk</a:t>
            </a:r>
            <a:r>
              <a:rPr lang="pt-BR" sz="1800" dirty="0">
                <a:latin typeface="Roboto" panose="02000000000000000000" pitchFamily="2" charset="0"/>
                <a:ea typeface="Roboto" panose="02000000000000000000" pitchFamily="2" charset="0"/>
                <a:cs typeface="Roboto" panose="02000000000000000000" pitchFamily="2" charset="0"/>
              </a:rPr>
              <a:t> estadunidense foi gradativamente cedendo espaço às batidas do </a:t>
            </a:r>
            <a:r>
              <a:rPr lang="pt-BR" sz="1800" i="1" dirty="0">
                <a:latin typeface="Roboto" panose="02000000000000000000" pitchFamily="2" charset="0"/>
                <a:ea typeface="Roboto" panose="02000000000000000000" pitchFamily="2" charset="0"/>
                <a:cs typeface="Roboto" panose="02000000000000000000" pitchFamily="2" charset="0"/>
              </a:rPr>
              <a:t>hip-hop</a:t>
            </a:r>
            <a:r>
              <a:rPr lang="pt-BR" sz="1800" dirty="0">
                <a:latin typeface="Roboto" panose="02000000000000000000" pitchFamily="2" charset="0"/>
                <a:ea typeface="Roboto" panose="02000000000000000000" pitchFamily="2" charset="0"/>
                <a:cs typeface="Roboto" panose="02000000000000000000" pitchFamily="2" charset="0"/>
              </a:rPr>
              <a:t>. Ao som de um ritmo marcado, os </a:t>
            </a:r>
            <a:r>
              <a:rPr lang="pt-BR" sz="1800" i="1" dirty="0">
                <a:latin typeface="Roboto" panose="02000000000000000000" pitchFamily="2" charset="0"/>
                <a:ea typeface="Roboto" panose="02000000000000000000" pitchFamily="2" charset="0"/>
                <a:cs typeface="Roboto" panose="02000000000000000000" pitchFamily="2" charset="0"/>
              </a:rPr>
              <a:t>MCs</a:t>
            </a:r>
            <a:r>
              <a:rPr lang="pt-BR" sz="1800" dirty="0">
                <a:latin typeface="Roboto" panose="02000000000000000000" pitchFamily="2" charset="0"/>
                <a:ea typeface="Roboto" panose="02000000000000000000" pitchFamily="2" charset="0"/>
                <a:cs typeface="Roboto" panose="02000000000000000000" pitchFamily="2" charset="0"/>
              </a:rPr>
              <a:t> (abreviatura do inglês </a:t>
            </a:r>
            <a:r>
              <a:rPr lang="pt-BR" sz="1800" i="1" dirty="0">
                <a:latin typeface="Roboto" panose="02000000000000000000" pitchFamily="2" charset="0"/>
                <a:ea typeface="Roboto" panose="02000000000000000000" pitchFamily="2" charset="0"/>
                <a:cs typeface="Roboto" panose="02000000000000000000" pitchFamily="2" charset="0"/>
              </a:rPr>
              <a:t>master of cerimonies</a:t>
            </a:r>
            <a:r>
              <a:rPr lang="pt-BR" sz="1800" dirty="0">
                <a:latin typeface="Roboto" panose="02000000000000000000" pitchFamily="2" charset="0"/>
                <a:ea typeface="Roboto" panose="02000000000000000000" pitchFamily="2" charset="0"/>
                <a:cs typeface="Roboto" panose="02000000000000000000" pitchFamily="2" charset="0"/>
              </a:rPr>
              <a:t> – mestre de cerimônias, em português) “desfilavam” suas próprias letras e sons.</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5758891" y="5927185"/>
            <a:ext cx="5865681" cy="318924"/>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da </a:t>
            </a:r>
            <a:r>
              <a:rPr lang="pt-BR" sz="1600" i="1" dirty="0">
                <a:latin typeface="Roboto" panose="02000000000000000000" pitchFamily="2" charset="0"/>
                <a:ea typeface="Roboto" panose="02000000000000000000" pitchFamily="2" charset="0"/>
                <a:cs typeface="Roboto" panose="02000000000000000000" pitchFamily="2" charset="0"/>
              </a:rPr>
              <a:t>DJ</a:t>
            </a:r>
            <a:r>
              <a:rPr lang="pt-BR" sz="1600" dirty="0">
                <a:latin typeface="Roboto" panose="02000000000000000000" pitchFamily="2" charset="0"/>
                <a:ea typeface="Roboto" panose="02000000000000000000" pitchFamily="2" charset="0"/>
                <a:cs typeface="Roboto" panose="02000000000000000000" pitchFamily="2" charset="0"/>
              </a:rPr>
              <a:t> Brum mixando sons em Florianópolis (SC), 2019.</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0" y="1469163"/>
            <a:ext cx="2747006"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NARCISIO TENÓRIO</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14" name="Imagem 13">
            <a:extLst>
              <a:ext uri="{FF2B5EF4-FFF2-40B4-BE49-F238E27FC236}">
                <a16:creationId xmlns:a16="http://schemas.microsoft.com/office/drawing/2014/main" id="{4F677C33-76E2-5B76-9930-AE72E9B8D59F}"/>
              </a:ext>
            </a:extLst>
          </p:cNvPr>
          <p:cNvPicPr>
            <a:picLocks noChangeAspect="1"/>
          </p:cNvPicPr>
          <p:nvPr/>
        </p:nvPicPr>
        <p:blipFill>
          <a:blip r:embed="rId2"/>
          <a:stretch>
            <a:fillRect/>
          </a:stretch>
        </p:blipFill>
        <p:spPr>
          <a:xfrm>
            <a:off x="0" y="1704031"/>
            <a:ext cx="5566577" cy="4833834"/>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731123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E874748-64EC-29CC-35C5-1264A9A2CC46}"/>
              </a:ext>
            </a:extLst>
          </p:cNvPr>
          <p:cNvPicPr>
            <a:picLocks noChangeAspect="1"/>
          </p:cNvPicPr>
          <p:nvPr/>
        </p:nvPicPr>
        <p:blipFill>
          <a:blip r:embed="rId2"/>
          <a:stretch>
            <a:fillRect/>
          </a:stretch>
        </p:blipFill>
        <p:spPr>
          <a:xfrm>
            <a:off x="6278883" y="1498025"/>
            <a:ext cx="5936928" cy="5010730"/>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Dança de pensamentos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Ausência do igual</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355599" y="1531802"/>
            <a:ext cx="5557519"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dançarino e coreógrafo Marcos Abranches (1977-) mescla movimentos precisos a movimentos oscilantes na sua dança. Em sua carreira, já fez apresentações em conjunto, em dupla e solo.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artista teve paralisia cerebral em decorrência de circunstâncias de seu nascimento, o que lhe ocasiona problemas motores até hoje. Conseguiu andar apenas aos 8 anos de idade e, atualmente, mais de 30 anos depois, é um artista reconhecido. Fundou a Companhia Vidança, realizou diversas apresentações, inclusive fora do Brasil, e conquistou representatividade na dança contemporânea por meio de sua luta e por causa de seu talento.</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1207210" y="5780891"/>
            <a:ext cx="4888790"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Cena de Marcos Abranches no espetáculo </a:t>
            </a:r>
            <a:r>
              <a:rPr lang="pt-BR" sz="1600" b="1" dirty="0">
                <a:latin typeface="Roboto" panose="02000000000000000000" pitchFamily="2" charset="0"/>
                <a:ea typeface="Roboto" panose="02000000000000000000" pitchFamily="2" charset="0"/>
                <a:cs typeface="Roboto" panose="02000000000000000000" pitchFamily="2" charset="0"/>
              </a:rPr>
              <a:t>Corpo sobre tela</a:t>
            </a:r>
            <a:r>
              <a:rPr lang="pt-BR" sz="1600" dirty="0">
                <a:latin typeface="Roboto" panose="02000000000000000000" pitchFamily="2" charset="0"/>
                <a:ea typeface="Roboto" panose="02000000000000000000" pitchFamily="2" charset="0"/>
                <a:cs typeface="Roboto" panose="02000000000000000000" pitchFamily="2" charset="0"/>
              </a:rPr>
              <a:t>, em São Paulo (SP), 2013.</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11216640" y="1259840"/>
            <a:ext cx="975360"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JUAN ESPINOZA</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7612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61F0F109-620E-CEFF-50A0-CCEFD663564E}"/>
              </a:ext>
            </a:extLst>
          </p:cNvPr>
          <p:cNvPicPr>
            <a:picLocks noChangeAspect="1"/>
          </p:cNvPicPr>
          <p:nvPr/>
        </p:nvPicPr>
        <p:blipFill>
          <a:blip r:embed="rId2"/>
          <a:stretch>
            <a:fillRect/>
          </a:stretch>
        </p:blipFill>
        <p:spPr>
          <a:xfrm>
            <a:off x="0" y="-1"/>
            <a:ext cx="12192000" cy="6797823"/>
          </a:xfrm>
          <a:prstGeom prst="rect">
            <a:avLst/>
          </a:prstGeom>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CaixaDeTexto 3">
            <a:extLst>
              <a:ext uri="{FF2B5EF4-FFF2-40B4-BE49-F238E27FC236}">
                <a16:creationId xmlns:a16="http://schemas.microsoft.com/office/drawing/2014/main" id="{92A056FF-7CF2-B2FA-2B90-FDF441700C0A}"/>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16" name="CaixaDeTexto 15">
            <a:extLst>
              <a:ext uri="{FF2B5EF4-FFF2-40B4-BE49-F238E27FC236}">
                <a16:creationId xmlns:a16="http://schemas.microsoft.com/office/drawing/2014/main" id="{00303698-E2DF-1E10-7880-4ADC30572502}"/>
              </a:ext>
            </a:extLst>
          </p:cNvPr>
          <p:cNvSpPr txBox="1"/>
          <p:nvPr/>
        </p:nvSpPr>
        <p:spPr>
          <a:xfrm>
            <a:off x="522722" y="362510"/>
            <a:ext cx="6979299" cy="842145"/>
          </a:xfrm>
          <a:prstGeom prst="rect">
            <a:avLst/>
          </a:prstGeom>
          <a:noFill/>
          <a:ln>
            <a:noFill/>
          </a:ln>
          <a:effectLst/>
        </p:spPr>
        <p:txBody>
          <a:bodyPr wrap="square" lIns="0" tIns="36000" rIns="0" bIns="36000">
            <a:spAutoFit/>
          </a:bodyPr>
          <a:lstStyle/>
          <a:p>
            <a:pPr algn="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Parangolé P4, Capa 1</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(1964), de Hélio Oiticica (1937-1980). Plástico e tecido, 150 cm </a:t>
            </a:r>
            <a:r>
              <a:rPr lang="pt-BR" sz="1800" b="0" i="0" u="none" strike="noStrike" baseline="0" dirty="0">
                <a:solidFill>
                  <a:srgbClr val="2F2F2E"/>
                </a:solidFill>
                <a:latin typeface="FTDFonte-Regular" panose="02000600060000020004" pitchFamily="50" charset="0"/>
              </a:rPr>
              <a:t>x</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110 cm </a:t>
            </a:r>
            <a:r>
              <a:rPr lang="pt-BR" sz="1800" b="0" i="0" u="none" strike="noStrike" baseline="0" dirty="0">
                <a:solidFill>
                  <a:srgbClr val="2F2F2E"/>
                </a:solidFill>
                <a:latin typeface="FTDFonte-Regular" panose="02000600060000020004" pitchFamily="50" charset="0"/>
              </a:rPr>
              <a:t>x</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20 cm. Os parangolés são objetos propositores, por meio dos quais o  público participa da obra.</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FB2581ED-D4E5-E771-4A55-0D1A308DCFBC}"/>
              </a:ext>
            </a:extLst>
          </p:cNvPr>
          <p:cNvSpPr txBox="1"/>
          <p:nvPr/>
        </p:nvSpPr>
        <p:spPr>
          <a:xfrm rot="16200000">
            <a:off x="-742888" y="1981446"/>
            <a:ext cx="1799802" cy="24622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CORTESIA DO PROJETO OITICICA,</a:t>
            </a:r>
          </a:p>
          <a:p>
            <a:pPr algn="r"/>
            <a:r>
              <a:rPr lang="pt-BR" sz="800" dirty="0">
                <a:latin typeface="Roboto" panose="02000000000000000000" pitchFamily="2" charset="0"/>
                <a:ea typeface="Roboto" panose="02000000000000000000" pitchFamily="2" charset="0"/>
                <a:cs typeface="Roboto" panose="02000000000000000000" pitchFamily="2" charset="0"/>
              </a:rPr>
              <a:t>RIO DE JANEIRO/ANDREAS VALENTIN</a:t>
            </a:r>
          </a:p>
        </p:txBody>
      </p:sp>
    </p:spTree>
    <p:extLst>
      <p:ext uri="{BB962C8B-B14F-4D97-AF65-F5344CB8AC3E}">
        <p14:creationId xmlns:p14="http://schemas.microsoft.com/office/powerpoint/2010/main" val="1708735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E7160E62-105B-75CF-A611-B15682E06A27}"/>
              </a:ext>
            </a:extLst>
          </p:cNvPr>
          <p:cNvPicPr>
            <a:picLocks noChangeAspect="1"/>
          </p:cNvPicPr>
          <p:nvPr/>
        </p:nvPicPr>
        <p:blipFill>
          <a:blip r:embed="rId2"/>
          <a:stretch>
            <a:fillRect/>
          </a:stretch>
        </p:blipFill>
        <p:spPr>
          <a:xfrm>
            <a:off x="521600" y="3864805"/>
            <a:ext cx="3257648" cy="2649326"/>
          </a:xfrm>
          <a:prstGeom prst="rect">
            <a:avLst/>
          </a:prstGeom>
          <a:ln w="3175">
            <a:solidFill>
              <a:schemeClr val="tx1"/>
            </a:solidFill>
          </a:ln>
          <a:effectLst>
            <a:outerShdw blurRad="50800" dist="38100" dir="18900000" algn="bl" rotWithShape="0">
              <a:prstClr val="black">
                <a:alpha val="40000"/>
              </a:prstClr>
            </a:outerShdw>
          </a:effectLst>
        </p:spPr>
      </p:pic>
      <p:pic>
        <p:nvPicPr>
          <p:cNvPr id="13" name="Imagem 12">
            <a:extLst>
              <a:ext uri="{FF2B5EF4-FFF2-40B4-BE49-F238E27FC236}">
                <a16:creationId xmlns:a16="http://schemas.microsoft.com/office/drawing/2014/main" id="{ACFD1FCB-932B-931F-36DE-503A3753CC76}"/>
              </a:ext>
            </a:extLst>
          </p:cNvPr>
          <p:cNvPicPr>
            <a:picLocks noChangeAspect="1"/>
          </p:cNvPicPr>
          <p:nvPr/>
        </p:nvPicPr>
        <p:blipFill>
          <a:blip r:embed="rId3"/>
          <a:stretch>
            <a:fillRect/>
          </a:stretch>
        </p:blipFill>
        <p:spPr>
          <a:xfrm>
            <a:off x="4127396" y="3855474"/>
            <a:ext cx="3269632" cy="2663305"/>
          </a:xfrm>
          <a:prstGeom prst="rect">
            <a:avLst/>
          </a:prstGeom>
          <a:ln w="3175">
            <a:solidFill>
              <a:schemeClr val="tx1"/>
            </a:solidFill>
          </a:ln>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Combinando linguagens artísticas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7598706" y="5603215"/>
            <a:ext cx="2865120" cy="811367"/>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Desenho por decalque em duas etapas</a:t>
            </a:r>
            <a:r>
              <a:rPr lang="pt-BR" sz="1600" dirty="0">
                <a:latin typeface="Roboto" panose="02000000000000000000" pitchFamily="2" charset="0"/>
                <a:ea typeface="Roboto" panose="02000000000000000000" pitchFamily="2" charset="0"/>
                <a:cs typeface="Roboto" panose="02000000000000000000" pitchFamily="2" charset="0"/>
              </a:rPr>
              <a:t> (1971), de Dennis Oppenheim (1938-2011).</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4336828" y="3613401"/>
            <a:ext cx="3419276" cy="215444"/>
          </a:xfrm>
          <a:prstGeom prst="rect">
            <a:avLst/>
          </a:prstGeom>
          <a:noFill/>
        </p:spPr>
        <p:txBody>
          <a:bodyPr wrap="square">
            <a:spAutoFit/>
          </a:bodyPr>
          <a:lstStyle/>
          <a:p>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DENNIS OPPENHEIM/COURTESY DENNIS OPPENHEIM ESTATE</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444606" y="1563874"/>
            <a:ext cx="11137793" cy="220675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 década de 1960, surgiu uma nova forma de criação na arte, 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i="1" dirty="0">
                <a:latin typeface="Roboto" panose="02000000000000000000" pitchFamily="2" charset="0"/>
                <a:ea typeface="Roboto" panose="02000000000000000000" pitchFamily="2" charset="0"/>
                <a:cs typeface="Roboto" panose="02000000000000000000" pitchFamily="2" charset="0"/>
              </a:rPr>
              <a:t>art</a:t>
            </a:r>
            <a:r>
              <a:rPr lang="pt-BR" sz="1800" dirty="0">
                <a:latin typeface="Roboto" panose="02000000000000000000" pitchFamily="2" charset="0"/>
                <a:ea typeface="Roboto" panose="02000000000000000000" pitchFamily="2" charset="0"/>
                <a:cs typeface="Roboto" panose="02000000000000000000" pitchFamily="2" charset="0"/>
              </a:rPr>
              <a:t> ou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 termos em inglês que significam “arte de desempenho”, “atuação”, mas, na arte, os termos têm significado ampliado. 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é uma linguagem que pode combinar e integrar diferentes formas de arte, como teatro, música, artes visuais, poema, vídeo, dança, entre outras possibilidades.</a:t>
            </a:r>
          </a:p>
          <a:p>
            <a:pPr indent="457200" algn="just">
              <a:lnSpc>
                <a:spcPct val="110000"/>
              </a:lnSpc>
              <a:buNone/>
            </a:pPr>
            <a:r>
              <a:rPr lang="pt-BR" sz="1800" b="1" dirty="0">
                <a:latin typeface="Roboto" panose="02000000000000000000" pitchFamily="2" charset="0"/>
                <a:ea typeface="Roboto" panose="02000000000000000000" pitchFamily="2" charset="0"/>
                <a:cs typeface="Roboto" panose="02000000000000000000" pitchFamily="2" charset="0"/>
              </a:rPr>
              <a:t>Desenho por decalque em duas etapas</a:t>
            </a:r>
            <a:r>
              <a:rPr lang="pt-BR" sz="1800" dirty="0">
                <a:latin typeface="Roboto" panose="02000000000000000000" pitchFamily="2" charset="0"/>
                <a:ea typeface="Roboto" panose="02000000000000000000" pitchFamily="2" charset="0"/>
                <a:cs typeface="Roboto" panose="02000000000000000000" pitchFamily="2" charset="0"/>
              </a:rPr>
              <a:t>, criada pelo artista estadunidense Dennis Oppenheim. Dessa ação, um vídeo e várias fotografias foram feitos. Como toda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esta é uma arte efêmera, ou seja, que acontece em um dado momento.</a:t>
            </a:r>
          </a:p>
        </p:txBody>
      </p:sp>
    </p:spTree>
    <p:extLst>
      <p:ext uri="{BB962C8B-B14F-4D97-AF65-F5344CB8AC3E}">
        <p14:creationId xmlns:p14="http://schemas.microsoft.com/office/powerpoint/2010/main" val="422997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Combinando linguagens artísticas</a:t>
            </a:r>
          </a:p>
        </p:txBody>
      </p:sp>
      <p:sp>
        <p:nvSpPr>
          <p:cNvPr id="9" name="CaixaDeTexto 8">
            <a:extLst>
              <a:ext uri="{FF2B5EF4-FFF2-40B4-BE49-F238E27FC236}">
                <a16:creationId xmlns:a16="http://schemas.microsoft.com/office/drawing/2014/main" id="{BB8F041A-762F-03D9-FCE7-549ACEBE4610}"/>
              </a:ext>
            </a:extLst>
          </p:cNvPr>
          <p:cNvSpPr txBox="1"/>
          <p:nvPr/>
        </p:nvSpPr>
        <p:spPr>
          <a:xfrm>
            <a:off x="670560" y="1791669"/>
            <a:ext cx="10911840" cy="129266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Desenho por decalque em duas etapas</a:t>
            </a:r>
            <a:r>
              <a:rPr lang="pt-BR" sz="1800" dirty="0">
                <a:latin typeface="Roboto" panose="02000000000000000000" pitchFamily="2" charset="0"/>
                <a:ea typeface="Roboto" panose="02000000000000000000" pitchFamily="2" charset="0"/>
                <a:cs typeface="Roboto" panose="02000000000000000000" pitchFamily="2" charset="0"/>
              </a:rPr>
              <a:t> é uma proposta considerada de </a:t>
            </a:r>
            <a:r>
              <a:rPr lang="pt-BR" sz="1800" b="1" dirty="0">
                <a:latin typeface="Roboto" panose="02000000000000000000" pitchFamily="2" charset="0"/>
                <a:ea typeface="Roboto" panose="02000000000000000000" pitchFamily="2" charset="0"/>
                <a:cs typeface="Roboto" panose="02000000000000000000" pitchFamily="2" charset="0"/>
              </a:rPr>
              <a:t>vanguarda</a:t>
            </a:r>
            <a:r>
              <a:rPr lang="pt-BR" sz="1800" dirty="0">
                <a:latin typeface="Roboto" panose="02000000000000000000" pitchFamily="2" charset="0"/>
                <a:ea typeface="Roboto" panose="02000000000000000000" pitchFamily="2" charset="0"/>
                <a:cs typeface="Roboto" panose="02000000000000000000" pitchFamily="2" charset="0"/>
              </a:rPr>
              <a:t>, germinada pelo grupo </a:t>
            </a:r>
            <a:r>
              <a:rPr lang="pt-BR" sz="1800" b="1" dirty="0">
                <a:latin typeface="Roboto" panose="02000000000000000000" pitchFamily="2" charset="0"/>
                <a:ea typeface="Roboto" panose="02000000000000000000" pitchFamily="2" charset="0"/>
                <a:cs typeface="Roboto" panose="02000000000000000000" pitchFamily="2" charset="0"/>
              </a:rPr>
              <a:t>Fluxus</a:t>
            </a:r>
            <a:r>
              <a:rPr lang="pt-BR" sz="1800" dirty="0">
                <a:latin typeface="Roboto" panose="02000000000000000000" pitchFamily="2" charset="0"/>
                <a:ea typeface="Roboto" panose="02000000000000000000" pitchFamily="2" charset="0"/>
                <a:cs typeface="Roboto" panose="02000000000000000000" pitchFamily="2" charset="0"/>
              </a:rPr>
              <a:t>. Os artistas desse grupo resolveram criar em várias linguagens para unir os interesses artísticos de cada um. Os adeptos do Fluxus valorizavam a criação coletiva; estavam sempre conversando e inventando novas linguagens.</a:t>
            </a:r>
          </a:p>
        </p:txBody>
      </p:sp>
      <p:sp>
        <p:nvSpPr>
          <p:cNvPr id="4" name="Espaço Reservado para Conteúdo 2">
            <a:extLst>
              <a:ext uri="{FF2B5EF4-FFF2-40B4-BE49-F238E27FC236}">
                <a16:creationId xmlns:a16="http://schemas.microsoft.com/office/drawing/2014/main" id="{38BFD7B4-CC36-F569-76D6-902CB486A67A}"/>
              </a:ext>
            </a:extLst>
          </p:cNvPr>
          <p:cNvSpPr txBox="1">
            <a:spLocks/>
          </p:cNvSpPr>
          <p:nvPr/>
        </p:nvSpPr>
        <p:spPr>
          <a:xfrm>
            <a:off x="670560" y="3355392"/>
            <a:ext cx="5425440" cy="2234189"/>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O termo </a:t>
            </a:r>
            <a:r>
              <a:rPr kumimoji="0" lang="pt-BR" sz="1800" b="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vanguarda</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vem do francês </a:t>
            </a:r>
            <a:r>
              <a:rPr kumimoji="0" lang="pt-BR" sz="1800"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avant-garde</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e significa “estar na linha de frente de combate”. Na arte, esse termo é usado para denominar os movimentos estéticos e artísticos que lideram mudanças culturais.</a:t>
            </a:r>
          </a:p>
        </p:txBody>
      </p:sp>
      <p:sp>
        <p:nvSpPr>
          <p:cNvPr id="8" name="Balão de Fala: Retângulo com Cantos Arredondados 7">
            <a:extLst>
              <a:ext uri="{FF2B5EF4-FFF2-40B4-BE49-F238E27FC236}">
                <a16:creationId xmlns:a16="http://schemas.microsoft.com/office/drawing/2014/main" id="{9887F729-1EFE-E8D4-CC17-946B7EC58D04}"/>
              </a:ext>
            </a:extLst>
          </p:cNvPr>
          <p:cNvSpPr/>
          <p:nvPr/>
        </p:nvSpPr>
        <p:spPr>
          <a:xfrm>
            <a:off x="6487884" y="3355393"/>
            <a:ext cx="5094516" cy="2234188"/>
          </a:xfrm>
          <a:prstGeom prst="wedgeRoundRectCallout">
            <a:avLst>
              <a:gd name="adj1" fmla="val -20635"/>
              <a:gd name="adj2" fmla="val 49554"/>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 palavra </a:t>
            </a:r>
            <a:r>
              <a:rPr kumimoji="0" lang="pt-BR" sz="1800" b="1" i="1"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fluxus</a:t>
            </a:r>
            <a:r>
              <a:rPr kumimoji="0" lang="pt-BR"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vem do latim e significa “escoamento”, “transbordamento”, o que caracterizava bem o grupo formado por artistas de vários lugares do mundo, como Alemanha, Japão e Estados Unidos.</a:t>
            </a:r>
          </a:p>
        </p:txBody>
      </p:sp>
    </p:spTree>
    <p:extLst>
      <p:ext uri="{BB962C8B-B14F-4D97-AF65-F5344CB8AC3E}">
        <p14:creationId xmlns:p14="http://schemas.microsoft.com/office/powerpoint/2010/main" val="2998203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i="1" dirty="0">
                <a:solidFill>
                  <a:schemeClr val="accent1"/>
                </a:solidFill>
                <a:latin typeface="Posterama" panose="020B0504020200020000" pitchFamily="34" charset="0"/>
                <a:cs typeface="Posterama" panose="020B0504020200020000" pitchFamily="34" charset="0"/>
              </a:rPr>
              <a:t>Performance</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7072604" y="5396855"/>
            <a:ext cx="4777274" cy="811367"/>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de Flávio de Carvalho (1899-1973) vestindo o </a:t>
            </a:r>
            <a:r>
              <a:rPr lang="pt-BR" sz="1600" b="1" i="1" dirty="0">
                <a:latin typeface="Roboto" panose="02000000000000000000" pitchFamily="2" charset="0"/>
                <a:ea typeface="Roboto" panose="02000000000000000000" pitchFamily="2" charset="0"/>
                <a:cs typeface="Roboto" panose="02000000000000000000" pitchFamily="2" charset="0"/>
              </a:rPr>
              <a:t>New Look </a:t>
            </a:r>
            <a:r>
              <a:rPr lang="pt-BR" sz="1600" dirty="0">
                <a:latin typeface="Roboto" panose="02000000000000000000" pitchFamily="2" charset="0"/>
                <a:ea typeface="Roboto" panose="02000000000000000000" pitchFamily="2" charset="0"/>
                <a:cs typeface="Roboto" panose="02000000000000000000" pitchFamily="2" charset="0"/>
              </a:rPr>
              <a:t>em sua </a:t>
            </a:r>
            <a:r>
              <a:rPr lang="pt-BR" sz="1600" i="1" dirty="0">
                <a:latin typeface="Roboto" panose="02000000000000000000" pitchFamily="2" charset="0"/>
                <a:ea typeface="Roboto" panose="02000000000000000000" pitchFamily="2" charset="0"/>
                <a:cs typeface="Roboto" panose="02000000000000000000" pitchFamily="2" charset="0"/>
              </a:rPr>
              <a:t>performance</a:t>
            </a:r>
            <a:r>
              <a:rPr lang="pt-BR" sz="1600" dirty="0">
                <a:latin typeface="Roboto" panose="02000000000000000000" pitchFamily="2" charset="0"/>
                <a:ea typeface="Roboto" panose="02000000000000000000" pitchFamily="2" charset="0"/>
                <a:cs typeface="Roboto" panose="02000000000000000000" pitchFamily="2" charset="0"/>
              </a:rPr>
              <a:t> pelas ruas do centro de São Paulo (SP). Fotografia de 1956.</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8772724" y="1256660"/>
            <a:ext cx="3419276"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ACERVO UH/FOLHAPRESS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563874"/>
            <a:ext cx="6156960" cy="464434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linguagem da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tem por fundamento a ação artística, que pode comunicar,</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instigar, provocar reflexões, criticar ou poetizar. As ações ocorrem em lugares específicos, como museus ou teatros, e também em locais públicos, como ruas ou praças.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artista modernista Flávio de Carvalho foi um dos pioneiros das </a:t>
            </a:r>
            <a:r>
              <a:rPr lang="pt-BR" sz="1800" i="1" dirty="0">
                <a:latin typeface="Roboto" panose="02000000000000000000" pitchFamily="2" charset="0"/>
                <a:ea typeface="Roboto" panose="02000000000000000000" pitchFamily="2" charset="0"/>
                <a:cs typeface="Roboto" panose="02000000000000000000" pitchFamily="2" charset="0"/>
              </a:rPr>
              <a:t>performances </a:t>
            </a:r>
            <a:r>
              <a:rPr lang="pt-BR" sz="1800" dirty="0">
                <a:latin typeface="Roboto" panose="02000000000000000000" pitchFamily="2" charset="0"/>
                <a:ea typeface="Roboto" panose="02000000000000000000" pitchFamily="2" charset="0"/>
                <a:cs typeface="Roboto" panose="02000000000000000000" pitchFamily="2" charset="0"/>
              </a:rPr>
              <a:t>no Brasil. Escrevia a coluna “A moda e o novo homem”, no jornal </a:t>
            </a:r>
            <a:r>
              <a:rPr lang="pt-BR" sz="1800" b="1" dirty="0">
                <a:latin typeface="Roboto" panose="02000000000000000000" pitchFamily="2" charset="0"/>
                <a:ea typeface="Roboto" panose="02000000000000000000" pitchFamily="2" charset="0"/>
                <a:cs typeface="Roboto" panose="02000000000000000000" pitchFamily="2" charset="0"/>
              </a:rPr>
              <a:t>Diário de São Paulo</a:t>
            </a:r>
            <a:r>
              <a:rPr lang="pt-BR" sz="1800" dirty="0">
                <a:latin typeface="Roboto" panose="02000000000000000000" pitchFamily="2" charset="0"/>
                <a:ea typeface="Roboto" panose="02000000000000000000" pitchFamily="2" charset="0"/>
                <a:cs typeface="Roboto" panose="02000000000000000000" pitchFamily="2" charset="0"/>
              </a:rPr>
              <a:t>, e dedicava-se ao estudo de trajes de várias épocas, inclusive a coleção de roupas femininas do francês Christian Dior, chamada New Look. De olho no homem dos trópicos, Flávio criou, em 1956, cada peça de seu traje pensando em sua função, ponderando sobre a anatomia masculina, o conforto e a praticidade.</a:t>
            </a:r>
          </a:p>
        </p:txBody>
      </p:sp>
      <p:pic>
        <p:nvPicPr>
          <p:cNvPr id="8" name="Imagem 7">
            <a:extLst>
              <a:ext uri="{FF2B5EF4-FFF2-40B4-BE49-F238E27FC236}">
                <a16:creationId xmlns:a16="http://schemas.microsoft.com/office/drawing/2014/main" id="{1B707E37-980E-BA67-B337-DBF23A737821}"/>
              </a:ext>
            </a:extLst>
          </p:cNvPr>
          <p:cNvPicPr>
            <a:picLocks noChangeAspect="1"/>
          </p:cNvPicPr>
          <p:nvPr/>
        </p:nvPicPr>
        <p:blipFill>
          <a:blip r:embed="rId2"/>
          <a:stretch>
            <a:fillRect/>
          </a:stretch>
        </p:blipFill>
        <p:spPr>
          <a:xfrm>
            <a:off x="7072604" y="1480676"/>
            <a:ext cx="5129834" cy="382022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37124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conceitual</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534954" y="4040736"/>
            <a:ext cx="2021634" cy="2042473"/>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Algumas das criações para a exposição </a:t>
            </a:r>
            <a:r>
              <a:rPr lang="pt-BR" sz="1600" b="1" dirty="0">
                <a:latin typeface="Roboto" panose="02000000000000000000" pitchFamily="2" charset="0"/>
                <a:ea typeface="Roboto" panose="02000000000000000000" pitchFamily="2" charset="0"/>
                <a:cs typeface="Roboto" panose="02000000000000000000" pitchFamily="2" charset="0"/>
              </a:rPr>
              <a:t>Quadro a quadro: cem Monas </a:t>
            </a:r>
            <a:r>
              <a:rPr lang="pt-BR" sz="1600" dirty="0">
                <a:latin typeface="Roboto" panose="02000000000000000000" pitchFamily="2" charset="0"/>
                <a:ea typeface="Roboto" panose="02000000000000000000" pitchFamily="2" charset="0"/>
                <a:cs typeface="Roboto" panose="02000000000000000000" pitchFamily="2" charset="0"/>
              </a:rPr>
              <a:t>(2012), de Nelson Leirner (1932-2020). Técnica mista, 30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40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10 cm (cada quadro).</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8772724" y="3933014"/>
            <a:ext cx="3419276"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JAIME ACIOLI</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532420"/>
            <a:ext cx="11240278" cy="220675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palavra “conceitual” vem do termo “conceito”, que é a compreensão (mental ou verbal) que se tem de palavras, noções e ideias. A arte conceitual, criada pelos artistas desde o início do século XX, mostra maneiras de pensar sobre a vida, as pessoas, a natureza e tudo o que há ao nosso redor, uma vez que a criação artística é infinita.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Nelson Leirner foi um artista conceitual. Ele criou com as materialidades mais inusitadas do cotidiano, montou instalações e apropriou-se de imagens de outros artistas, fazendo nelas interferências com colagens e adesivos.</a:t>
            </a:r>
          </a:p>
        </p:txBody>
      </p:sp>
      <p:pic>
        <p:nvPicPr>
          <p:cNvPr id="13" name="Imagem 12">
            <a:extLst>
              <a:ext uri="{FF2B5EF4-FFF2-40B4-BE49-F238E27FC236}">
                <a16:creationId xmlns:a16="http://schemas.microsoft.com/office/drawing/2014/main" id="{7CB0029F-BC22-9A50-2C2C-98C8C4E55290}"/>
              </a:ext>
            </a:extLst>
          </p:cNvPr>
          <p:cNvPicPr>
            <a:picLocks noChangeAspect="1"/>
          </p:cNvPicPr>
          <p:nvPr/>
        </p:nvPicPr>
        <p:blipFill>
          <a:blip r:embed="rId2"/>
          <a:stretch>
            <a:fillRect/>
          </a:stretch>
        </p:blipFill>
        <p:spPr>
          <a:xfrm>
            <a:off x="2761862" y="4164724"/>
            <a:ext cx="9430820" cy="234403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278834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5B6B03D8-F5DE-731D-FEAD-5B120AE41BAF}"/>
              </a:ext>
            </a:extLst>
          </p:cNvPr>
          <p:cNvPicPr>
            <a:picLocks noChangeAspect="1"/>
          </p:cNvPicPr>
          <p:nvPr/>
        </p:nvPicPr>
        <p:blipFill>
          <a:blip r:embed="rId2"/>
          <a:stretch>
            <a:fillRect/>
          </a:stretch>
        </p:blipFill>
        <p:spPr>
          <a:xfrm>
            <a:off x="7296539" y="1927631"/>
            <a:ext cx="4509942" cy="4353129"/>
          </a:xfrm>
          <a:prstGeom prst="rect">
            <a:avLst/>
          </a:prstGeom>
          <a:ln w="3175">
            <a:solidFill>
              <a:schemeClr val="tx1"/>
            </a:solidFill>
          </a:ln>
          <a:effectLst>
            <a:outerShdw blurRad="50800" dist="38100" dir="2700000" algn="t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Corpo, arte e ancestralidades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1546621" y="5070628"/>
            <a:ext cx="5598367" cy="1303809"/>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Detalhe da obra pertencente à </a:t>
            </a:r>
            <a:r>
              <a:rPr lang="pt-BR" sz="1600" i="1" dirty="0">
                <a:latin typeface="Roboto" panose="02000000000000000000" pitchFamily="2" charset="0"/>
                <a:ea typeface="Roboto" panose="02000000000000000000" pitchFamily="2" charset="0"/>
                <a:cs typeface="Roboto" panose="02000000000000000000" pitchFamily="2" charset="0"/>
              </a:rPr>
              <a:t>performance</a:t>
            </a:r>
            <a:r>
              <a:rPr lang="pt-BR" sz="1600" dirty="0">
                <a:latin typeface="Roboto" panose="02000000000000000000" pitchFamily="2" charset="0"/>
                <a:ea typeface="Roboto" panose="02000000000000000000" pitchFamily="2" charset="0"/>
                <a:cs typeface="Roboto" panose="02000000000000000000" pitchFamily="2" charset="0"/>
              </a:rPr>
              <a:t> </a:t>
            </a:r>
            <a:r>
              <a:rPr lang="pt-BR" sz="1600" b="1" dirty="0">
                <a:latin typeface="Roboto" panose="02000000000000000000" pitchFamily="2" charset="0"/>
                <a:ea typeface="Roboto" panose="02000000000000000000" pitchFamily="2" charset="0"/>
                <a:cs typeface="Roboto" panose="02000000000000000000" pitchFamily="2" charset="0"/>
              </a:rPr>
              <a:t>CoroAção</a:t>
            </a:r>
            <a:r>
              <a:rPr lang="pt-BR" sz="1600" dirty="0">
                <a:latin typeface="Roboto" panose="02000000000000000000" pitchFamily="2" charset="0"/>
                <a:ea typeface="Roboto" panose="02000000000000000000" pitchFamily="2" charset="0"/>
                <a:cs typeface="Roboto" panose="02000000000000000000" pitchFamily="2" charset="0"/>
              </a:rPr>
              <a:t> (2019), de Mariana Maia. Bacia de alumínio com fotografia da artista ao centro e texto escrito nas cores preta e vermelha. A obra fez parte da exposição </a:t>
            </a:r>
            <a:r>
              <a:rPr lang="pt-BR" sz="1600" b="1" dirty="0">
                <a:latin typeface="Roboto" panose="02000000000000000000" pitchFamily="2" charset="0"/>
                <a:ea typeface="Roboto" panose="02000000000000000000" pitchFamily="2" charset="0"/>
                <a:cs typeface="Roboto" panose="02000000000000000000" pitchFamily="2" charset="0"/>
              </a:rPr>
              <a:t>Rios do Rio</a:t>
            </a:r>
            <a:r>
              <a:rPr lang="pt-BR" sz="1600" dirty="0">
                <a:latin typeface="Roboto" panose="02000000000000000000" pitchFamily="2" charset="0"/>
                <a:ea typeface="Roboto" panose="02000000000000000000" pitchFamily="2" charset="0"/>
                <a:cs typeface="Roboto" panose="02000000000000000000" pitchFamily="2" charset="0"/>
              </a:rPr>
              <a:t>, realizada no Museu Histórico Nacional, Rio de Janeiro (RJ), 2019.</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8481943" y="1732902"/>
            <a:ext cx="3419276"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CÍCERO RODRIGUES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814746"/>
            <a:ext cx="6293496" cy="3120854"/>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linguagem da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tem também um forte aspecto conceitual.</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 A artista carioca Mariana Maia (1984-), por exemplo, traz ideias e conceitos ligados à sua memória, história e ancestralidade para a sua arte. Ela usa objetos do cotidiano para fazer intervenções com palavras, frases, colagens de fotografias, além de produzir pinturas em aquarelas, </a:t>
            </a:r>
            <a:r>
              <a:rPr lang="pt-BR" sz="1800" i="1" dirty="0">
                <a:latin typeface="Roboto" panose="02000000000000000000" pitchFamily="2" charset="0"/>
                <a:ea typeface="Roboto" panose="02000000000000000000" pitchFamily="2" charset="0"/>
                <a:cs typeface="Roboto" panose="02000000000000000000" pitchFamily="2" charset="0"/>
              </a:rPr>
              <a:t>performances</a:t>
            </a:r>
            <a:r>
              <a:rPr lang="pt-BR" sz="1800" dirty="0">
                <a:latin typeface="Roboto" panose="02000000000000000000" pitchFamily="2" charset="0"/>
                <a:ea typeface="Roboto" panose="02000000000000000000" pitchFamily="2" charset="0"/>
                <a:cs typeface="Roboto" panose="02000000000000000000" pitchFamily="2" charset="0"/>
              </a:rPr>
              <a:t>, videoarte e outras linguagens, ocupando um espaço importante no cenário da arte contemporânea brasileira.</a:t>
            </a:r>
          </a:p>
        </p:txBody>
      </p:sp>
    </p:spTree>
    <p:extLst>
      <p:ext uri="{BB962C8B-B14F-4D97-AF65-F5344CB8AC3E}">
        <p14:creationId xmlns:p14="http://schemas.microsoft.com/office/powerpoint/2010/main" val="3350643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52B2D0B-DD3D-B31D-A091-5FFF7EE9D49E}"/>
              </a:ext>
            </a:extLst>
          </p:cNvPr>
          <p:cNvPicPr>
            <a:picLocks noChangeAspect="1"/>
          </p:cNvPicPr>
          <p:nvPr/>
        </p:nvPicPr>
        <p:blipFill>
          <a:blip r:embed="rId2"/>
          <a:stretch>
            <a:fillRect/>
          </a:stretch>
        </p:blipFill>
        <p:spPr>
          <a:xfrm>
            <a:off x="0" y="3969632"/>
            <a:ext cx="12191999" cy="2548063"/>
          </a:xfrm>
          <a:prstGeom prst="rect">
            <a:avLst/>
          </a:prstGeom>
          <a:effectLst>
            <a:outerShdw blurRad="50800" dist="38100" dir="16200000"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2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Performance</a:t>
            </a:r>
            <a:r>
              <a:rPr kumimoji="0" lang="pt-BR" sz="3600" b="1" i="0" u="none" strike="noStrike" kern="1200" cap="none" spc="0" normalizeH="0" baseline="0" noProof="0" dirty="0">
                <a:ln>
                  <a:noFill/>
                </a:ln>
                <a:solidFill>
                  <a:schemeClr val="accent1"/>
                </a:solidFill>
                <a:effectLst/>
                <a:uLnTx/>
                <a:uFillTx/>
                <a:latin typeface="Posterama"/>
                <a:ea typeface="+mj-ea"/>
                <a:cs typeface="+mj-cs"/>
              </a:rPr>
              <a:t>: conceito e ação artística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Corpo, arte e ancestralidades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2413168" y="3572450"/>
            <a:ext cx="9333722" cy="318924"/>
          </a:xfrm>
          <a:prstGeom prst="rect">
            <a:avLst/>
          </a:prstGeom>
          <a:noFill/>
          <a:ln>
            <a:noFill/>
          </a:ln>
          <a:effectLst/>
        </p:spPr>
        <p:txBody>
          <a:bodyPr wrap="square" lIns="0" tIns="36000" rIns="0" bIns="36000">
            <a:spAutoFit/>
          </a:bodyPr>
          <a:lstStyle/>
          <a:p>
            <a:pPr algn="r"/>
            <a:r>
              <a:rPr lang="pt-BR" sz="1600" b="1" dirty="0">
                <a:latin typeface="Roboto" panose="02000000000000000000" pitchFamily="2" charset="0"/>
                <a:ea typeface="Roboto" panose="02000000000000000000" pitchFamily="2" charset="0"/>
                <a:cs typeface="Roboto" panose="02000000000000000000" pitchFamily="2" charset="0"/>
              </a:rPr>
              <a:t>CoroAção</a:t>
            </a:r>
            <a:r>
              <a:rPr lang="pt-BR" sz="1600" dirty="0">
                <a:latin typeface="Roboto" panose="02000000000000000000" pitchFamily="2" charset="0"/>
                <a:ea typeface="Roboto" panose="02000000000000000000" pitchFamily="2" charset="0"/>
                <a:cs typeface="Roboto" panose="02000000000000000000" pitchFamily="2" charset="0"/>
              </a:rPr>
              <a:t>, </a:t>
            </a:r>
            <a:r>
              <a:rPr lang="pt-BR" sz="1600" i="1" dirty="0">
                <a:latin typeface="Roboto" panose="02000000000000000000" pitchFamily="2" charset="0"/>
                <a:ea typeface="Roboto" panose="02000000000000000000" pitchFamily="2" charset="0"/>
                <a:cs typeface="Roboto" panose="02000000000000000000" pitchFamily="2" charset="0"/>
              </a:rPr>
              <a:t>performance</a:t>
            </a:r>
            <a:r>
              <a:rPr lang="pt-BR" sz="1600" dirty="0">
                <a:latin typeface="Roboto" panose="02000000000000000000" pitchFamily="2" charset="0"/>
                <a:ea typeface="Roboto" panose="02000000000000000000" pitchFamily="2" charset="0"/>
                <a:cs typeface="Roboto" panose="02000000000000000000" pitchFamily="2" charset="0"/>
              </a:rPr>
              <a:t> de Mariana Maia na exposição </a:t>
            </a:r>
            <a:r>
              <a:rPr lang="pt-BR" sz="1600" b="1" dirty="0">
                <a:latin typeface="Roboto" panose="02000000000000000000" pitchFamily="2" charset="0"/>
                <a:ea typeface="Roboto" panose="02000000000000000000" pitchFamily="2" charset="0"/>
                <a:cs typeface="Roboto" panose="02000000000000000000" pitchFamily="2" charset="0"/>
              </a:rPr>
              <a:t>Rios do Rio</a:t>
            </a:r>
            <a:r>
              <a:rPr lang="pt-BR" sz="1600" dirty="0">
                <a:latin typeface="Roboto" panose="02000000000000000000" pitchFamily="2" charset="0"/>
                <a:ea typeface="Roboto" panose="02000000000000000000" pitchFamily="2" charset="0"/>
                <a:cs typeface="Roboto" panose="02000000000000000000" pitchFamily="2" charset="0"/>
              </a:rPr>
              <a:t>, Rio de Janeiro (RJ), 2019.</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0" y="3715059"/>
            <a:ext cx="1226933" cy="215444"/>
          </a:xfrm>
          <a:prstGeom prst="rect">
            <a:avLst/>
          </a:prstGeom>
          <a:noFill/>
        </p:spPr>
        <p:txBody>
          <a:bodyPr wrap="square">
            <a:spAutoFit/>
          </a:bodyPr>
          <a:lstStyle/>
          <a:p>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CÍCERO RODRIGUES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445110" y="1688191"/>
            <a:ext cx="11301780" cy="159736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Em </a:t>
            </a:r>
            <a:r>
              <a:rPr lang="pt-BR" sz="1800" b="1" dirty="0">
                <a:latin typeface="Roboto" panose="02000000000000000000" pitchFamily="2" charset="0"/>
                <a:ea typeface="Roboto" panose="02000000000000000000" pitchFamily="2" charset="0"/>
                <a:cs typeface="Roboto" panose="02000000000000000000" pitchFamily="2" charset="0"/>
              </a:rPr>
              <a:t>CoroAção</a:t>
            </a:r>
            <a:r>
              <a:rPr lang="pt-BR" sz="1800" dirty="0">
                <a:latin typeface="Roboto" panose="02000000000000000000" pitchFamily="2" charset="0"/>
                <a:ea typeface="Roboto" panose="02000000000000000000" pitchFamily="2" charset="0"/>
                <a:cs typeface="Roboto" panose="02000000000000000000" pitchFamily="2" charset="0"/>
              </a:rPr>
              <a:t>, Maia transforma a rodilha usada na cabeça para transportar baldes e bacias em uma coroação sagrada de matriz africana e afro-brasileira. Na poética de sua ação, a água que leva na cabeça pode ser o oceano, que se coloca entre o Brasil e a África, separando e conectando o presente e o passado, mãe e filha, e as ancestralidades. A obra se abre a muitos outros sentidos e significados, especialmente quando proporciona a experiência do contato direto com 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e os objetos.</a:t>
            </a:r>
          </a:p>
        </p:txBody>
      </p:sp>
    </p:spTree>
    <p:extLst>
      <p:ext uri="{BB962C8B-B14F-4D97-AF65-F5344CB8AC3E}">
        <p14:creationId xmlns:p14="http://schemas.microsoft.com/office/powerpoint/2010/main" val="3492938003"/>
      </p:ext>
    </p:extLst>
  </p:cSld>
  <p:clrMapOvr>
    <a:masterClrMapping/>
  </p:clrMapOvr>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2333</TotalTime>
  <Words>3923</Words>
  <Application>Microsoft Office PowerPoint</Application>
  <PresentationFormat>Widescreen</PresentationFormat>
  <Paragraphs>248</Paragraphs>
  <Slides>27</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27</vt:i4>
      </vt:variant>
    </vt:vector>
  </HeadingPairs>
  <TitlesOfParts>
    <vt:vector size="37" baseType="lpstr">
      <vt:lpstr>Arial</vt:lpstr>
      <vt:lpstr>Avenir Next LT Pro</vt:lpstr>
      <vt:lpstr>Calibri</vt:lpstr>
      <vt:lpstr>FTDFonte-Regular</vt:lpstr>
      <vt:lpstr>HelveticaLTStd-BoldCond</vt:lpstr>
      <vt:lpstr>Posterama</vt:lpstr>
      <vt:lpstr>Roboto</vt:lpstr>
      <vt:lpstr>Trebuchet MS</vt:lpstr>
      <vt:lpstr>Wingdings 3</vt:lpstr>
      <vt:lpstr>Facetado</vt:lpstr>
      <vt:lpstr>ARTE</vt:lpstr>
      <vt:lpstr>Apresentação do PowerPoint</vt:lpstr>
      <vt:lpstr>Apresentação do PowerPoint</vt:lpstr>
      <vt:lpstr>Performance: conceito e ação artística</vt:lpstr>
      <vt:lpstr>Performance: conceito e ação artística</vt:lpstr>
      <vt:lpstr>Performance: conceito e ação artística</vt:lpstr>
      <vt:lpstr>Performance: conceito e ação artística</vt:lpstr>
      <vt:lpstr>Performance: conceito e ação artística</vt:lpstr>
      <vt:lpstr>Performance: conceito e ação artística</vt:lpstr>
      <vt:lpstr>Performance: conceito e ação artística</vt:lpstr>
      <vt:lpstr>Performance: conceito e ação artística</vt:lpstr>
      <vt:lpstr>Performance: conceito e ação artística</vt:lpstr>
      <vt:lpstr>Performance: conceito e ação artística</vt:lpstr>
      <vt:lpstr>Artes integradas</vt:lpstr>
      <vt:lpstr>Happening: cena e interação</vt:lpstr>
      <vt:lpstr>Happening: cena e interação</vt:lpstr>
      <vt:lpstr>Happening: cena e interação</vt:lpstr>
      <vt:lpstr>Apresentação do PowerPoint</vt:lpstr>
      <vt:lpstr>Saltos, passos, quedas e volteios</vt:lpstr>
      <vt:lpstr>Saltos, passos, quedas e volteios</vt:lpstr>
      <vt:lpstr>Saltos, passos, quedas e volteios</vt:lpstr>
      <vt:lpstr>Saltos, passos, quedas e volteios</vt:lpstr>
      <vt:lpstr>Saltos, passos, quedas e volteios</vt:lpstr>
      <vt:lpstr>Saltos, passos, quedas e volteios</vt:lpstr>
      <vt:lpstr>Dança de pensamentos</vt:lpstr>
      <vt:lpstr>Dança de pensamentos</vt:lpstr>
      <vt:lpstr>Dança de pensamentos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dc:title>
  <dc:creator>André Saretto</dc:creator>
  <cp:lastModifiedBy> </cp:lastModifiedBy>
  <cp:revision>322</cp:revision>
  <dcterms:created xsi:type="dcterms:W3CDTF">2023-05-10T15:55:01Z</dcterms:created>
  <dcterms:modified xsi:type="dcterms:W3CDTF">2023-06-22T18:27:38Z</dcterms:modified>
</cp:coreProperties>
</file>